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3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4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8"/>
  </p:notesMasterIdLst>
  <p:handoutMasterIdLst>
    <p:handoutMasterId r:id="rId49"/>
  </p:handoutMasterIdLst>
  <p:sldIdLst>
    <p:sldId id="446" r:id="rId2"/>
    <p:sldId id="2701" r:id="rId3"/>
    <p:sldId id="612" r:id="rId4"/>
    <p:sldId id="2699" r:id="rId5"/>
    <p:sldId id="590" r:id="rId6"/>
    <p:sldId id="593" r:id="rId7"/>
    <p:sldId id="2700" r:id="rId8"/>
    <p:sldId id="2702" r:id="rId9"/>
    <p:sldId id="594" r:id="rId10"/>
    <p:sldId id="580" r:id="rId11"/>
    <p:sldId id="659" r:id="rId12"/>
    <p:sldId id="491" r:id="rId13"/>
    <p:sldId id="493" r:id="rId14"/>
    <p:sldId id="494" r:id="rId15"/>
    <p:sldId id="498" r:id="rId16"/>
    <p:sldId id="499" r:id="rId17"/>
    <p:sldId id="501" r:id="rId18"/>
    <p:sldId id="502" r:id="rId19"/>
    <p:sldId id="613" r:id="rId20"/>
    <p:sldId id="662" r:id="rId21"/>
    <p:sldId id="666" r:id="rId22"/>
    <p:sldId id="503" r:id="rId23"/>
    <p:sldId id="548" r:id="rId24"/>
    <p:sldId id="596" r:id="rId25"/>
    <p:sldId id="506" r:id="rId26"/>
    <p:sldId id="507" r:id="rId27"/>
    <p:sldId id="597" r:id="rId28"/>
    <p:sldId id="598" r:id="rId29"/>
    <p:sldId id="599" r:id="rId30"/>
    <p:sldId id="600" r:id="rId31"/>
    <p:sldId id="515" r:id="rId32"/>
    <p:sldId id="516" r:id="rId33"/>
    <p:sldId id="517" r:id="rId34"/>
    <p:sldId id="518" r:id="rId35"/>
    <p:sldId id="519" r:id="rId36"/>
    <p:sldId id="592" r:id="rId37"/>
    <p:sldId id="660" r:id="rId38"/>
    <p:sldId id="661" r:id="rId39"/>
    <p:sldId id="621" r:id="rId40"/>
    <p:sldId id="624" r:id="rId41"/>
    <p:sldId id="627" r:id="rId42"/>
    <p:sldId id="832" r:id="rId43"/>
    <p:sldId id="2615" r:id="rId44"/>
    <p:sldId id="636" r:id="rId45"/>
    <p:sldId id="639" r:id="rId46"/>
    <p:sldId id="338" r:id="rId47"/>
  </p:sldIdLst>
  <p:sldSz cx="9144000" cy="6858000" type="screen4x3"/>
  <p:notesSz cx="7010400" cy="9296400"/>
  <p:custDataLst>
    <p:tags r:id="rId50"/>
  </p:custDataLst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29547" autoAdjust="0"/>
    <p:restoredTop sz="94660" autoAdjust="0"/>
  </p:normalViewPr>
  <p:slideViewPr>
    <p:cSldViewPr>
      <p:cViewPr varScale="1">
        <p:scale>
          <a:sx n="112" d="100"/>
          <a:sy n="112" d="100"/>
        </p:scale>
        <p:origin x="840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794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4" d="100"/>
        <a:sy n="114" d="100"/>
      </p:scale>
      <p:origin x="0" y="0"/>
    </p:cViewPr>
  </p:sorterViewPr>
  <p:notesViewPr>
    <p:cSldViewPr>
      <p:cViewPr varScale="1">
        <p:scale>
          <a:sx n="97" d="100"/>
          <a:sy n="97" d="100"/>
        </p:scale>
        <p:origin x="-996" y="-9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ags" Target="tags/tag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25.xml"/><Relationship Id="rId13" Type="http://schemas.openxmlformats.org/officeDocument/2006/relationships/slide" Target="slides/slide35.xml"/><Relationship Id="rId3" Type="http://schemas.openxmlformats.org/officeDocument/2006/relationships/slide" Target="slides/slide14.xml"/><Relationship Id="rId7" Type="http://schemas.openxmlformats.org/officeDocument/2006/relationships/slide" Target="slides/slide18.xml"/><Relationship Id="rId12" Type="http://schemas.openxmlformats.org/officeDocument/2006/relationships/slide" Target="slides/slide34.xml"/><Relationship Id="rId2" Type="http://schemas.openxmlformats.org/officeDocument/2006/relationships/slide" Target="slides/slide13.xml"/><Relationship Id="rId1" Type="http://schemas.openxmlformats.org/officeDocument/2006/relationships/slide" Target="slides/slide12.xml"/><Relationship Id="rId6" Type="http://schemas.openxmlformats.org/officeDocument/2006/relationships/slide" Target="slides/slide17.xml"/><Relationship Id="rId11" Type="http://schemas.openxmlformats.org/officeDocument/2006/relationships/slide" Target="slides/slide33.xml"/><Relationship Id="rId5" Type="http://schemas.openxmlformats.org/officeDocument/2006/relationships/slide" Target="slides/slide16.xml"/><Relationship Id="rId10" Type="http://schemas.openxmlformats.org/officeDocument/2006/relationships/slide" Target="slides/slide32.xml"/><Relationship Id="rId4" Type="http://schemas.openxmlformats.org/officeDocument/2006/relationships/slide" Target="slides/slide15.xml"/><Relationship Id="rId9" Type="http://schemas.openxmlformats.org/officeDocument/2006/relationships/slide" Target="slides/slide31.xml"/><Relationship Id="rId14" Type="http://schemas.openxmlformats.org/officeDocument/2006/relationships/slide" Target="slides/slide44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4099868593955907E-2"/>
          <c:y val="4.4742729306487802E-2"/>
          <c:w val="0.90407358738501997"/>
          <c:h val="0.829977628635346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Mean Effect Size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accent1">
                  <a:lumMod val="75000"/>
                </a:schemeClr>
              </a:solidFill>
              <a:round/>
            </a:ln>
            <a:effectLst/>
          </c:spPr>
          <c:invertIfNegative val="0"/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754C-8C48-BCC8-1BB98462011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Sheet1!$B$1:$D$1</c:f>
              <c:strCache>
                <c:ptCount val="2"/>
                <c:pt idx="0">
                  <c:v>Nonbehavioral (N=83)</c:v>
                </c:pt>
                <c:pt idx="1">
                  <c:v>Behavioral (N=41)</c:v>
                </c:pt>
              </c:strCache>
            </c:strRef>
          </c:cat>
          <c:val>
            <c:numRef>
              <c:f>Sheet1!$B$2:$D$2</c:f>
              <c:numCache>
                <c:formatCode>General</c:formatCode>
                <c:ptCount val="2"/>
                <c:pt idx="0">
                  <c:v>7</c:v>
                </c:pt>
                <c:pt idx="1">
                  <c:v>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54C-8C48-BCC8-1BB9846201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5"/>
        <c:axId val="-2026559320"/>
        <c:axId val="-2026565544"/>
      </c:barChart>
      <c:catAx>
        <c:axId val="-20265593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2656554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-2026565544"/>
        <c:scaling>
          <c:orientation val="minMax"/>
          <c:max val="100"/>
          <c:min val="0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265593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525909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65853" cy="507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43" tIns="45971" rIns="91943" bIns="45971" numCol="1" anchor="t" anchorCtr="0" compatLnSpc="1">
            <a:prstTxWarp prst="textNoShape">
              <a:avLst/>
            </a:prstTxWarp>
          </a:bodyPr>
          <a:lstStyle>
            <a:lvl1pPr defTabSz="919163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91235" y="0"/>
            <a:ext cx="3007193" cy="507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43" tIns="45971" rIns="91943" bIns="45971" numCol="1" anchor="t" anchorCtr="0" compatLnSpc="1">
            <a:prstTxWarp prst="textNoShape">
              <a:avLst/>
            </a:prstTxWarp>
          </a:bodyPr>
          <a:lstStyle>
            <a:lvl1pPr algn="r" defTabSz="919163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89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96975" y="709613"/>
            <a:ext cx="4603750" cy="34528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5383" y="4465052"/>
            <a:ext cx="5147664" cy="4161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43" tIns="45971" rIns="91943" bIns="4597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512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054"/>
            <a:ext cx="3065853" cy="507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43" tIns="45971" rIns="91943" bIns="45971" numCol="1" anchor="b" anchorCtr="0" compatLnSpc="1">
            <a:prstTxWarp prst="textNoShape">
              <a:avLst/>
            </a:prstTxWarp>
          </a:bodyPr>
          <a:lstStyle>
            <a:lvl1pPr defTabSz="919163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12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91235" y="8829054"/>
            <a:ext cx="3007193" cy="507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43" tIns="45971" rIns="91943" bIns="45971" numCol="1" anchor="b" anchorCtr="0" compatLnSpc="1">
            <a:prstTxWarp prst="textNoShape">
              <a:avLst/>
            </a:prstTxWarp>
          </a:bodyPr>
          <a:lstStyle>
            <a:lvl1pPr algn="r" defTabSz="919163">
              <a:defRPr sz="1200"/>
            </a:lvl1pPr>
          </a:lstStyle>
          <a:p>
            <a:pPr>
              <a:defRPr/>
            </a:pPr>
            <a:fld id="{FB031EE7-BFAB-4C08-86A4-F69F69DF635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013561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Here is what we know from high reliability studies. Criminal-justice sanctions alone do not shape pro-social behavior. In fact, some of the low risk offenders (often adolescents) being mixed with high risk offenders during incarceration become high risk offenders (i.e. we make them worse).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031EE7-BFAB-4C08-86A4-F69F69DF635D}" type="slidenum">
              <a:rPr lang="en-GB" smtClean="0"/>
              <a:pPr>
                <a:defRPr/>
              </a:pPr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962993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9pPr>
          </a:lstStyle>
          <a:p>
            <a:r>
              <a:rPr lang="en-GB" altLang="en-US" sz="1200">
                <a:latin typeface="Times New Roman" charset="0"/>
              </a:rPr>
              <a:t>Igor Koutsenok, M.D. University of California San Diego, www.attc.ucsd.edu</a:t>
            </a:r>
          </a:p>
        </p:txBody>
      </p:sp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9pPr>
          </a:lstStyle>
          <a:p>
            <a:fld id="{6BE03883-012C-7F45-85D1-B163BD09A9A3}" type="slidenum">
              <a:rPr lang="en-GB" altLang="en-US" sz="1200">
                <a:latin typeface="Times New Roman" charset="0"/>
              </a:rPr>
              <a:pPr/>
              <a:t>46</a:t>
            </a:fld>
            <a:endParaRPr lang="en-GB" altLang="en-US" sz="1200">
              <a:latin typeface="Times New Roman" charset="0"/>
            </a:endParaRPr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055719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39701269-B98E-4566-B4FA-8409727BE76A}" type="datetime1">
              <a:rPr lang="en-US" smtClean="0"/>
              <a:pPr/>
              <a:t>4/12/21</a:t>
            </a:fld>
            <a:endParaRPr lang="en-US"/>
          </a:p>
        </p:txBody>
      </p:sp>
      <p:sp>
        <p:nvSpPr>
          <p:cNvPr id="18227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Dr. Kevin Knight</a:t>
            </a:r>
          </a:p>
        </p:txBody>
      </p:sp>
      <p:sp>
        <p:nvSpPr>
          <p:cNvPr id="1822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15B3E04-31B0-459F-807D-4468734DF378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1822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5863" y="695325"/>
            <a:ext cx="4648200" cy="3487738"/>
          </a:xfrm>
          <a:ln/>
        </p:spPr>
      </p:sp>
      <p:sp>
        <p:nvSpPr>
          <p:cNvPr id="1822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509" y="4418405"/>
            <a:ext cx="5141382" cy="4182271"/>
          </a:xfrm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3CA29B4-D9A1-4039-9B0F-D56696CF7571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6962" indent="-287293">
              <a:defRPr sz="2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9172" indent="-229834">
              <a:defRPr sz="2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8841" indent="-229834">
              <a:defRPr sz="2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68510" indent="-229834">
              <a:defRPr sz="2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28179" indent="-229834" algn="ctr" eaLnBrk="0" fontAlgn="base" hangingPunct="0">
              <a:spcBef>
                <a:spcPct val="5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87848" indent="-229834" algn="ctr" eaLnBrk="0" fontAlgn="base" hangingPunct="0">
              <a:spcBef>
                <a:spcPct val="5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47517" indent="-229834" algn="ctr" eaLnBrk="0" fontAlgn="base" hangingPunct="0">
              <a:spcBef>
                <a:spcPct val="5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907185" indent="-229834" algn="ctr" eaLnBrk="0" fontAlgn="base" hangingPunct="0">
              <a:spcBef>
                <a:spcPct val="5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82449AA8-DE34-EC4D-86CF-AABBBD4A3075}" type="slidenum">
              <a:rPr lang="en-US" sz="1200" b="0"/>
              <a:pPr/>
              <a:t>24</a:t>
            </a:fld>
            <a:endParaRPr lang="en-US" sz="1200" b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36E4CE0B-C8D3-437B-A01C-1193FE508876}" type="datetime1">
              <a:rPr lang="en-US" smtClean="0"/>
              <a:pPr/>
              <a:t>4/12/21</a:t>
            </a:fld>
            <a:endParaRPr lang="en-US"/>
          </a:p>
        </p:txBody>
      </p:sp>
      <p:sp>
        <p:nvSpPr>
          <p:cNvPr id="18432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Dr. Kevin Knight</a:t>
            </a:r>
          </a:p>
        </p:txBody>
      </p:sp>
      <p:sp>
        <p:nvSpPr>
          <p:cNvPr id="1843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4BC9CAF-1A6E-42F8-B031-0F28676007D1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1843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688975"/>
            <a:ext cx="4703762" cy="3529013"/>
          </a:xfrm>
          <a:ln/>
        </p:spPr>
      </p:sp>
      <p:sp>
        <p:nvSpPr>
          <p:cNvPr id="1843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6094" y="4450101"/>
            <a:ext cx="5139798" cy="4141067"/>
          </a:xfrm>
          <a:noFill/>
          <a:ln/>
        </p:spPr>
        <p:txBody>
          <a:bodyPr lIns="92628" tIns="46316" rIns="92628" bIns="46316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2975">
              <a:defRPr>
                <a:solidFill>
                  <a:schemeClr val="tx1"/>
                </a:solidFill>
                <a:latin typeface="Helvetica" charset="0"/>
              </a:defRPr>
            </a:lvl1pPr>
            <a:lvl2pPr marL="742950" indent="-285750" defTabSz="942975">
              <a:defRPr>
                <a:solidFill>
                  <a:schemeClr val="tx1"/>
                </a:solidFill>
                <a:latin typeface="Helvetica" charset="0"/>
              </a:defRPr>
            </a:lvl2pPr>
            <a:lvl3pPr marL="1143000" indent="-228600" defTabSz="942975">
              <a:defRPr>
                <a:solidFill>
                  <a:schemeClr val="tx1"/>
                </a:solidFill>
                <a:latin typeface="Helvetica" charset="0"/>
              </a:defRPr>
            </a:lvl3pPr>
            <a:lvl4pPr marL="1600200" indent="-228600" defTabSz="942975">
              <a:defRPr>
                <a:solidFill>
                  <a:schemeClr val="tx1"/>
                </a:solidFill>
                <a:latin typeface="Helvetica" charset="0"/>
              </a:defRPr>
            </a:lvl4pPr>
            <a:lvl5pPr marL="2057400" indent="-228600" defTabSz="942975">
              <a:defRPr>
                <a:solidFill>
                  <a:schemeClr val="tx1"/>
                </a:solidFill>
                <a:latin typeface="Helvetica" charset="0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charset="0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charset="0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charset="0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charset="0"/>
              </a:defRPr>
            </a:lvl9pPr>
          </a:lstStyle>
          <a:p>
            <a:fld id="{3AFB14FB-A7F0-5E41-ADC1-A669B33DAA70}" type="slidenum">
              <a:rPr lang="en-US" altLang="en-US"/>
              <a:pPr/>
              <a:t>42</a:t>
            </a:fld>
            <a:endParaRPr lang="en-US" altLang="en-US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b="1">
                <a:latin typeface="Helvetica" charset="0"/>
              </a:rPr>
              <a:t>Drug abuse treatment works and brings about reductions not just in drug abuse, but also in criminal recidivism.  </a:t>
            </a:r>
            <a:r>
              <a:rPr lang="en-US" altLang="en-US">
                <a:latin typeface="Helvetica" charset="0"/>
              </a:rPr>
              <a:t>A therapeutic community approach (CREST) was tested in prison, followed by aftercare during the transition back to the community.  Among those who completed treatment and aftercare, 35% remained drug free, and 69% had not been arrested in the three years since release.   These reductions in turn yield significant cost savings and provide hope for families and communities devastated by addiction. </a:t>
            </a:r>
          </a:p>
          <a:p>
            <a:pPr eaLnBrk="1" hangingPunct="1"/>
            <a:endParaRPr lang="en-US" altLang="en-US">
              <a:latin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85447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26E8A7-DD60-8C4F-B9B5-AD2E402866C4}" type="slidenum">
              <a:rPr lang="en-US"/>
              <a:pPr/>
              <a:t>43</a:t>
            </a:fld>
            <a:endParaRPr lang="en-US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147638"/>
            <a:ext cx="4705350" cy="3529012"/>
          </a:xfrm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720" y="4415790"/>
            <a:ext cx="5140960" cy="4183380"/>
          </a:xfrm>
          <a:noFill/>
          <a:ln/>
        </p:spPr>
        <p:txBody>
          <a:bodyPr/>
          <a:lstStyle/>
          <a:p>
            <a:endParaRPr lang="en-US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670298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endParaRPr lang="en-US"/>
          </a:p>
        </p:txBody>
      </p:sp>
      <p:sp>
        <p:nvSpPr>
          <p:cNvPr id="16589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5EA5C081-EB75-4455-8A59-998BAF7DF023}" type="datetime1">
              <a:rPr lang="en-US" smtClean="0"/>
              <a:pPr/>
              <a:t>4/12/21</a:t>
            </a:fld>
            <a:endParaRPr lang="en-US"/>
          </a:p>
        </p:txBody>
      </p:sp>
      <p:sp>
        <p:nvSpPr>
          <p:cNvPr id="16589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Dr. Kevin Knight</a:t>
            </a:r>
          </a:p>
        </p:txBody>
      </p:sp>
      <p:sp>
        <p:nvSpPr>
          <p:cNvPr id="1658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60497D4-3E9A-4D1C-8477-F6C4BC1DDA70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1658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7288" y="690563"/>
            <a:ext cx="4702175" cy="3527425"/>
          </a:xfrm>
          <a:ln/>
        </p:spPr>
      </p:sp>
      <p:sp>
        <p:nvSpPr>
          <p:cNvPr id="1658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509" y="4446932"/>
            <a:ext cx="5142967" cy="4144236"/>
          </a:xfrm>
          <a:noFill/>
          <a:ln/>
        </p:spPr>
        <p:txBody>
          <a:bodyPr lIns="91652" tIns="45825" rIns="91652" bIns="45825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F00B55C6-E94C-4D89-B257-632DE87056E4}" type="datetime1">
              <a:rPr lang="en-US" smtClean="0"/>
              <a:pPr/>
              <a:t>4/12/21</a:t>
            </a:fld>
            <a:endParaRPr lang="en-US"/>
          </a:p>
        </p:txBody>
      </p:sp>
      <p:sp>
        <p:nvSpPr>
          <p:cNvPr id="19661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Dr. Kevin Knight</a:t>
            </a:r>
          </a:p>
        </p:txBody>
      </p:sp>
      <p:sp>
        <p:nvSpPr>
          <p:cNvPr id="1966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14AF4E0-CD35-46AC-B291-1407B63FA31B}" type="slidenum">
              <a:rPr lang="en-US" smtClean="0"/>
              <a:pPr/>
              <a:t>45</a:t>
            </a:fld>
            <a:endParaRPr lang="en-US"/>
          </a:p>
        </p:txBody>
      </p:sp>
      <p:sp>
        <p:nvSpPr>
          <p:cNvPr id="1966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5863" y="696913"/>
            <a:ext cx="4648200" cy="3486150"/>
          </a:xfrm>
          <a:ln/>
        </p:spPr>
      </p:sp>
      <p:sp>
        <p:nvSpPr>
          <p:cNvPr id="1966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D2D90E-E677-4409-92ED-47D11381D87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5B65C1-AB4A-4F2B-BBFA-D74C79634B7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1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1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BE4FD5-B5A6-47C9-B656-2F955771859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32E69D-0D22-4B69-91B5-8FD9167510A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95FC4C-7762-4B1F-A875-5F5B650698B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DF0540-CCE8-483E-A39B-DC2A0DECFD8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68C9D5-9685-4B4B-A543-52DADD53A58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" y="6248400"/>
            <a:ext cx="8305800" cy="457200"/>
          </a:xfrm>
        </p:spPr>
        <p:txBody>
          <a:bodyPr/>
          <a:lstStyle>
            <a:lvl1pPr>
              <a:defRPr sz="10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88171F-0371-4203-B571-0DF8D4C9565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6D999B-EC3A-4F5D-B97E-F895769D543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45F0D7-6551-4F3B-BF0B-53E65BE297B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4428EA-4670-45BA-8B7D-A95DEAEC805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F8AD63-F570-43C2-917F-DF12524D82F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ED2AA8-C3A5-4D8A-85B0-68BAC3F786B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0696EE-FE90-4F11-A80A-4B3D7CC8569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3FACE4-05F4-436F-AF07-8E3FB8349EF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4000">
              <a:srgbClr val="0033CC">
                <a:alpha val="83000"/>
              </a:srgbClr>
            </a:gs>
            <a:gs pos="100000">
              <a:srgbClr val="00185E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12B8035B-E372-491C-BA03-82E3385F219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61" r:id="rId1"/>
    <p:sldLayoutId id="2147483775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  <p:sldLayoutId id="2147483771" r:id="rId12"/>
    <p:sldLayoutId id="2147483772" r:id="rId13"/>
    <p:sldLayoutId id="2147483773" r:id="rId14"/>
    <p:sldLayoutId id="2147483774" r:id="rId15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9.emf"/><Relationship Id="rId4" Type="http://schemas.openxmlformats.org/officeDocument/2006/relationships/oleObject" Target="../embeddings/oleObject3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emf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2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5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prisonstoday.easternstate.org/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6.e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7.emf"/><Relationship Id="rId4" Type="http://schemas.openxmlformats.org/officeDocument/2006/relationships/oleObject" Target="../embeddings/oleObject6.bin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notesSlide" Target="../notesSlides/notesSlide6.xml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8.png"/><Relationship Id="rId5" Type="http://schemas.openxmlformats.org/officeDocument/2006/relationships/oleObject" Target="../embeddings/oleObject7.bin"/><Relationship Id="rId10" Type="http://schemas.openxmlformats.org/officeDocument/2006/relationships/image" Target="../media/image20.png"/><Relationship Id="rId4" Type="http://schemas.openxmlformats.org/officeDocument/2006/relationships/image" Target="../media/image21.jpeg"/><Relationship Id="rId9" Type="http://schemas.openxmlformats.org/officeDocument/2006/relationships/oleObject" Target="../embeddings/oleObject9.bin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24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3.png"/><Relationship Id="rId5" Type="http://schemas.openxmlformats.org/officeDocument/2006/relationships/image" Target="../media/image22.wmf"/><Relationship Id="rId4" Type="http://schemas.openxmlformats.org/officeDocument/2006/relationships/oleObject" Target="../embeddings/oleObject10.bin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336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2"/>
          <p:cNvSpPr txBox="1">
            <a:spLocks noChangeArrowheads="1"/>
          </p:cNvSpPr>
          <p:nvPr/>
        </p:nvSpPr>
        <p:spPr bwMode="auto">
          <a:xfrm>
            <a:off x="228600" y="6400800"/>
            <a:ext cx="1828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4100" name="Text Box 25"/>
          <p:cNvSpPr txBox="1">
            <a:spLocks noChangeArrowheads="1"/>
          </p:cNvSpPr>
          <p:nvPr/>
        </p:nvSpPr>
        <p:spPr bwMode="auto">
          <a:xfrm>
            <a:off x="152400" y="685800"/>
            <a:ext cx="69342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b="1" dirty="0">
                <a:solidFill>
                  <a:srgbClr val="FFFF00"/>
                </a:solidFill>
                <a:latin typeface="+mn-lt"/>
              </a:rPr>
              <a:t>Treatment of Justice Involved Clients with Substance Use Disorders </a:t>
            </a:r>
            <a:endParaRPr lang="en-US" sz="4800" b="1" dirty="0">
              <a:solidFill>
                <a:srgbClr val="FFFF00"/>
              </a:solidFill>
              <a:effectLst>
                <a:reflection blurRad="6350" stA="55000" endA="300" endPos="45500" dir="5400000" sy="-100000" algn="bl" rotWithShape="0"/>
              </a:effectLst>
              <a:latin typeface="+mn-lt"/>
            </a:endParaRPr>
          </a:p>
        </p:txBody>
      </p:sp>
      <p:pic>
        <p:nvPicPr>
          <p:cNvPr id="4101" name="Picture 26" descr="j0202202"/>
          <p:cNvPicPr>
            <a:picLocks noGrp="1" noChangeAspect="1" noChangeArrowheads="1"/>
          </p:cNvPicPr>
          <p:nvPr>
            <p:ph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086600" y="703867"/>
            <a:ext cx="1889127" cy="2848524"/>
          </a:xfrm>
          <a:noFill/>
        </p:spPr>
      </p:pic>
      <p:pic>
        <p:nvPicPr>
          <p:cNvPr id="7" name="Content Placeholder 7" descr="2243142406_826091b5c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150688" y="5105400"/>
            <a:ext cx="1905000" cy="14287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9525">
            <a:noFill/>
            <a:miter lim="800000"/>
            <a:headEnd/>
            <a:tailEnd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7" descr="2406141692_b70175d81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733800" y="3117096"/>
            <a:ext cx="2334320" cy="16197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3" name="Rectangle 2"/>
          <p:cNvSpPr/>
          <p:nvPr/>
        </p:nvSpPr>
        <p:spPr>
          <a:xfrm>
            <a:off x="1676400" y="4572000"/>
            <a:ext cx="7315200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dirty="0">
                <a:solidFill>
                  <a:srgbClr val="FFFF66"/>
                </a:solidFill>
                <a:latin typeface="Arial"/>
                <a:cs typeface="Arial"/>
              </a:rPr>
              <a:t>Igor Koutsenok, MD</a:t>
            </a:r>
          </a:p>
          <a:p>
            <a:pPr algn="r"/>
            <a:endParaRPr lang="en-US" sz="1600" dirty="0">
              <a:solidFill>
                <a:srgbClr val="FFFF66"/>
              </a:solidFill>
              <a:latin typeface="Arial"/>
              <a:cs typeface="Arial"/>
            </a:endParaRPr>
          </a:p>
          <a:p>
            <a:pPr algn="r"/>
            <a:r>
              <a:rPr lang="en-US" sz="1400" dirty="0">
                <a:solidFill>
                  <a:srgbClr val="FFFF66"/>
                </a:solidFill>
                <a:latin typeface="Arial"/>
                <a:cs typeface="Arial"/>
              </a:rPr>
              <a:t>Professor of Psychiatry</a:t>
            </a:r>
          </a:p>
          <a:p>
            <a:pPr algn="r"/>
            <a:r>
              <a:rPr lang="en-US" sz="1400" dirty="0">
                <a:solidFill>
                  <a:srgbClr val="FFFF66"/>
                </a:solidFill>
                <a:latin typeface="Arial"/>
                <a:cs typeface="Arial"/>
              </a:rPr>
              <a:t>University of California San Diego, Department of Psychiatry, </a:t>
            </a:r>
          </a:p>
          <a:p>
            <a:pPr algn="r"/>
            <a:r>
              <a:rPr lang="en-US" sz="1400" dirty="0">
                <a:solidFill>
                  <a:srgbClr val="FFFF66"/>
                </a:solidFill>
                <a:latin typeface="Arial"/>
                <a:cs typeface="Arial"/>
              </a:rPr>
              <a:t>Director, Center for Criminality and Addiction Research and Training</a:t>
            </a:r>
          </a:p>
          <a:p>
            <a:pPr algn="r"/>
            <a:r>
              <a:rPr lang="en-US" sz="1400" dirty="0">
                <a:solidFill>
                  <a:srgbClr val="FFFF66"/>
                </a:solidFill>
                <a:latin typeface="Arial"/>
                <a:cs typeface="Arial"/>
              </a:rPr>
              <a:t>Director. International Addiction Technology Transfer Center- Ukraine</a:t>
            </a:r>
            <a:endParaRPr lang="ru-RU" sz="1400" dirty="0">
              <a:solidFill>
                <a:srgbClr val="FFFF66"/>
              </a:solidFill>
              <a:latin typeface="Arial"/>
              <a:cs typeface="Arial"/>
            </a:endParaRPr>
          </a:p>
          <a:p>
            <a:pPr algn="r"/>
            <a:r>
              <a:rPr lang="en-US" sz="1400" dirty="0">
                <a:solidFill>
                  <a:srgbClr val="FFFF66"/>
                </a:solidFill>
                <a:latin typeface="Arial"/>
                <a:cs typeface="Arial"/>
              </a:rPr>
              <a:t>Co-Director, South East Asia Addiction Technology Transfer Center</a:t>
            </a:r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304800" y="152400"/>
            <a:ext cx="8839200" cy="6019800"/>
          </a:xfrm>
        </p:spPr>
        <p:txBody>
          <a:bodyPr/>
          <a:lstStyle/>
          <a:p>
            <a:pPr marL="0">
              <a:spcBef>
                <a:spcPts val="0"/>
              </a:spcBef>
              <a:buFont typeface="Wingdings 2" pitchFamily="18" charset="2"/>
              <a:buNone/>
              <a:defRPr/>
            </a:pPr>
            <a:r>
              <a:rPr lang="en-US" dirty="0">
                <a:solidFill>
                  <a:srgbClr val="FFFF66"/>
                </a:solidFill>
                <a:cs typeface="Arial" pitchFamily="34" charset="0"/>
              </a:rPr>
              <a:t>You can control behavior to some extent with coercion, and threat of punishment</a:t>
            </a:r>
          </a:p>
          <a:p>
            <a:pPr marL="0" algn="ctr">
              <a:spcBef>
                <a:spcPts val="0"/>
              </a:spcBef>
              <a:buFont typeface="Wingdings 2" pitchFamily="18" charset="2"/>
              <a:buNone/>
              <a:defRPr/>
            </a:pPr>
            <a:r>
              <a:rPr lang="en-US" sz="3600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HOWEVER</a:t>
            </a:r>
          </a:p>
          <a:p>
            <a:pPr>
              <a:buFont typeface="Wingdings 2" pitchFamily="18" charset="2"/>
              <a:buNone/>
              <a:defRPr/>
            </a:pPr>
            <a:r>
              <a:rPr lang="en-US" dirty="0">
                <a:solidFill>
                  <a:srgbClr val="FFFF66"/>
                </a:solidFill>
                <a:cs typeface="Arial" pitchFamily="34" charset="0"/>
              </a:rPr>
              <a:t>Punishment </a:t>
            </a:r>
            <a:r>
              <a:rPr lang="en-US" i="1" dirty="0">
                <a:solidFill>
                  <a:srgbClr val="FFFF66"/>
                </a:solidFill>
                <a:cs typeface="Arial" pitchFamily="34" charset="0"/>
              </a:rPr>
              <a:t>suppress</a:t>
            </a:r>
            <a:r>
              <a:rPr lang="en-US" dirty="0">
                <a:solidFill>
                  <a:srgbClr val="FFFF66"/>
                </a:solidFill>
                <a:cs typeface="Arial" pitchFamily="34" charset="0"/>
              </a:rPr>
              <a:t> behavior only as long as you have external control, and there will be a predictable rebound when control fades</a:t>
            </a:r>
          </a:p>
        </p:txBody>
      </p:sp>
      <p:pic>
        <p:nvPicPr>
          <p:cNvPr id="14340" name="Picture 2" descr="C:\Users\igork\AppData\Local\Microsoft\Windows\Temporary Internet Files\Content.IE5\1ZCJV1BX\MCPE07017_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3759200"/>
            <a:ext cx="2667000" cy="309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ular Callout 5"/>
          <p:cNvSpPr/>
          <p:nvPr/>
        </p:nvSpPr>
        <p:spPr>
          <a:xfrm rot="16200000">
            <a:off x="2705100" y="3162300"/>
            <a:ext cx="2362200" cy="4572000"/>
          </a:xfrm>
          <a:prstGeom prst="wedgeRect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14342" name="TextBox 6"/>
          <p:cNvSpPr txBox="1">
            <a:spLocks noChangeArrowheads="1"/>
          </p:cNvSpPr>
          <p:nvPr/>
        </p:nvSpPr>
        <p:spPr bwMode="auto">
          <a:xfrm>
            <a:off x="2057400" y="4800600"/>
            <a:ext cx="3886200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i="1">
                <a:solidFill>
                  <a:srgbClr val="FFFF00"/>
                </a:solidFill>
                <a:latin typeface="Arial" charset="0"/>
              </a:rPr>
              <a:t>You better!!! </a:t>
            </a:r>
          </a:p>
          <a:p>
            <a:r>
              <a:rPr lang="en-US" sz="3600" i="1">
                <a:solidFill>
                  <a:srgbClr val="FFFF00"/>
                </a:solidFill>
                <a:latin typeface="Arial" charset="0"/>
              </a:rPr>
              <a:t>Or else!!!</a:t>
            </a:r>
          </a:p>
        </p:txBody>
      </p:sp>
    </p:spTree>
    <p:custDataLst>
      <p:tags r:id="rId1"/>
    </p:custData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20994" name="Object 2"/>
          <p:cNvGraphicFramePr>
            <a:graphicFrameLocks noChangeAspect="1"/>
          </p:cNvGraphicFramePr>
          <p:nvPr/>
        </p:nvGraphicFramePr>
        <p:xfrm>
          <a:off x="238125" y="1581150"/>
          <a:ext cx="8772525" cy="415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5" name="Chart" r:id="rId4" imgW="6905743" imgH="3276507" progId="MSGraph.Chart.8">
                  <p:embed followColorScheme="full"/>
                </p:oleObj>
              </mc:Choice>
              <mc:Fallback>
                <p:oleObj name="Chart" r:id="rId4" imgW="6905743" imgH="3276507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8125" y="1581150"/>
                        <a:ext cx="8772525" cy="415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0" y="5903893"/>
            <a:ext cx="92964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>
                <a:solidFill>
                  <a:schemeClr val="accent3"/>
                </a:solidFill>
                <a:latin typeface="Arial" pitchFamily="34" charset="0"/>
              </a:rPr>
              <a:t>Andrews, D.A. 1994.  An Overview of Treatment Effectiveness.  Research and Clinical Principles, Department of Psychology, Carleton University.  The N refers to the number of studies.</a:t>
            </a:r>
          </a:p>
          <a:p>
            <a:pPr>
              <a:spcBef>
                <a:spcPct val="50000"/>
              </a:spcBef>
            </a:pPr>
            <a:r>
              <a:rPr lang="en-US" sz="1600" b="1" dirty="0">
                <a:solidFill>
                  <a:schemeClr val="folHlink"/>
                </a:solidFill>
              </a:rPr>
              <a:t> </a:t>
            </a:r>
            <a:endParaRPr lang="en-US" sz="1600" dirty="0">
              <a:solidFill>
                <a:schemeClr val="folHlink"/>
              </a:solidFill>
            </a:endParaRP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1295400" y="1600200"/>
            <a:ext cx="27828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/>
              <a:t>% Reduction in Recidivism</a:t>
            </a:r>
          </a:p>
        </p:txBody>
      </p:sp>
      <p:sp>
        <p:nvSpPr>
          <p:cNvPr id="1620997" name="Rectangle 5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763000" cy="1143000"/>
          </a:xfrm>
        </p:spPr>
        <p:txBody>
          <a:bodyPr/>
          <a:lstStyle/>
          <a:p>
            <a:pPr>
              <a:defRPr/>
            </a:pPr>
            <a:r>
              <a:rPr lang="en-US" dirty="0"/>
              <a:t>Criminal Sanctions Vs. Treatment!</a:t>
            </a:r>
            <a:br>
              <a:rPr lang="en-US" dirty="0"/>
            </a:br>
            <a:r>
              <a:rPr lang="en-US" sz="3200" dirty="0"/>
              <a:t> (meta-analysis of 154 studies)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1210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20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20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20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1620994" grpId="0" bld="seriesEl" 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5"/>
          <p:cNvSpPr txBox="1">
            <a:spLocks noChangeArrowheads="1"/>
          </p:cNvSpPr>
          <p:nvPr/>
        </p:nvSpPr>
        <p:spPr bwMode="auto">
          <a:xfrm>
            <a:off x="9737726" y="4537075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54630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152400" y="990600"/>
            <a:ext cx="8991600" cy="4876800"/>
          </a:xfrm>
        </p:spPr>
        <p:txBody>
          <a:bodyPr lIns="92075" tIns="46038" rIns="92075" bIns="46038"/>
          <a:lstStyle/>
          <a:p>
            <a:pPr marL="609600" indent="-609600">
              <a:lnSpc>
                <a:spcPct val="200000"/>
              </a:lnSpc>
              <a:spcBef>
                <a:spcPct val="25000"/>
              </a:spcBef>
              <a:buClr>
                <a:srgbClr val="FF0000"/>
              </a:buClr>
              <a:buFontTx/>
              <a:buNone/>
              <a:defRPr/>
            </a:pPr>
            <a:r>
              <a:rPr lang="en-US" sz="2800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endParaRPr lang="en-US" sz="3400" b="1" dirty="0">
              <a:solidFill>
                <a:srgbClr val="FFFF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609600" indent="-609600">
              <a:lnSpc>
                <a:spcPct val="150000"/>
              </a:lnSpc>
              <a:spcBef>
                <a:spcPct val="25000"/>
              </a:spcBef>
              <a:buClr>
                <a:srgbClr val="FF0000"/>
              </a:buClr>
              <a:buFontTx/>
              <a:buNone/>
              <a:defRPr/>
            </a:pPr>
            <a:endParaRPr lang="en-US" sz="2800" b="1" dirty="0">
              <a:solidFill>
                <a:schemeClr val="bg1"/>
              </a:solidFill>
            </a:endParaRPr>
          </a:p>
          <a:p>
            <a:pPr marL="990600" lvl="1" indent="-533400">
              <a:lnSpc>
                <a:spcPct val="115000"/>
              </a:lnSpc>
              <a:spcBef>
                <a:spcPct val="25000"/>
              </a:spcBef>
              <a:buClr>
                <a:srgbClr val="FF0000"/>
              </a:buClr>
              <a:buFontTx/>
              <a:buNone/>
              <a:defRPr/>
            </a:pPr>
            <a:endParaRPr lang="en-US" sz="2000" b="1" dirty="0">
              <a:solidFill>
                <a:srgbClr val="00326A"/>
              </a:solidFill>
            </a:endParaRPr>
          </a:p>
          <a:p>
            <a:pPr marL="609600" indent="-609600">
              <a:lnSpc>
                <a:spcPct val="90000"/>
              </a:lnSpc>
              <a:buFontTx/>
              <a:buNone/>
              <a:defRPr/>
            </a:pP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5124" name="Line 15"/>
          <p:cNvSpPr>
            <a:spLocks noChangeShapeType="1"/>
          </p:cNvSpPr>
          <p:nvPr/>
        </p:nvSpPr>
        <p:spPr bwMode="auto">
          <a:xfrm>
            <a:off x="228600" y="4724400"/>
            <a:ext cx="8610600" cy="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 type="oval" w="med" len="med"/>
            <a:tailEnd type="oval" w="med" len="med"/>
          </a:ln>
        </p:spPr>
        <p:txBody>
          <a:bodyPr vert="eaVert" anchor="ctr" anchorCtr="1">
            <a:spAutoFit/>
          </a:bodyPr>
          <a:lstStyle/>
          <a:p>
            <a:endParaRPr lang="en-US"/>
          </a:p>
        </p:txBody>
      </p:sp>
      <p:sp>
        <p:nvSpPr>
          <p:cNvPr id="5125" name="Text Box 16"/>
          <p:cNvSpPr txBox="1">
            <a:spLocks noChangeArrowheads="1"/>
          </p:cNvSpPr>
          <p:nvPr/>
        </p:nvSpPr>
        <p:spPr bwMode="auto">
          <a:xfrm rot="10800000">
            <a:off x="465554" y="4189384"/>
            <a:ext cx="119455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10800000" wrap="none" anchorCtr="1">
            <a:spAutoFit/>
          </a:bodyPr>
          <a:lstStyle/>
          <a:p>
            <a:r>
              <a:rPr lang="en-US" sz="2000">
                <a:solidFill>
                  <a:srgbClr val="FFFF66"/>
                </a:solidFill>
              </a:rPr>
              <a:t>Diversion</a:t>
            </a:r>
          </a:p>
        </p:txBody>
      </p:sp>
      <p:sp>
        <p:nvSpPr>
          <p:cNvPr id="5126" name="Text Box 17"/>
          <p:cNvSpPr txBox="1">
            <a:spLocks noChangeArrowheads="1"/>
          </p:cNvSpPr>
          <p:nvPr/>
        </p:nvSpPr>
        <p:spPr bwMode="auto">
          <a:xfrm rot="10800000">
            <a:off x="7392553" y="4189384"/>
            <a:ext cx="153439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10800000" wrap="none" anchorCtr="1">
            <a:spAutoFit/>
          </a:bodyPr>
          <a:lstStyle/>
          <a:p>
            <a:r>
              <a:rPr lang="en-US" sz="2000">
                <a:solidFill>
                  <a:srgbClr val="FFFF66"/>
                </a:solidFill>
              </a:rPr>
              <a:t>Incarceration</a:t>
            </a:r>
          </a:p>
        </p:txBody>
      </p:sp>
      <p:sp>
        <p:nvSpPr>
          <p:cNvPr id="5127" name="Text Box 18"/>
          <p:cNvSpPr txBox="1">
            <a:spLocks noChangeArrowheads="1"/>
          </p:cNvSpPr>
          <p:nvPr/>
        </p:nvSpPr>
        <p:spPr bwMode="auto">
          <a:xfrm rot="10800000">
            <a:off x="2284414" y="5040283"/>
            <a:ext cx="127793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10800000" anchorCtr="1">
            <a:spAutoFit/>
          </a:bodyPr>
          <a:lstStyle/>
          <a:p>
            <a:r>
              <a:rPr lang="en-US" sz="2000" dirty="0">
                <a:solidFill>
                  <a:srgbClr val="FFFF66"/>
                </a:solidFill>
              </a:rPr>
              <a:t>Probation</a:t>
            </a:r>
          </a:p>
        </p:txBody>
      </p:sp>
      <p:sp>
        <p:nvSpPr>
          <p:cNvPr id="5128" name="Text Box 19"/>
          <p:cNvSpPr txBox="1">
            <a:spLocks noChangeArrowheads="1"/>
          </p:cNvSpPr>
          <p:nvPr/>
        </p:nvSpPr>
        <p:spPr bwMode="auto">
          <a:xfrm rot="10800000">
            <a:off x="4089330" y="4189384"/>
            <a:ext cx="145905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10800000" wrap="none" anchorCtr="1">
            <a:spAutoFit/>
          </a:bodyPr>
          <a:lstStyle/>
          <a:p>
            <a:r>
              <a:rPr lang="en-US" sz="2000" dirty="0">
                <a:solidFill>
                  <a:srgbClr val="FFFF66"/>
                </a:solidFill>
              </a:rPr>
              <a:t>Drug Courts</a:t>
            </a:r>
          </a:p>
        </p:txBody>
      </p:sp>
      <p:sp>
        <p:nvSpPr>
          <p:cNvPr id="5129" name="Text Box 20"/>
          <p:cNvSpPr txBox="1">
            <a:spLocks noChangeArrowheads="1"/>
          </p:cNvSpPr>
          <p:nvPr/>
        </p:nvSpPr>
        <p:spPr bwMode="auto">
          <a:xfrm rot="10800000">
            <a:off x="5809302" y="4721910"/>
            <a:ext cx="147668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10800000" wrap="none" anchorCtr="1">
            <a:spAutoFit/>
          </a:bodyPr>
          <a:lstStyle/>
          <a:p>
            <a:r>
              <a:rPr lang="en-US" sz="2000">
                <a:solidFill>
                  <a:srgbClr val="FFFF66"/>
                </a:solidFill>
              </a:rPr>
              <a:t>Intermediate</a:t>
            </a:r>
          </a:p>
          <a:p>
            <a:pPr>
              <a:lnSpc>
                <a:spcPct val="50000"/>
              </a:lnSpc>
              <a:spcBef>
                <a:spcPct val="30000"/>
              </a:spcBef>
            </a:pPr>
            <a:r>
              <a:rPr lang="en-US" sz="2000">
                <a:solidFill>
                  <a:srgbClr val="FFFF66"/>
                </a:solidFill>
              </a:rPr>
              <a:t>sanctions</a:t>
            </a:r>
          </a:p>
        </p:txBody>
      </p:sp>
      <p:sp>
        <p:nvSpPr>
          <p:cNvPr id="5130" name="Line 31"/>
          <p:cNvSpPr>
            <a:spLocks noChangeShapeType="1"/>
          </p:cNvSpPr>
          <p:nvPr/>
        </p:nvSpPr>
        <p:spPr bwMode="auto">
          <a:xfrm>
            <a:off x="990600" y="4572000"/>
            <a:ext cx="0" cy="381000"/>
          </a:xfrm>
          <a:prstGeom prst="line">
            <a:avLst/>
          </a:prstGeom>
          <a:noFill/>
          <a:ln w="63500">
            <a:solidFill>
              <a:srgbClr val="FFFF00"/>
            </a:solidFill>
            <a:round/>
            <a:headEnd/>
            <a:tailEnd/>
          </a:ln>
        </p:spPr>
        <p:txBody>
          <a:bodyPr vert="eaVert" wrap="none" anchor="ctr" anchorCtr="1">
            <a:spAutoFit/>
          </a:bodyPr>
          <a:lstStyle/>
          <a:p>
            <a:endParaRPr lang="en-US"/>
          </a:p>
        </p:txBody>
      </p:sp>
      <p:sp>
        <p:nvSpPr>
          <p:cNvPr id="5131" name="Line 32"/>
          <p:cNvSpPr>
            <a:spLocks noChangeShapeType="1"/>
          </p:cNvSpPr>
          <p:nvPr/>
        </p:nvSpPr>
        <p:spPr bwMode="auto">
          <a:xfrm>
            <a:off x="8305800" y="4572000"/>
            <a:ext cx="0" cy="381000"/>
          </a:xfrm>
          <a:prstGeom prst="line">
            <a:avLst/>
          </a:prstGeom>
          <a:noFill/>
          <a:ln w="63500">
            <a:solidFill>
              <a:srgbClr val="FFFF00"/>
            </a:solidFill>
            <a:round/>
            <a:headEnd/>
            <a:tailEnd/>
          </a:ln>
        </p:spPr>
        <p:txBody>
          <a:bodyPr vert="eaVert" wrap="none" anchor="ctr" anchorCtr="1">
            <a:spAutoFit/>
          </a:bodyPr>
          <a:lstStyle/>
          <a:p>
            <a:endParaRPr lang="en-US"/>
          </a:p>
        </p:txBody>
      </p:sp>
      <p:sp>
        <p:nvSpPr>
          <p:cNvPr id="5132" name="Line 33"/>
          <p:cNvSpPr>
            <a:spLocks noChangeShapeType="1"/>
          </p:cNvSpPr>
          <p:nvPr/>
        </p:nvSpPr>
        <p:spPr bwMode="auto">
          <a:xfrm>
            <a:off x="6477000" y="4419600"/>
            <a:ext cx="0" cy="381000"/>
          </a:xfrm>
          <a:prstGeom prst="line">
            <a:avLst/>
          </a:prstGeom>
          <a:noFill/>
          <a:ln w="63500">
            <a:solidFill>
              <a:srgbClr val="FFFF00"/>
            </a:solidFill>
            <a:round/>
            <a:headEnd/>
            <a:tailEnd/>
          </a:ln>
        </p:spPr>
        <p:txBody>
          <a:bodyPr vert="eaVert" wrap="none" anchor="ctr" anchorCtr="1">
            <a:spAutoFit/>
          </a:bodyPr>
          <a:lstStyle/>
          <a:p>
            <a:endParaRPr lang="en-US"/>
          </a:p>
        </p:txBody>
      </p:sp>
      <p:sp>
        <p:nvSpPr>
          <p:cNvPr id="5133" name="Line 34"/>
          <p:cNvSpPr>
            <a:spLocks noChangeShapeType="1"/>
          </p:cNvSpPr>
          <p:nvPr/>
        </p:nvSpPr>
        <p:spPr bwMode="auto">
          <a:xfrm>
            <a:off x="4800600" y="4572000"/>
            <a:ext cx="0" cy="381000"/>
          </a:xfrm>
          <a:prstGeom prst="line">
            <a:avLst/>
          </a:prstGeom>
          <a:noFill/>
          <a:ln w="63500">
            <a:solidFill>
              <a:srgbClr val="FFFF00"/>
            </a:solidFill>
            <a:round/>
            <a:headEnd/>
            <a:tailEnd/>
          </a:ln>
        </p:spPr>
        <p:txBody>
          <a:bodyPr vert="eaVert" wrap="none" anchor="ctr" anchorCtr="1">
            <a:spAutoFit/>
          </a:bodyPr>
          <a:lstStyle/>
          <a:p>
            <a:endParaRPr lang="en-US"/>
          </a:p>
        </p:txBody>
      </p:sp>
      <p:sp>
        <p:nvSpPr>
          <p:cNvPr id="5134" name="Line 35"/>
          <p:cNvSpPr>
            <a:spLocks noChangeShapeType="1"/>
          </p:cNvSpPr>
          <p:nvPr/>
        </p:nvSpPr>
        <p:spPr bwMode="auto">
          <a:xfrm>
            <a:off x="2971800" y="4495800"/>
            <a:ext cx="0" cy="381000"/>
          </a:xfrm>
          <a:prstGeom prst="line">
            <a:avLst/>
          </a:prstGeom>
          <a:noFill/>
          <a:ln w="63500">
            <a:solidFill>
              <a:srgbClr val="FFFF00"/>
            </a:solidFill>
            <a:round/>
            <a:headEnd/>
            <a:tailEnd/>
          </a:ln>
        </p:spPr>
        <p:txBody>
          <a:bodyPr vert="eaVert" wrap="none" anchor="ctr" anchorCtr="1">
            <a:spAutoFit/>
          </a:bodyPr>
          <a:lstStyle/>
          <a:p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0" y="7620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kumimoji="1" lang="en-US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Interventions for Justice Involved Clients</a:t>
            </a:r>
            <a:endParaRPr kumimoji="1" lang="en-US" sz="3600" b="1" u="sng" dirty="0">
              <a:solidFill>
                <a:schemeClr val="tx2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+mn-lt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5"/>
          <p:cNvSpPr txBox="1">
            <a:spLocks noChangeArrowheads="1"/>
          </p:cNvSpPr>
          <p:nvPr/>
        </p:nvSpPr>
        <p:spPr bwMode="auto">
          <a:xfrm>
            <a:off x="9737726" y="4537075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38598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152400" y="990600"/>
            <a:ext cx="8991600" cy="4876800"/>
          </a:xfrm>
        </p:spPr>
        <p:txBody>
          <a:bodyPr lIns="92075" tIns="46038" rIns="92075" bIns="46038"/>
          <a:lstStyle/>
          <a:p>
            <a:pPr marL="609600" indent="-609600">
              <a:lnSpc>
                <a:spcPct val="200000"/>
              </a:lnSpc>
              <a:spcBef>
                <a:spcPct val="25000"/>
              </a:spcBef>
              <a:buClr>
                <a:srgbClr val="FF0000"/>
              </a:buClr>
              <a:buFontTx/>
              <a:buNone/>
              <a:defRPr/>
            </a:pPr>
            <a:r>
              <a:rPr lang="en-US" sz="2800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endParaRPr lang="en-US" sz="3400" b="1" dirty="0">
              <a:solidFill>
                <a:srgbClr val="FFFF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609600" indent="-609600">
              <a:lnSpc>
                <a:spcPct val="150000"/>
              </a:lnSpc>
              <a:spcBef>
                <a:spcPct val="25000"/>
              </a:spcBef>
              <a:buClr>
                <a:srgbClr val="FF0000"/>
              </a:buClr>
              <a:buFontTx/>
              <a:buNone/>
              <a:defRPr/>
            </a:pPr>
            <a:endParaRPr lang="en-US" sz="2800" b="1" dirty="0">
              <a:solidFill>
                <a:schemeClr val="bg1"/>
              </a:solidFill>
            </a:endParaRPr>
          </a:p>
          <a:p>
            <a:pPr marL="990600" lvl="1" indent="-533400">
              <a:lnSpc>
                <a:spcPct val="115000"/>
              </a:lnSpc>
              <a:spcBef>
                <a:spcPct val="25000"/>
              </a:spcBef>
              <a:buClr>
                <a:srgbClr val="FF0000"/>
              </a:buClr>
              <a:buFontTx/>
              <a:buNone/>
              <a:defRPr/>
            </a:pPr>
            <a:endParaRPr lang="en-US" sz="2000" b="1" dirty="0">
              <a:solidFill>
                <a:srgbClr val="00326A"/>
              </a:solidFill>
            </a:endParaRPr>
          </a:p>
          <a:p>
            <a:pPr marL="609600" indent="-609600">
              <a:lnSpc>
                <a:spcPct val="90000"/>
              </a:lnSpc>
              <a:defRPr/>
            </a:pP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6148" name="Line 15"/>
          <p:cNvSpPr>
            <a:spLocks noChangeShapeType="1"/>
          </p:cNvSpPr>
          <p:nvPr/>
        </p:nvSpPr>
        <p:spPr bwMode="auto">
          <a:xfrm>
            <a:off x="228600" y="4724400"/>
            <a:ext cx="8610600" cy="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 type="oval" w="med" len="med"/>
            <a:tailEnd type="oval" w="med" len="med"/>
          </a:ln>
        </p:spPr>
        <p:txBody>
          <a:bodyPr vert="eaVert" anchor="ctr" anchorCtr="1">
            <a:spAutoFit/>
          </a:bodyPr>
          <a:lstStyle/>
          <a:p>
            <a:endParaRPr lang="en-US"/>
          </a:p>
        </p:txBody>
      </p:sp>
      <p:sp>
        <p:nvSpPr>
          <p:cNvPr id="6149" name="Text Box 16"/>
          <p:cNvSpPr txBox="1">
            <a:spLocks noChangeArrowheads="1"/>
          </p:cNvSpPr>
          <p:nvPr/>
        </p:nvSpPr>
        <p:spPr bwMode="auto">
          <a:xfrm rot="10800000">
            <a:off x="465554" y="4189384"/>
            <a:ext cx="119455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10800000" wrap="none" anchorCtr="1">
            <a:spAutoFit/>
          </a:bodyPr>
          <a:lstStyle/>
          <a:p>
            <a:r>
              <a:rPr lang="en-US" sz="2000">
                <a:solidFill>
                  <a:srgbClr val="FFFF66"/>
                </a:solidFill>
              </a:rPr>
              <a:t>Diversion</a:t>
            </a:r>
          </a:p>
        </p:txBody>
      </p:sp>
      <p:sp>
        <p:nvSpPr>
          <p:cNvPr id="6150" name="Text Box 17"/>
          <p:cNvSpPr txBox="1">
            <a:spLocks noChangeArrowheads="1"/>
          </p:cNvSpPr>
          <p:nvPr/>
        </p:nvSpPr>
        <p:spPr bwMode="auto">
          <a:xfrm rot="10800000">
            <a:off x="7392553" y="4189384"/>
            <a:ext cx="153439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10800000" wrap="none" anchorCtr="1">
            <a:spAutoFit/>
          </a:bodyPr>
          <a:lstStyle/>
          <a:p>
            <a:r>
              <a:rPr lang="en-US" sz="2000">
                <a:solidFill>
                  <a:srgbClr val="FFFF66"/>
                </a:solidFill>
              </a:rPr>
              <a:t>Incarceration</a:t>
            </a:r>
          </a:p>
        </p:txBody>
      </p:sp>
      <p:sp>
        <p:nvSpPr>
          <p:cNvPr id="6151" name="Text Box 18"/>
          <p:cNvSpPr txBox="1">
            <a:spLocks noChangeArrowheads="1"/>
          </p:cNvSpPr>
          <p:nvPr/>
        </p:nvSpPr>
        <p:spPr bwMode="auto">
          <a:xfrm rot="10800000">
            <a:off x="2332366" y="4889471"/>
            <a:ext cx="118203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10800000" wrap="none" anchorCtr="1">
            <a:spAutoFit/>
          </a:bodyPr>
          <a:lstStyle/>
          <a:p>
            <a:r>
              <a:rPr lang="en-US" sz="2000" dirty="0">
                <a:solidFill>
                  <a:srgbClr val="FFFF66"/>
                </a:solidFill>
              </a:rPr>
              <a:t>Probation</a:t>
            </a:r>
          </a:p>
        </p:txBody>
      </p:sp>
      <p:sp>
        <p:nvSpPr>
          <p:cNvPr id="6152" name="Text Box 19"/>
          <p:cNvSpPr txBox="1">
            <a:spLocks noChangeArrowheads="1"/>
          </p:cNvSpPr>
          <p:nvPr/>
        </p:nvSpPr>
        <p:spPr bwMode="auto">
          <a:xfrm rot="10800000">
            <a:off x="4089330" y="4189384"/>
            <a:ext cx="145905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10800000" wrap="none" anchorCtr="1">
            <a:spAutoFit/>
          </a:bodyPr>
          <a:lstStyle/>
          <a:p>
            <a:r>
              <a:rPr lang="en-US" sz="2000">
                <a:solidFill>
                  <a:srgbClr val="FFFF66"/>
                </a:solidFill>
              </a:rPr>
              <a:t>Drug Courts</a:t>
            </a:r>
          </a:p>
        </p:txBody>
      </p:sp>
      <p:sp>
        <p:nvSpPr>
          <p:cNvPr id="6153" name="Text Box 20"/>
          <p:cNvSpPr txBox="1">
            <a:spLocks noChangeArrowheads="1"/>
          </p:cNvSpPr>
          <p:nvPr/>
        </p:nvSpPr>
        <p:spPr bwMode="auto">
          <a:xfrm rot="10800000">
            <a:off x="5809302" y="4721910"/>
            <a:ext cx="147668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10800000" wrap="none" anchorCtr="1">
            <a:spAutoFit/>
          </a:bodyPr>
          <a:lstStyle/>
          <a:p>
            <a:r>
              <a:rPr lang="en-US" sz="2000">
                <a:solidFill>
                  <a:srgbClr val="FFFF66"/>
                </a:solidFill>
              </a:rPr>
              <a:t>Intermediate</a:t>
            </a:r>
          </a:p>
          <a:p>
            <a:pPr>
              <a:lnSpc>
                <a:spcPct val="50000"/>
              </a:lnSpc>
              <a:spcBef>
                <a:spcPct val="30000"/>
              </a:spcBef>
            </a:pPr>
            <a:r>
              <a:rPr lang="en-US" sz="2000">
                <a:solidFill>
                  <a:srgbClr val="FFFF66"/>
                </a:solidFill>
              </a:rPr>
              <a:t>sanctions</a:t>
            </a:r>
          </a:p>
        </p:txBody>
      </p:sp>
      <p:sp>
        <p:nvSpPr>
          <p:cNvPr id="6154" name="Line 27"/>
          <p:cNvSpPr>
            <a:spLocks noChangeShapeType="1"/>
          </p:cNvSpPr>
          <p:nvPr/>
        </p:nvSpPr>
        <p:spPr bwMode="auto">
          <a:xfrm>
            <a:off x="990600" y="4572000"/>
            <a:ext cx="0" cy="381000"/>
          </a:xfrm>
          <a:prstGeom prst="line">
            <a:avLst/>
          </a:prstGeom>
          <a:noFill/>
          <a:ln w="63500">
            <a:solidFill>
              <a:srgbClr val="FFFF00"/>
            </a:solidFill>
            <a:round/>
            <a:headEnd/>
            <a:tailEnd/>
          </a:ln>
        </p:spPr>
        <p:txBody>
          <a:bodyPr vert="eaVert" wrap="none" anchor="ctr" anchorCtr="1">
            <a:spAutoFit/>
          </a:bodyPr>
          <a:lstStyle/>
          <a:p>
            <a:endParaRPr lang="en-US"/>
          </a:p>
        </p:txBody>
      </p:sp>
      <p:sp>
        <p:nvSpPr>
          <p:cNvPr id="6155" name="Line 28"/>
          <p:cNvSpPr>
            <a:spLocks noChangeShapeType="1"/>
          </p:cNvSpPr>
          <p:nvPr/>
        </p:nvSpPr>
        <p:spPr bwMode="auto">
          <a:xfrm>
            <a:off x="8305800" y="4572000"/>
            <a:ext cx="0" cy="381000"/>
          </a:xfrm>
          <a:prstGeom prst="line">
            <a:avLst/>
          </a:prstGeom>
          <a:noFill/>
          <a:ln w="63500">
            <a:solidFill>
              <a:srgbClr val="FFFF00"/>
            </a:solidFill>
            <a:round/>
            <a:headEnd/>
            <a:tailEnd/>
          </a:ln>
        </p:spPr>
        <p:txBody>
          <a:bodyPr vert="eaVert" wrap="none" anchor="ctr" anchorCtr="1">
            <a:spAutoFit/>
          </a:bodyPr>
          <a:lstStyle/>
          <a:p>
            <a:endParaRPr lang="en-US"/>
          </a:p>
        </p:txBody>
      </p:sp>
      <p:sp>
        <p:nvSpPr>
          <p:cNvPr id="6156" name="Line 29"/>
          <p:cNvSpPr>
            <a:spLocks noChangeShapeType="1"/>
          </p:cNvSpPr>
          <p:nvPr/>
        </p:nvSpPr>
        <p:spPr bwMode="auto">
          <a:xfrm>
            <a:off x="6477000" y="4419600"/>
            <a:ext cx="0" cy="381000"/>
          </a:xfrm>
          <a:prstGeom prst="line">
            <a:avLst/>
          </a:prstGeom>
          <a:noFill/>
          <a:ln w="63500">
            <a:solidFill>
              <a:srgbClr val="FFFF00"/>
            </a:solidFill>
            <a:round/>
            <a:headEnd/>
            <a:tailEnd/>
          </a:ln>
        </p:spPr>
        <p:txBody>
          <a:bodyPr vert="eaVert" wrap="none" anchor="ctr" anchorCtr="1">
            <a:spAutoFit/>
          </a:bodyPr>
          <a:lstStyle/>
          <a:p>
            <a:endParaRPr lang="en-US"/>
          </a:p>
        </p:txBody>
      </p:sp>
      <p:sp>
        <p:nvSpPr>
          <p:cNvPr id="6157" name="Line 30"/>
          <p:cNvSpPr>
            <a:spLocks noChangeShapeType="1"/>
          </p:cNvSpPr>
          <p:nvPr/>
        </p:nvSpPr>
        <p:spPr bwMode="auto">
          <a:xfrm>
            <a:off x="4800600" y="4572000"/>
            <a:ext cx="0" cy="381000"/>
          </a:xfrm>
          <a:prstGeom prst="line">
            <a:avLst/>
          </a:prstGeom>
          <a:noFill/>
          <a:ln w="63500">
            <a:solidFill>
              <a:srgbClr val="FFFF00"/>
            </a:solidFill>
            <a:round/>
            <a:headEnd/>
            <a:tailEnd/>
          </a:ln>
        </p:spPr>
        <p:txBody>
          <a:bodyPr vert="eaVert" wrap="none" anchor="ctr" anchorCtr="1">
            <a:spAutoFit/>
          </a:bodyPr>
          <a:lstStyle/>
          <a:p>
            <a:endParaRPr lang="en-US"/>
          </a:p>
        </p:txBody>
      </p:sp>
      <p:sp>
        <p:nvSpPr>
          <p:cNvPr id="6158" name="Line 31"/>
          <p:cNvSpPr>
            <a:spLocks noChangeShapeType="1"/>
          </p:cNvSpPr>
          <p:nvPr/>
        </p:nvSpPr>
        <p:spPr bwMode="auto">
          <a:xfrm>
            <a:off x="2971800" y="4495800"/>
            <a:ext cx="0" cy="381000"/>
          </a:xfrm>
          <a:prstGeom prst="line">
            <a:avLst/>
          </a:prstGeom>
          <a:noFill/>
          <a:ln w="63500">
            <a:solidFill>
              <a:srgbClr val="FFFF00"/>
            </a:solidFill>
            <a:round/>
            <a:headEnd/>
            <a:tailEnd/>
          </a:ln>
        </p:spPr>
        <p:txBody>
          <a:bodyPr vert="eaVert" wrap="none" anchor="ctr" anchorCtr="1">
            <a:spAutoFit/>
          </a:bodyPr>
          <a:lstStyle/>
          <a:p>
            <a:endParaRPr lang="en-US"/>
          </a:p>
        </p:txBody>
      </p:sp>
      <p:sp>
        <p:nvSpPr>
          <p:cNvPr id="6159" name="Line 37"/>
          <p:cNvSpPr>
            <a:spLocks noChangeShapeType="1"/>
          </p:cNvSpPr>
          <p:nvPr/>
        </p:nvSpPr>
        <p:spPr bwMode="auto">
          <a:xfrm flipV="1">
            <a:off x="304800" y="1066800"/>
            <a:ext cx="8686800" cy="3276600"/>
          </a:xfrm>
          <a:prstGeom prst="line">
            <a:avLst/>
          </a:prstGeom>
          <a:noFill/>
          <a:ln w="57150">
            <a:solidFill>
              <a:srgbClr val="99CC00"/>
            </a:solidFill>
            <a:round/>
            <a:headEnd/>
            <a:tailEnd type="triangle" w="lg" len="lg"/>
          </a:ln>
        </p:spPr>
        <p:txBody>
          <a:bodyPr vert="eaVert" wrap="square" anchor="ctr" anchorCtr="1">
            <a:spAutoFit/>
          </a:bodyPr>
          <a:lstStyle/>
          <a:p>
            <a:endParaRPr lang="en-US"/>
          </a:p>
        </p:txBody>
      </p:sp>
      <p:sp>
        <p:nvSpPr>
          <p:cNvPr id="238630" name="Text Box 38"/>
          <p:cNvSpPr txBox="1">
            <a:spLocks noChangeArrowheads="1"/>
          </p:cNvSpPr>
          <p:nvPr/>
        </p:nvSpPr>
        <p:spPr bwMode="auto">
          <a:xfrm rot="15011517">
            <a:off x="6997230" y="1303788"/>
            <a:ext cx="553998" cy="2024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 wrap="square" anchorCtr="1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Costs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81000" y="304800"/>
            <a:ext cx="8458200" cy="200054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kumimoji="1" lang="en-US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Interventions for Justice Involved Clients</a:t>
            </a:r>
            <a:endParaRPr kumimoji="1" lang="en-US" sz="4000" b="1" u="sng" dirty="0">
              <a:solidFill>
                <a:schemeClr val="tx2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+mj-lt"/>
            </a:endParaRPr>
          </a:p>
          <a:p>
            <a:pPr algn="ctr">
              <a:defRPr/>
            </a:pPr>
            <a:endParaRPr kumimoji="1" lang="en-US" sz="4400" u="sng" dirty="0">
              <a:solidFill>
                <a:schemeClr val="tx2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 Black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311086">
            <a:off x="7552157" y="1574845"/>
            <a:ext cx="1222426" cy="886259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95000" decel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8325 0.23878 L 0.49158 -0.24988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61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742" y="-244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4"/>
          <p:cNvSpPr txBox="1">
            <a:spLocks noChangeArrowheads="1"/>
          </p:cNvSpPr>
          <p:nvPr/>
        </p:nvSpPr>
        <p:spPr bwMode="auto">
          <a:xfrm>
            <a:off x="179832" y="12192"/>
            <a:ext cx="8839200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1" lang="en-US" sz="4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Interventions for Justice Involved Clients</a:t>
            </a:r>
            <a:endParaRPr kumimoji="1" lang="en-US" sz="4400" b="1" u="sng" dirty="0">
              <a:solidFill>
                <a:schemeClr val="tx2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+mj-lt"/>
            </a:endParaRPr>
          </a:p>
          <a:p>
            <a:pPr algn="ctr"/>
            <a:endParaRPr kumimoji="1" lang="en-US" sz="4400" u="sng" dirty="0">
              <a:solidFill>
                <a:schemeClr val="tx2"/>
              </a:solidFill>
              <a:latin typeface="Arial Black" pitchFamily="34" charset="0"/>
            </a:endParaRPr>
          </a:p>
        </p:txBody>
      </p:sp>
      <p:sp>
        <p:nvSpPr>
          <p:cNvPr id="7171" name="Text Box 5"/>
          <p:cNvSpPr txBox="1">
            <a:spLocks noChangeArrowheads="1"/>
          </p:cNvSpPr>
          <p:nvPr/>
        </p:nvSpPr>
        <p:spPr bwMode="auto">
          <a:xfrm>
            <a:off x="9737726" y="4537075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39622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152400" y="1143000"/>
            <a:ext cx="8991600" cy="4876800"/>
          </a:xfrm>
        </p:spPr>
        <p:txBody>
          <a:bodyPr lIns="92075" tIns="46038" rIns="92075" bIns="46038"/>
          <a:lstStyle/>
          <a:p>
            <a:pPr marL="609600" indent="-609600">
              <a:lnSpc>
                <a:spcPct val="200000"/>
              </a:lnSpc>
              <a:spcBef>
                <a:spcPct val="25000"/>
              </a:spcBef>
              <a:buClr>
                <a:srgbClr val="FF0000"/>
              </a:buClr>
              <a:buFontTx/>
              <a:buNone/>
              <a:defRPr/>
            </a:pPr>
            <a:r>
              <a:rPr lang="en-US" sz="2800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endParaRPr lang="en-US" sz="3400" b="1" dirty="0">
              <a:solidFill>
                <a:srgbClr val="FFFF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609600" indent="-609600">
              <a:lnSpc>
                <a:spcPct val="150000"/>
              </a:lnSpc>
              <a:spcBef>
                <a:spcPct val="25000"/>
              </a:spcBef>
              <a:buClr>
                <a:srgbClr val="FF0000"/>
              </a:buClr>
              <a:buFontTx/>
              <a:buNone/>
              <a:defRPr/>
            </a:pPr>
            <a:endParaRPr lang="en-US" sz="2800" b="1" dirty="0">
              <a:solidFill>
                <a:schemeClr val="bg1"/>
              </a:solidFill>
            </a:endParaRPr>
          </a:p>
          <a:p>
            <a:pPr marL="990600" lvl="1" indent="-533400">
              <a:lnSpc>
                <a:spcPct val="115000"/>
              </a:lnSpc>
              <a:spcBef>
                <a:spcPct val="25000"/>
              </a:spcBef>
              <a:buClr>
                <a:srgbClr val="FF0000"/>
              </a:buClr>
              <a:buFontTx/>
              <a:buNone/>
              <a:defRPr/>
            </a:pPr>
            <a:endParaRPr lang="en-US" sz="2000" b="1" dirty="0">
              <a:solidFill>
                <a:srgbClr val="00326A"/>
              </a:solidFill>
            </a:endParaRPr>
          </a:p>
          <a:p>
            <a:pPr marL="609600" indent="-609600">
              <a:lnSpc>
                <a:spcPct val="90000"/>
              </a:lnSpc>
              <a:defRPr/>
            </a:pP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7173" name="Line 15"/>
          <p:cNvSpPr>
            <a:spLocks noChangeShapeType="1"/>
          </p:cNvSpPr>
          <p:nvPr/>
        </p:nvSpPr>
        <p:spPr bwMode="auto">
          <a:xfrm>
            <a:off x="228600" y="4724400"/>
            <a:ext cx="8610600" cy="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 type="oval" w="med" len="med"/>
            <a:tailEnd type="oval" w="med" len="med"/>
          </a:ln>
        </p:spPr>
        <p:txBody>
          <a:bodyPr vert="eaVert" anchor="ctr" anchorCtr="1">
            <a:spAutoFit/>
          </a:bodyPr>
          <a:lstStyle/>
          <a:p>
            <a:endParaRPr lang="en-US"/>
          </a:p>
        </p:txBody>
      </p:sp>
      <p:sp>
        <p:nvSpPr>
          <p:cNvPr id="7174" name="Text Box 16"/>
          <p:cNvSpPr txBox="1">
            <a:spLocks noChangeArrowheads="1"/>
          </p:cNvSpPr>
          <p:nvPr/>
        </p:nvSpPr>
        <p:spPr bwMode="auto">
          <a:xfrm rot="10800000">
            <a:off x="465554" y="4189384"/>
            <a:ext cx="119455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10800000" wrap="none" anchorCtr="1">
            <a:spAutoFit/>
          </a:bodyPr>
          <a:lstStyle/>
          <a:p>
            <a:r>
              <a:rPr lang="en-US" sz="2000">
                <a:solidFill>
                  <a:srgbClr val="FFFF66"/>
                </a:solidFill>
              </a:rPr>
              <a:t>Diversion</a:t>
            </a:r>
          </a:p>
        </p:txBody>
      </p:sp>
      <p:sp>
        <p:nvSpPr>
          <p:cNvPr id="7175" name="Text Box 17"/>
          <p:cNvSpPr txBox="1">
            <a:spLocks noChangeArrowheads="1"/>
          </p:cNvSpPr>
          <p:nvPr/>
        </p:nvSpPr>
        <p:spPr bwMode="auto">
          <a:xfrm rot="10800000">
            <a:off x="7392553" y="4189384"/>
            <a:ext cx="153439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10800000" wrap="none" anchorCtr="1">
            <a:spAutoFit/>
          </a:bodyPr>
          <a:lstStyle/>
          <a:p>
            <a:r>
              <a:rPr lang="en-US" sz="2000">
                <a:solidFill>
                  <a:srgbClr val="FFFF66"/>
                </a:solidFill>
              </a:rPr>
              <a:t>Incarceration</a:t>
            </a:r>
          </a:p>
        </p:txBody>
      </p:sp>
      <p:sp>
        <p:nvSpPr>
          <p:cNvPr id="7176" name="Text Box 18"/>
          <p:cNvSpPr txBox="1">
            <a:spLocks noChangeArrowheads="1"/>
          </p:cNvSpPr>
          <p:nvPr/>
        </p:nvSpPr>
        <p:spPr bwMode="auto">
          <a:xfrm rot="10800000">
            <a:off x="1719844" y="4825352"/>
            <a:ext cx="2407079" cy="52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10800000" wrap="none" anchorCtr="1">
            <a:spAutoFit/>
          </a:bodyPr>
          <a:lstStyle/>
          <a:p>
            <a:r>
              <a:rPr lang="en-US" sz="2000" dirty="0">
                <a:solidFill>
                  <a:srgbClr val="FFFF66"/>
                </a:solidFill>
              </a:rPr>
              <a:t>Probation w/o verdict</a:t>
            </a:r>
          </a:p>
          <a:p>
            <a:pPr>
              <a:lnSpc>
                <a:spcPct val="30000"/>
              </a:lnSpc>
            </a:pPr>
            <a:endParaRPr lang="en-US" sz="2000" dirty="0">
              <a:solidFill>
                <a:srgbClr val="FFFF66"/>
              </a:solidFill>
            </a:endParaRPr>
          </a:p>
        </p:txBody>
      </p:sp>
      <p:sp>
        <p:nvSpPr>
          <p:cNvPr id="7177" name="Text Box 19"/>
          <p:cNvSpPr txBox="1">
            <a:spLocks noChangeArrowheads="1"/>
          </p:cNvSpPr>
          <p:nvPr/>
        </p:nvSpPr>
        <p:spPr bwMode="auto">
          <a:xfrm rot="10800000">
            <a:off x="4089330" y="4189384"/>
            <a:ext cx="145905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10800000" wrap="none" anchorCtr="1">
            <a:spAutoFit/>
          </a:bodyPr>
          <a:lstStyle/>
          <a:p>
            <a:r>
              <a:rPr lang="en-US" sz="2000">
                <a:solidFill>
                  <a:srgbClr val="FFFF66"/>
                </a:solidFill>
              </a:rPr>
              <a:t>Drug Courts</a:t>
            </a:r>
          </a:p>
        </p:txBody>
      </p:sp>
      <p:sp>
        <p:nvSpPr>
          <p:cNvPr id="7178" name="Text Box 20"/>
          <p:cNvSpPr txBox="1">
            <a:spLocks noChangeArrowheads="1"/>
          </p:cNvSpPr>
          <p:nvPr/>
        </p:nvSpPr>
        <p:spPr bwMode="auto">
          <a:xfrm rot="10800000">
            <a:off x="5809302" y="4721910"/>
            <a:ext cx="147668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10800000" wrap="none" anchorCtr="1">
            <a:spAutoFit/>
          </a:bodyPr>
          <a:lstStyle/>
          <a:p>
            <a:r>
              <a:rPr lang="en-US" sz="2000">
                <a:solidFill>
                  <a:srgbClr val="FFFF66"/>
                </a:solidFill>
              </a:rPr>
              <a:t>Intermediate</a:t>
            </a:r>
          </a:p>
          <a:p>
            <a:pPr>
              <a:lnSpc>
                <a:spcPct val="50000"/>
              </a:lnSpc>
              <a:spcBef>
                <a:spcPct val="30000"/>
              </a:spcBef>
            </a:pPr>
            <a:r>
              <a:rPr lang="en-US" sz="2000">
                <a:solidFill>
                  <a:srgbClr val="FFFF66"/>
                </a:solidFill>
              </a:rPr>
              <a:t>sanctions</a:t>
            </a:r>
          </a:p>
        </p:txBody>
      </p:sp>
      <p:sp>
        <p:nvSpPr>
          <p:cNvPr id="7179" name="Line 27"/>
          <p:cNvSpPr>
            <a:spLocks noChangeShapeType="1"/>
          </p:cNvSpPr>
          <p:nvPr/>
        </p:nvSpPr>
        <p:spPr bwMode="auto">
          <a:xfrm>
            <a:off x="990600" y="4572000"/>
            <a:ext cx="0" cy="381000"/>
          </a:xfrm>
          <a:prstGeom prst="line">
            <a:avLst/>
          </a:prstGeom>
          <a:noFill/>
          <a:ln w="63500">
            <a:solidFill>
              <a:srgbClr val="FFFF00"/>
            </a:solidFill>
            <a:round/>
            <a:headEnd/>
            <a:tailEnd/>
          </a:ln>
        </p:spPr>
        <p:txBody>
          <a:bodyPr vert="eaVert" wrap="none" anchor="ctr" anchorCtr="1">
            <a:spAutoFit/>
          </a:bodyPr>
          <a:lstStyle/>
          <a:p>
            <a:endParaRPr lang="en-US"/>
          </a:p>
        </p:txBody>
      </p:sp>
      <p:sp>
        <p:nvSpPr>
          <p:cNvPr id="7180" name="Line 28"/>
          <p:cNvSpPr>
            <a:spLocks noChangeShapeType="1"/>
          </p:cNvSpPr>
          <p:nvPr/>
        </p:nvSpPr>
        <p:spPr bwMode="auto">
          <a:xfrm>
            <a:off x="8305800" y="4572000"/>
            <a:ext cx="0" cy="381000"/>
          </a:xfrm>
          <a:prstGeom prst="line">
            <a:avLst/>
          </a:prstGeom>
          <a:noFill/>
          <a:ln w="63500">
            <a:solidFill>
              <a:srgbClr val="FFFF00"/>
            </a:solidFill>
            <a:round/>
            <a:headEnd/>
            <a:tailEnd/>
          </a:ln>
        </p:spPr>
        <p:txBody>
          <a:bodyPr vert="eaVert" wrap="none" anchor="ctr" anchorCtr="1">
            <a:spAutoFit/>
          </a:bodyPr>
          <a:lstStyle/>
          <a:p>
            <a:endParaRPr lang="en-US"/>
          </a:p>
        </p:txBody>
      </p:sp>
      <p:sp>
        <p:nvSpPr>
          <p:cNvPr id="7181" name="Line 29"/>
          <p:cNvSpPr>
            <a:spLocks noChangeShapeType="1"/>
          </p:cNvSpPr>
          <p:nvPr/>
        </p:nvSpPr>
        <p:spPr bwMode="auto">
          <a:xfrm>
            <a:off x="6477000" y="4419600"/>
            <a:ext cx="0" cy="381000"/>
          </a:xfrm>
          <a:prstGeom prst="line">
            <a:avLst/>
          </a:prstGeom>
          <a:noFill/>
          <a:ln w="63500">
            <a:solidFill>
              <a:srgbClr val="FFFF00"/>
            </a:solidFill>
            <a:round/>
            <a:headEnd/>
            <a:tailEnd/>
          </a:ln>
        </p:spPr>
        <p:txBody>
          <a:bodyPr vert="eaVert" wrap="none" anchor="ctr" anchorCtr="1">
            <a:spAutoFit/>
          </a:bodyPr>
          <a:lstStyle/>
          <a:p>
            <a:endParaRPr lang="en-US"/>
          </a:p>
        </p:txBody>
      </p:sp>
      <p:sp>
        <p:nvSpPr>
          <p:cNvPr id="7182" name="Line 30"/>
          <p:cNvSpPr>
            <a:spLocks noChangeShapeType="1"/>
          </p:cNvSpPr>
          <p:nvPr/>
        </p:nvSpPr>
        <p:spPr bwMode="auto">
          <a:xfrm>
            <a:off x="4800600" y="4572000"/>
            <a:ext cx="0" cy="381000"/>
          </a:xfrm>
          <a:prstGeom prst="line">
            <a:avLst/>
          </a:prstGeom>
          <a:noFill/>
          <a:ln w="63500">
            <a:solidFill>
              <a:srgbClr val="FFFF00"/>
            </a:solidFill>
            <a:round/>
            <a:headEnd/>
            <a:tailEnd/>
          </a:ln>
        </p:spPr>
        <p:txBody>
          <a:bodyPr vert="eaVert" wrap="none" anchor="ctr" anchorCtr="1">
            <a:spAutoFit/>
          </a:bodyPr>
          <a:lstStyle/>
          <a:p>
            <a:endParaRPr lang="en-US"/>
          </a:p>
        </p:txBody>
      </p:sp>
      <p:sp>
        <p:nvSpPr>
          <p:cNvPr id="7183" name="Line 31"/>
          <p:cNvSpPr>
            <a:spLocks noChangeShapeType="1"/>
          </p:cNvSpPr>
          <p:nvPr/>
        </p:nvSpPr>
        <p:spPr bwMode="auto">
          <a:xfrm>
            <a:off x="2971800" y="4495800"/>
            <a:ext cx="0" cy="381000"/>
          </a:xfrm>
          <a:prstGeom prst="line">
            <a:avLst/>
          </a:prstGeom>
          <a:noFill/>
          <a:ln w="63500">
            <a:solidFill>
              <a:srgbClr val="FFFF00"/>
            </a:solidFill>
            <a:round/>
            <a:headEnd/>
            <a:tailEnd/>
          </a:ln>
        </p:spPr>
        <p:txBody>
          <a:bodyPr vert="eaVert" wrap="none" anchor="ctr" anchorCtr="1">
            <a:spAutoFit/>
          </a:bodyPr>
          <a:lstStyle/>
          <a:p>
            <a:endParaRPr lang="en-US"/>
          </a:p>
        </p:txBody>
      </p:sp>
      <p:sp>
        <p:nvSpPr>
          <p:cNvPr id="7184" name="Line 37"/>
          <p:cNvSpPr>
            <a:spLocks noChangeShapeType="1"/>
          </p:cNvSpPr>
          <p:nvPr/>
        </p:nvSpPr>
        <p:spPr bwMode="auto">
          <a:xfrm>
            <a:off x="304800" y="1524000"/>
            <a:ext cx="8458200" cy="26670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lg" len="lg"/>
          </a:ln>
        </p:spPr>
        <p:txBody>
          <a:bodyPr vert="eaVert" anchor="ctr" anchorCtr="1">
            <a:spAutoFit/>
          </a:bodyPr>
          <a:lstStyle/>
          <a:p>
            <a:endParaRPr lang="en-US"/>
          </a:p>
        </p:txBody>
      </p:sp>
      <p:sp>
        <p:nvSpPr>
          <p:cNvPr id="239654" name="Text Box 38"/>
          <p:cNvSpPr txBox="1">
            <a:spLocks noChangeArrowheads="1"/>
          </p:cNvSpPr>
          <p:nvPr/>
        </p:nvSpPr>
        <p:spPr bwMode="auto">
          <a:xfrm rot="17152698">
            <a:off x="1432119" y="214800"/>
            <a:ext cx="553998" cy="3079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 wrap="square" anchorCtr="1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Public Safety Concerns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6226 -0.19453 L 0.8912 0.37795 " pathEditMode="relative" rAng="0" ptsTypes="AA">
                                      <p:cBhvr>
                                        <p:cTn id="6" dur="3100" fill="hold"/>
                                        <p:tgtEl>
                                          <p:spTgt spid="71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673" y="286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4"/>
          <p:cNvSpPr txBox="1">
            <a:spLocks noChangeArrowheads="1"/>
          </p:cNvSpPr>
          <p:nvPr/>
        </p:nvSpPr>
        <p:spPr bwMode="auto">
          <a:xfrm>
            <a:off x="84670" y="152400"/>
            <a:ext cx="904101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kumimoji="1" lang="en-US" sz="4200" b="1" dirty="0">
                <a:solidFill>
                  <a:schemeClr val="tx2"/>
                </a:solidFill>
                <a:latin typeface="+mn-lt"/>
              </a:rPr>
              <a:t>What if we put them all in prisons?</a:t>
            </a:r>
            <a:endParaRPr kumimoji="1" lang="en-US" sz="4200" b="1" u="sng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1267" name="Text Box 5"/>
          <p:cNvSpPr txBox="1">
            <a:spLocks noChangeArrowheads="1"/>
          </p:cNvSpPr>
          <p:nvPr/>
        </p:nvSpPr>
        <p:spPr bwMode="auto">
          <a:xfrm>
            <a:off x="9737726" y="4537075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46790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152400" y="990600"/>
            <a:ext cx="8991600" cy="4876800"/>
          </a:xfrm>
        </p:spPr>
        <p:txBody>
          <a:bodyPr lIns="92075" tIns="46038" rIns="92075" bIns="46038"/>
          <a:lstStyle/>
          <a:p>
            <a:pPr marL="609600" indent="-609600">
              <a:lnSpc>
                <a:spcPct val="200000"/>
              </a:lnSpc>
              <a:spcBef>
                <a:spcPct val="25000"/>
              </a:spcBef>
              <a:buClr>
                <a:srgbClr val="FF0000"/>
              </a:buClr>
              <a:buFontTx/>
              <a:buNone/>
              <a:defRPr/>
            </a:pPr>
            <a:r>
              <a:rPr lang="en-US" sz="2800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endParaRPr lang="en-US" sz="3400" b="1" dirty="0">
              <a:solidFill>
                <a:srgbClr val="FFFF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609600" indent="-609600">
              <a:lnSpc>
                <a:spcPct val="150000"/>
              </a:lnSpc>
              <a:spcBef>
                <a:spcPct val="25000"/>
              </a:spcBef>
              <a:buClr>
                <a:srgbClr val="FF0000"/>
              </a:buClr>
              <a:buFontTx/>
              <a:buNone/>
              <a:defRPr/>
            </a:pPr>
            <a:endParaRPr lang="en-US" sz="2800" b="1" dirty="0">
              <a:solidFill>
                <a:schemeClr val="bg1"/>
              </a:solidFill>
            </a:endParaRPr>
          </a:p>
          <a:p>
            <a:pPr marL="990600" lvl="1" indent="-533400">
              <a:lnSpc>
                <a:spcPct val="115000"/>
              </a:lnSpc>
              <a:spcBef>
                <a:spcPct val="25000"/>
              </a:spcBef>
              <a:buClr>
                <a:srgbClr val="FF0000"/>
              </a:buClr>
              <a:buFontTx/>
              <a:buNone/>
              <a:defRPr/>
            </a:pPr>
            <a:endParaRPr lang="en-US" sz="2000" b="1" dirty="0">
              <a:solidFill>
                <a:srgbClr val="00326A"/>
              </a:solidFill>
            </a:endParaRPr>
          </a:p>
          <a:p>
            <a:pPr marL="609600" indent="-609600">
              <a:lnSpc>
                <a:spcPct val="90000"/>
              </a:lnSpc>
              <a:buFontTx/>
              <a:buNone/>
              <a:defRPr/>
            </a:pP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1269" name="Line 15"/>
          <p:cNvSpPr>
            <a:spLocks noChangeShapeType="1"/>
          </p:cNvSpPr>
          <p:nvPr/>
        </p:nvSpPr>
        <p:spPr bwMode="auto">
          <a:xfrm>
            <a:off x="228600" y="4724400"/>
            <a:ext cx="8610600" cy="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 type="oval" w="med" len="med"/>
            <a:tailEnd type="oval" w="med" len="med"/>
          </a:ln>
        </p:spPr>
        <p:txBody>
          <a:bodyPr vert="eaVert" anchor="ctr" anchorCtr="1">
            <a:spAutoFit/>
          </a:bodyPr>
          <a:lstStyle/>
          <a:p>
            <a:endParaRPr lang="en-US"/>
          </a:p>
        </p:txBody>
      </p:sp>
      <p:sp>
        <p:nvSpPr>
          <p:cNvPr id="11270" name="Text Box 16"/>
          <p:cNvSpPr txBox="1">
            <a:spLocks noChangeArrowheads="1"/>
          </p:cNvSpPr>
          <p:nvPr/>
        </p:nvSpPr>
        <p:spPr bwMode="auto">
          <a:xfrm rot="10800000">
            <a:off x="465554" y="4189384"/>
            <a:ext cx="119455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10800000" wrap="none" anchorCtr="1">
            <a:spAutoFit/>
          </a:bodyPr>
          <a:lstStyle/>
          <a:p>
            <a:r>
              <a:rPr lang="en-US" sz="2000">
                <a:solidFill>
                  <a:srgbClr val="FFFF66"/>
                </a:solidFill>
              </a:rPr>
              <a:t>Diversion</a:t>
            </a:r>
          </a:p>
        </p:txBody>
      </p:sp>
      <p:sp>
        <p:nvSpPr>
          <p:cNvPr id="11271" name="Text Box 17"/>
          <p:cNvSpPr txBox="1">
            <a:spLocks noChangeArrowheads="1"/>
          </p:cNvSpPr>
          <p:nvPr/>
        </p:nvSpPr>
        <p:spPr bwMode="auto">
          <a:xfrm rot="10800000">
            <a:off x="7392553" y="4189384"/>
            <a:ext cx="153439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10800000" wrap="none" anchorCtr="1">
            <a:spAutoFit/>
          </a:bodyPr>
          <a:lstStyle/>
          <a:p>
            <a:r>
              <a:rPr lang="en-US" sz="2000">
                <a:solidFill>
                  <a:srgbClr val="FFFF66"/>
                </a:solidFill>
              </a:rPr>
              <a:t>Incarceration</a:t>
            </a:r>
          </a:p>
        </p:txBody>
      </p:sp>
      <p:sp>
        <p:nvSpPr>
          <p:cNvPr id="11272" name="Text Box 18"/>
          <p:cNvSpPr txBox="1">
            <a:spLocks noChangeArrowheads="1"/>
          </p:cNvSpPr>
          <p:nvPr/>
        </p:nvSpPr>
        <p:spPr bwMode="auto">
          <a:xfrm rot="10800000">
            <a:off x="2332363" y="4889470"/>
            <a:ext cx="118203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10800000" wrap="none" anchorCtr="1">
            <a:spAutoFit/>
          </a:bodyPr>
          <a:lstStyle/>
          <a:p>
            <a:r>
              <a:rPr lang="en-US" sz="2000" dirty="0">
                <a:solidFill>
                  <a:srgbClr val="FFFF66"/>
                </a:solidFill>
              </a:rPr>
              <a:t>Probation </a:t>
            </a:r>
          </a:p>
        </p:txBody>
      </p:sp>
      <p:sp>
        <p:nvSpPr>
          <p:cNvPr id="11273" name="Text Box 19"/>
          <p:cNvSpPr txBox="1">
            <a:spLocks noChangeArrowheads="1"/>
          </p:cNvSpPr>
          <p:nvPr/>
        </p:nvSpPr>
        <p:spPr bwMode="auto">
          <a:xfrm rot="10800000">
            <a:off x="4089330" y="4189384"/>
            <a:ext cx="145905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10800000" wrap="none" anchorCtr="1">
            <a:spAutoFit/>
          </a:bodyPr>
          <a:lstStyle/>
          <a:p>
            <a:r>
              <a:rPr lang="en-US" sz="2000">
                <a:solidFill>
                  <a:srgbClr val="FFFF66"/>
                </a:solidFill>
              </a:rPr>
              <a:t>Drug Courts</a:t>
            </a:r>
          </a:p>
        </p:txBody>
      </p:sp>
      <p:sp>
        <p:nvSpPr>
          <p:cNvPr id="11274" name="Text Box 20"/>
          <p:cNvSpPr txBox="1">
            <a:spLocks noChangeArrowheads="1"/>
          </p:cNvSpPr>
          <p:nvPr/>
        </p:nvSpPr>
        <p:spPr bwMode="auto">
          <a:xfrm rot="10800000">
            <a:off x="5809302" y="4721910"/>
            <a:ext cx="147668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10800000" wrap="none" anchorCtr="1">
            <a:spAutoFit/>
          </a:bodyPr>
          <a:lstStyle/>
          <a:p>
            <a:r>
              <a:rPr lang="en-US" sz="2000">
                <a:solidFill>
                  <a:srgbClr val="FFFF66"/>
                </a:solidFill>
              </a:rPr>
              <a:t>Intermediate</a:t>
            </a:r>
          </a:p>
          <a:p>
            <a:pPr>
              <a:lnSpc>
                <a:spcPct val="50000"/>
              </a:lnSpc>
              <a:spcBef>
                <a:spcPct val="30000"/>
              </a:spcBef>
            </a:pPr>
            <a:r>
              <a:rPr lang="en-US" sz="2000">
                <a:solidFill>
                  <a:srgbClr val="FFFF66"/>
                </a:solidFill>
              </a:rPr>
              <a:t>sanctions</a:t>
            </a:r>
          </a:p>
        </p:txBody>
      </p:sp>
      <p:sp>
        <p:nvSpPr>
          <p:cNvPr id="11275" name="Line 27"/>
          <p:cNvSpPr>
            <a:spLocks noChangeShapeType="1"/>
          </p:cNvSpPr>
          <p:nvPr/>
        </p:nvSpPr>
        <p:spPr bwMode="auto">
          <a:xfrm>
            <a:off x="990600" y="4572000"/>
            <a:ext cx="0" cy="381000"/>
          </a:xfrm>
          <a:prstGeom prst="line">
            <a:avLst/>
          </a:prstGeom>
          <a:noFill/>
          <a:ln w="63500">
            <a:solidFill>
              <a:srgbClr val="FFFF00"/>
            </a:solidFill>
            <a:round/>
            <a:headEnd/>
            <a:tailEnd/>
          </a:ln>
        </p:spPr>
        <p:txBody>
          <a:bodyPr vert="eaVert" wrap="none" anchor="ctr" anchorCtr="1">
            <a:spAutoFit/>
          </a:bodyPr>
          <a:lstStyle/>
          <a:p>
            <a:endParaRPr lang="en-US"/>
          </a:p>
        </p:txBody>
      </p:sp>
      <p:sp>
        <p:nvSpPr>
          <p:cNvPr id="11276" name="Line 28"/>
          <p:cNvSpPr>
            <a:spLocks noChangeShapeType="1"/>
          </p:cNvSpPr>
          <p:nvPr/>
        </p:nvSpPr>
        <p:spPr bwMode="auto">
          <a:xfrm>
            <a:off x="8305800" y="4572000"/>
            <a:ext cx="0" cy="381000"/>
          </a:xfrm>
          <a:prstGeom prst="line">
            <a:avLst/>
          </a:prstGeom>
          <a:noFill/>
          <a:ln w="63500">
            <a:solidFill>
              <a:srgbClr val="FFFF00"/>
            </a:solidFill>
            <a:round/>
            <a:headEnd/>
            <a:tailEnd/>
          </a:ln>
        </p:spPr>
        <p:txBody>
          <a:bodyPr vert="eaVert" wrap="none" anchor="ctr" anchorCtr="1">
            <a:spAutoFit/>
          </a:bodyPr>
          <a:lstStyle/>
          <a:p>
            <a:endParaRPr lang="en-US"/>
          </a:p>
        </p:txBody>
      </p:sp>
      <p:sp>
        <p:nvSpPr>
          <p:cNvPr id="11277" name="Line 29"/>
          <p:cNvSpPr>
            <a:spLocks noChangeShapeType="1"/>
          </p:cNvSpPr>
          <p:nvPr/>
        </p:nvSpPr>
        <p:spPr bwMode="auto">
          <a:xfrm>
            <a:off x="6477000" y="4419600"/>
            <a:ext cx="0" cy="381000"/>
          </a:xfrm>
          <a:prstGeom prst="line">
            <a:avLst/>
          </a:prstGeom>
          <a:noFill/>
          <a:ln w="63500">
            <a:solidFill>
              <a:srgbClr val="FFFF00"/>
            </a:solidFill>
            <a:round/>
            <a:headEnd/>
            <a:tailEnd/>
          </a:ln>
        </p:spPr>
        <p:txBody>
          <a:bodyPr vert="eaVert" wrap="none" anchor="ctr" anchorCtr="1">
            <a:spAutoFit/>
          </a:bodyPr>
          <a:lstStyle/>
          <a:p>
            <a:endParaRPr lang="en-US"/>
          </a:p>
        </p:txBody>
      </p:sp>
      <p:sp>
        <p:nvSpPr>
          <p:cNvPr id="11278" name="Line 30"/>
          <p:cNvSpPr>
            <a:spLocks noChangeShapeType="1"/>
          </p:cNvSpPr>
          <p:nvPr/>
        </p:nvSpPr>
        <p:spPr bwMode="auto">
          <a:xfrm>
            <a:off x="4800600" y="4572000"/>
            <a:ext cx="0" cy="381000"/>
          </a:xfrm>
          <a:prstGeom prst="line">
            <a:avLst/>
          </a:prstGeom>
          <a:noFill/>
          <a:ln w="63500">
            <a:solidFill>
              <a:srgbClr val="FFFF00"/>
            </a:solidFill>
            <a:round/>
            <a:headEnd/>
            <a:tailEnd/>
          </a:ln>
        </p:spPr>
        <p:txBody>
          <a:bodyPr vert="eaVert" wrap="none" anchor="ctr" anchorCtr="1">
            <a:spAutoFit/>
          </a:bodyPr>
          <a:lstStyle/>
          <a:p>
            <a:endParaRPr lang="en-US"/>
          </a:p>
        </p:txBody>
      </p:sp>
      <p:sp>
        <p:nvSpPr>
          <p:cNvPr id="11279" name="Line 31"/>
          <p:cNvSpPr>
            <a:spLocks noChangeShapeType="1"/>
          </p:cNvSpPr>
          <p:nvPr/>
        </p:nvSpPr>
        <p:spPr bwMode="auto">
          <a:xfrm>
            <a:off x="2971800" y="4495800"/>
            <a:ext cx="0" cy="381000"/>
          </a:xfrm>
          <a:prstGeom prst="line">
            <a:avLst/>
          </a:prstGeom>
          <a:noFill/>
          <a:ln w="63500">
            <a:solidFill>
              <a:srgbClr val="FFFF00"/>
            </a:solidFill>
            <a:round/>
            <a:headEnd/>
            <a:tailEnd/>
          </a:ln>
        </p:spPr>
        <p:txBody>
          <a:bodyPr vert="eaVert" wrap="none" anchor="ctr" anchorCtr="1">
            <a:spAutoFit/>
          </a:bodyPr>
          <a:lstStyle/>
          <a:p>
            <a:endParaRPr lang="en-US"/>
          </a:p>
        </p:txBody>
      </p:sp>
      <p:sp>
        <p:nvSpPr>
          <p:cNvPr id="11280" name="Line 37"/>
          <p:cNvSpPr>
            <a:spLocks noChangeShapeType="1"/>
          </p:cNvSpPr>
          <p:nvPr/>
        </p:nvSpPr>
        <p:spPr bwMode="auto">
          <a:xfrm>
            <a:off x="8077200" y="2211388"/>
            <a:ext cx="0" cy="19812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lg" len="lg"/>
          </a:ln>
        </p:spPr>
        <p:txBody>
          <a:bodyPr vert="eaVert" wrap="none" anchor="ctr" anchorCtr="1">
            <a:spAutoFit/>
          </a:bodyPr>
          <a:lstStyle/>
          <a:p>
            <a:endParaRPr lang="en-US"/>
          </a:p>
        </p:txBody>
      </p:sp>
      <p:sp>
        <p:nvSpPr>
          <p:cNvPr id="246822" name="Text Box 38"/>
          <p:cNvSpPr txBox="1">
            <a:spLocks noChangeArrowheads="1"/>
          </p:cNvSpPr>
          <p:nvPr/>
        </p:nvSpPr>
        <p:spPr bwMode="auto">
          <a:xfrm rot="16200000">
            <a:off x="7758928" y="980734"/>
            <a:ext cx="553998" cy="194219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eaVert" wrap="none" anchorCtr="1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Over-reliance</a:t>
            </a:r>
          </a:p>
        </p:txBody>
      </p:sp>
    </p:spTree>
    <p:custDataLst>
      <p:tags r:id="rId1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37" name="Text Box 13"/>
          <p:cNvSpPr txBox="1">
            <a:spLocks noChangeArrowheads="1"/>
          </p:cNvSpPr>
          <p:nvPr/>
        </p:nvSpPr>
        <p:spPr bwMode="auto">
          <a:xfrm>
            <a:off x="152400" y="242889"/>
            <a:ext cx="8458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kumimoji="1" lang="en-US" sz="4800" b="1" dirty="0">
                <a:solidFill>
                  <a:schemeClr val="tx2"/>
                </a:solidFill>
                <a:latin typeface="+mn-lt"/>
              </a:rPr>
              <a:t>If we rely on prisons only</a:t>
            </a:r>
          </a:p>
        </p:txBody>
      </p:sp>
      <p:sp>
        <p:nvSpPr>
          <p:cNvPr id="77838" name="Text Box 14"/>
          <p:cNvSpPr txBox="1">
            <a:spLocks noChangeArrowheads="1"/>
          </p:cNvSpPr>
          <p:nvPr/>
        </p:nvSpPr>
        <p:spPr bwMode="auto">
          <a:xfrm>
            <a:off x="8158163" y="95251"/>
            <a:ext cx="184731" cy="584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endParaRPr lang="en-US" sz="320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2292" name="Text Box 15"/>
          <p:cNvSpPr txBox="1">
            <a:spLocks noChangeArrowheads="1"/>
          </p:cNvSpPr>
          <p:nvPr/>
        </p:nvSpPr>
        <p:spPr bwMode="auto">
          <a:xfrm>
            <a:off x="9737726" y="4537075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77850" name="Rectangle 26"/>
          <p:cNvSpPr>
            <a:spLocks noGrp="1" noChangeArrowheads="1"/>
          </p:cNvSpPr>
          <p:nvPr>
            <p:ph type="body" idx="1"/>
          </p:nvPr>
        </p:nvSpPr>
        <p:spPr>
          <a:xfrm>
            <a:off x="152400" y="1676400"/>
            <a:ext cx="6858000" cy="4114800"/>
          </a:xfrm>
          <a:noFill/>
        </p:spPr>
        <p:txBody>
          <a:bodyPr lIns="92075" tIns="46038" rIns="92075" bIns="46038"/>
          <a:lstStyle/>
          <a:p>
            <a:pPr>
              <a:buFontTx/>
              <a:buNone/>
            </a:pPr>
            <a:r>
              <a:rPr lang="en-US" u="sng" dirty="0">
                <a:solidFill>
                  <a:schemeClr val="tx2"/>
                </a:solidFill>
              </a:rPr>
              <a:t>Criminal Recidivism in 3 Years</a:t>
            </a:r>
          </a:p>
          <a:p>
            <a:pPr>
              <a:buClr>
                <a:srgbClr val="FF0000"/>
              </a:buClr>
            </a:pPr>
            <a:r>
              <a:rPr lang="en-US" dirty="0">
                <a:solidFill>
                  <a:schemeClr val="tx2"/>
                </a:solidFill>
              </a:rPr>
              <a:t>68% re-arrested</a:t>
            </a:r>
          </a:p>
          <a:p>
            <a:pPr>
              <a:buClr>
                <a:srgbClr val="FF0000"/>
              </a:buClr>
            </a:pPr>
            <a:r>
              <a:rPr lang="en-US" dirty="0">
                <a:solidFill>
                  <a:schemeClr val="tx2"/>
                </a:solidFill>
              </a:rPr>
              <a:t>47% convicted</a:t>
            </a:r>
          </a:p>
          <a:p>
            <a:pPr>
              <a:buClr>
                <a:srgbClr val="FF0000"/>
              </a:buClr>
            </a:pPr>
            <a:r>
              <a:rPr lang="en-US" dirty="0">
                <a:solidFill>
                  <a:schemeClr val="tx2"/>
                </a:solidFill>
              </a:rPr>
              <a:t>50% re-incarcerated</a:t>
            </a:r>
          </a:p>
          <a:p>
            <a:pPr>
              <a:lnSpc>
                <a:spcPct val="130000"/>
              </a:lnSpc>
              <a:spcBef>
                <a:spcPct val="50000"/>
              </a:spcBef>
              <a:buClr>
                <a:srgbClr val="FF0000"/>
              </a:buClr>
              <a:buFontTx/>
              <a:buNone/>
            </a:pPr>
            <a:r>
              <a:rPr lang="en-US" u="sng" dirty="0">
                <a:solidFill>
                  <a:schemeClr val="tx2"/>
                </a:solidFill>
              </a:rPr>
              <a:t>Relapse to Drug Abuse in 3 Years</a:t>
            </a:r>
          </a:p>
          <a:p>
            <a:pPr>
              <a:buClr>
                <a:srgbClr val="FF0000"/>
              </a:buClr>
            </a:pPr>
            <a:r>
              <a:rPr lang="en-US" dirty="0">
                <a:solidFill>
                  <a:schemeClr val="tx2"/>
                </a:solidFill>
              </a:rPr>
              <a:t>95% relapse</a:t>
            </a:r>
          </a:p>
        </p:txBody>
      </p:sp>
      <p:pic>
        <p:nvPicPr>
          <p:cNvPr id="12294" name="Picture 36" descr="j025859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29413" y="1295400"/>
            <a:ext cx="2262187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778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778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778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778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778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778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50" grpId="0" build="p" bldLvl="2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4"/>
          <p:cNvSpPr txBox="1">
            <a:spLocks noChangeArrowheads="1"/>
          </p:cNvSpPr>
          <p:nvPr/>
        </p:nvSpPr>
        <p:spPr bwMode="auto">
          <a:xfrm>
            <a:off x="-76200" y="334964"/>
            <a:ext cx="92202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kumimoji="1" lang="en-US" sz="4000" b="1" dirty="0">
                <a:solidFill>
                  <a:schemeClr val="tx2"/>
                </a:solidFill>
                <a:latin typeface="+mj-lt"/>
              </a:rPr>
              <a:t>What if we send to all to treatment?</a:t>
            </a:r>
            <a:endParaRPr kumimoji="1" lang="en-US" sz="4000" b="1" u="sng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4339" name="Text Box 5"/>
          <p:cNvSpPr txBox="1">
            <a:spLocks noChangeArrowheads="1"/>
          </p:cNvSpPr>
          <p:nvPr/>
        </p:nvSpPr>
        <p:spPr bwMode="auto">
          <a:xfrm>
            <a:off x="9737726" y="4537075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51910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152400" y="990600"/>
            <a:ext cx="8991600" cy="4876800"/>
          </a:xfrm>
        </p:spPr>
        <p:txBody>
          <a:bodyPr lIns="92075" tIns="46038" rIns="92075" bIns="46038"/>
          <a:lstStyle/>
          <a:p>
            <a:pPr marL="609600" indent="-609600">
              <a:lnSpc>
                <a:spcPct val="200000"/>
              </a:lnSpc>
              <a:spcBef>
                <a:spcPct val="25000"/>
              </a:spcBef>
              <a:buClr>
                <a:srgbClr val="FF0000"/>
              </a:buClr>
              <a:buFontTx/>
              <a:buNone/>
              <a:defRPr/>
            </a:pPr>
            <a:r>
              <a:rPr lang="en-US" sz="2800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endParaRPr lang="en-US" sz="3400" b="1" dirty="0">
              <a:solidFill>
                <a:srgbClr val="FFFF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609600" indent="-609600">
              <a:lnSpc>
                <a:spcPct val="150000"/>
              </a:lnSpc>
              <a:spcBef>
                <a:spcPct val="25000"/>
              </a:spcBef>
              <a:buClr>
                <a:srgbClr val="FF0000"/>
              </a:buClr>
              <a:buFontTx/>
              <a:buNone/>
              <a:defRPr/>
            </a:pPr>
            <a:endParaRPr lang="en-US" sz="2800" b="1" dirty="0">
              <a:solidFill>
                <a:schemeClr val="bg1"/>
              </a:solidFill>
            </a:endParaRPr>
          </a:p>
          <a:p>
            <a:pPr marL="990600" lvl="1" indent="-533400">
              <a:lnSpc>
                <a:spcPct val="115000"/>
              </a:lnSpc>
              <a:spcBef>
                <a:spcPct val="25000"/>
              </a:spcBef>
              <a:buClr>
                <a:srgbClr val="FF0000"/>
              </a:buClr>
              <a:buFontTx/>
              <a:buNone/>
              <a:defRPr/>
            </a:pPr>
            <a:endParaRPr lang="en-US" sz="2000" b="1" dirty="0">
              <a:solidFill>
                <a:srgbClr val="00326A"/>
              </a:solidFill>
            </a:endParaRPr>
          </a:p>
          <a:p>
            <a:pPr marL="609600" indent="-609600">
              <a:lnSpc>
                <a:spcPct val="90000"/>
              </a:lnSpc>
              <a:defRPr/>
            </a:pP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4341" name="Line 15"/>
          <p:cNvSpPr>
            <a:spLocks noChangeShapeType="1"/>
          </p:cNvSpPr>
          <p:nvPr/>
        </p:nvSpPr>
        <p:spPr bwMode="auto">
          <a:xfrm>
            <a:off x="228600" y="4724400"/>
            <a:ext cx="8610600" cy="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 type="oval" w="med" len="med"/>
            <a:tailEnd type="oval" w="med" len="med"/>
          </a:ln>
        </p:spPr>
        <p:txBody>
          <a:bodyPr vert="eaVert" anchor="ctr" anchorCtr="1">
            <a:spAutoFit/>
          </a:bodyPr>
          <a:lstStyle/>
          <a:p>
            <a:endParaRPr lang="en-US"/>
          </a:p>
        </p:txBody>
      </p:sp>
      <p:sp>
        <p:nvSpPr>
          <p:cNvPr id="14342" name="Text Box 16"/>
          <p:cNvSpPr txBox="1">
            <a:spLocks noChangeArrowheads="1"/>
          </p:cNvSpPr>
          <p:nvPr/>
        </p:nvSpPr>
        <p:spPr bwMode="auto">
          <a:xfrm rot="10800000">
            <a:off x="465554" y="4189384"/>
            <a:ext cx="119455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10800000" wrap="none" anchorCtr="1">
            <a:spAutoFit/>
          </a:bodyPr>
          <a:lstStyle/>
          <a:p>
            <a:r>
              <a:rPr lang="en-US" sz="2000">
                <a:solidFill>
                  <a:srgbClr val="FFFF66"/>
                </a:solidFill>
              </a:rPr>
              <a:t>Diversion</a:t>
            </a:r>
          </a:p>
        </p:txBody>
      </p:sp>
      <p:sp>
        <p:nvSpPr>
          <p:cNvPr id="14343" name="Text Box 17"/>
          <p:cNvSpPr txBox="1">
            <a:spLocks noChangeArrowheads="1"/>
          </p:cNvSpPr>
          <p:nvPr/>
        </p:nvSpPr>
        <p:spPr bwMode="auto">
          <a:xfrm rot="10800000">
            <a:off x="7392553" y="4189384"/>
            <a:ext cx="153439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10800000" wrap="none" anchorCtr="1">
            <a:spAutoFit/>
          </a:bodyPr>
          <a:lstStyle/>
          <a:p>
            <a:r>
              <a:rPr lang="en-US" sz="2000">
                <a:solidFill>
                  <a:srgbClr val="FFFF66"/>
                </a:solidFill>
              </a:rPr>
              <a:t>Incarceration</a:t>
            </a:r>
          </a:p>
        </p:txBody>
      </p:sp>
      <p:sp>
        <p:nvSpPr>
          <p:cNvPr id="14344" name="Text Box 18"/>
          <p:cNvSpPr txBox="1">
            <a:spLocks noChangeArrowheads="1"/>
          </p:cNvSpPr>
          <p:nvPr/>
        </p:nvSpPr>
        <p:spPr bwMode="auto">
          <a:xfrm rot="10800000">
            <a:off x="2333317" y="4889470"/>
            <a:ext cx="118013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10800000" wrap="none" anchorCtr="1">
            <a:spAutoFit/>
          </a:bodyPr>
          <a:lstStyle/>
          <a:p>
            <a:r>
              <a:rPr lang="en-US" sz="2000" dirty="0">
                <a:solidFill>
                  <a:srgbClr val="FFFF66"/>
                </a:solidFill>
              </a:rPr>
              <a:t>Probation</a:t>
            </a:r>
          </a:p>
        </p:txBody>
      </p:sp>
      <p:sp>
        <p:nvSpPr>
          <p:cNvPr id="14345" name="Text Box 19"/>
          <p:cNvSpPr txBox="1">
            <a:spLocks noChangeArrowheads="1"/>
          </p:cNvSpPr>
          <p:nvPr/>
        </p:nvSpPr>
        <p:spPr bwMode="auto">
          <a:xfrm rot="10800000">
            <a:off x="4089330" y="4189384"/>
            <a:ext cx="145905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10800000" wrap="none" anchorCtr="1">
            <a:spAutoFit/>
          </a:bodyPr>
          <a:lstStyle/>
          <a:p>
            <a:r>
              <a:rPr lang="en-US" sz="2000">
                <a:solidFill>
                  <a:srgbClr val="FFFF66"/>
                </a:solidFill>
              </a:rPr>
              <a:t>Drug Courts</a:t>
            </a:r>
          </a:p>
        </p:txBody>
      </p:sp>
      <p:sp>
        <p:nvSpPr>
          <p:cNvPr id="14346" name="Text Box 20"/>
          <p:cNvSpPr txBox="1">
            <a:spLocks noChangeArrowheads="1"/>
          </p:cNvSpPr>
          <p:nvPr/>
        </p:nvSpPr>
        <p:spPr bwMode="auto">
          <a:xfrm rot="10800000">
            <a:off x="5809302" y="4721910"/>
            <a:ext cx="147668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10800000" wrap="none" anchorCtr="1">
            <a:spAutoFit/>
          </a:bodyPr>
          <a:lstStyle/>
          <a:p>
            <a:r>
              <a:rPr lang="en-US" sz="2000">
                <a:solidFill>
                  <a:srgbClr val="FFFF66"/>
                </a:solidFill>
              </a:rPr>
              <a:t>Intermediate</a:t>
            </a:r>
          </a:p>
          <a:p>
            <a:pPr>
              <a:lnSpc>
                <a:spcPct val="50000"/>
              </a:lnSpc>
              <a:spcBef>
                <a:spcPct val="30000"/>
              </a:spcBef>
            </a:pPr>
            <a:r>
              <a:rPr lang="en-US" sz="2000">
                <a:solidFill>
                  <a:srgbClr val="FFFF66"/>
                </a:solidFill>
              </a:rPr>
              <a:t>sanctions</a:t>
            </a:r>
          </a:p>
        </p:txBody>
      </p:sp>
      <p:sp>
        <p:nvSpPr>
          <p:cNvPr id="14347" name="Line 27"/>
          <p:cNvSpPr>
            <a:spLocks noChangeShapeType="1"/>
          </p:cNvSpPr>
          <p:nvPr/>
        </p:nvSpPr>
        <p:spPr bwMode="auto">
          <a:xfrm>
            <a:off x="990600" y="4572000"/>
            <a:ext cx="0" cy="381000"/>
          </a:xfrm>
          <a:prstGeom prst="line">
            <a:avLst/>
          </a:prstGeom>
          <a:noFill/>
          <a:ln w="63500">
            <a:solidFill>
              <a:srgbClr val="FFFF00"/>
            </a:solidFill>
            <a:round/>
            <a:headEnd/>
            <a:tailEnd/>
          </a:ln>
        </p:spPr>
        <p:txBody>
          <a:bodyPr vert="eaVert" wrap="none" anchor="ctr" anchorCtr="1">
            <a:spAutoFit/>
          </a:bodyPr>
          <a:lstStyle/>
          <a:p>
            <a:endParaRPr lang="en-US"/>
          </a:p>
        </p:txBody>
      </p:sp>
      <p:sp>
        <p:nvSpPr>
          <p:cNvPr id="14348" name="Line 28"/>
          <p:cNvSpPr>
            <a:spLocks noChangeShapeType="1"/>
          </p:cNvSpPr>
          <p:nvPr/>
        </p:nvSpPr>
        <p:spPr bwMode="auto">
          <a:xfrm>
            <a:off x="8305800" y="4572000"/>
            <a:ext cx="0" cy="381000"/>
          </a:xfrm>
          <a:prstGeom prst="line">
            <a:avLst/>
          </a:prstGeom>
          <a:noFill/>
          <a:ln w="63500">
            <a:solidFill>
              <a:srgbClr val="FFFF00"/>
            </a:solidFill>
            <a:round/>
            <a:headEnd/>
            <a:tailEnd/>
          </a:ln>
        </p:spPr>
        <p:txBody>
          <a:bodyPr vert="eaVert" wrap="none" anchor="ctr" anchorCtr="1">
            <a:spAutoFit/>
          </a:bodyPr>
          <a:lstStyle/>
          <a:p>
            <a:endParaRPr lang="en-US"/>
          </a:p>
        </p:txBody>
      </p:sp>
      <p:sp>
        <p:nvSpPr>
          <p:cNvPr id="14349" name="Line 29"/>
          <p:cNvSpPr>
            <a:spLocks noChangeShapeType="1"/>
          </p:cNvSpPr>
          <p:nvPr/>
        </p:nvSpPr>
        <p:spPr bwMode="auto">
          <a:xfrm>
            <a:off x="6477000" y="4419600"/>
            <a:ext cx="0" cy="381000"/>
          </a:xfrm>
          <a:prstGeom prst="line">
            <a:avLst/>
          </a:prstGeom>
          <a:noFill/>
          <a:ln w="63500">
            <a:solidFill>
              <a:srgbClr val="FFFF00"/>
            </a:solidFill>
            <a:round/>
            <a:headEnd/>
            <a:tailEnd/>
          </a:ln>
        </p:spPr>
        <p:txBody>
          <a:bodyPr vert="eaVert" wrap="none" anchor="ctr" anchorCtr="1">
            <a:spAutoFit/>
          </a:bodyPr>
          <a:lstStyle/>
          <a:p>
            <a:endParaRPr lang="en-US"/>
          </a:p>
        </p:txBody>
      </p:sp>
      <p:sp>
        <p:nvSpPr>
          <p:cNvPr id="14350" name="Line 30"/>
          <p:cNvSpPr>
            <a:spLocks noChangeShapeType="1"/>
          </p:cNvSpPr>
          <p:nvPr/>
        </p:nvSpPr>
        <p:spPr bwMode="auto">
          <a:xfrm>
            <a:off x="4800600" y="4572000"/>
            <a:ext cx="0" cy="381000"/>
          </a:xfrm>
          <a:prstGeom prst="line">
            <a:avLst/>
          </a:prstGeom>
          <a:noFill/>
          <a:ln w="63500">
            <a:solidFill>
              <a:srgbClr val="FFFF00"/>
            </a:solidFill>
            <a:round/>
            <a:headEnd/>
            <a:tailEnd/>
          </a:ln>
        </p:spPr>
        <p:txBody>
          <a:bodyPr vert="eaVert" wrap="none" anchor="ctr" anchorCtr="1">
            <a:spAutoFit/>
          </a:bodyPr>
          <a:lstStyle/>
          <a:p>
            <a:endParaRPr lang="en-US"/>
          </a:p>
        </p:txBody>
      </p:sp>
      <p:sp>
        <p:nvSpPr>
          <p:cNvPr id="14351" name="Line 31"/>
          <p:cNvSpPr>
            <a:spLocks noChangeShapeType="1"/>
          </p:cNvSpPr>
          <p:nvPr/>
        </p:nvSpPr>
        <p:spPr bwMode="auto">
          <a:xfrm>
            <a:off x="2971800" y="4495800"/>
            <a:ext cx="0" cy="381000"/>
          </a:xfrm>
          <a:prstGeom prst="line">
            <a:avLst/>
          </a:prstGeom>
          <a:noFill/>
          <a:ln w="63500">
            <a:solidFill>
              <a:srgbClr val="FFFF00"/>
            </a:solidFill>
            <a:round/>
            <a:headEnd/>
            <a:tailEnd/>
          </a:ln>
        </p:spPr>
        <p:txBody>
          <a:bodyPr vert="eaVert" wrap="none" anchor="ctr" anchorCtr="1">
            <a:spAutoFit/>
          </a:bodyPr>
          <a:lstStyle/>
          <a:p>
            <a:endParaRPr lang="en-US"/>
          </a:p>
        </p:txBody>
      </p:sp>
      <p:sp>
        <p:nvSpPr>
          <p:cNvPr id="251943" name="Line 39"/>
          <p:cNvSpPr>
            <a:spLocks noChangeShapeType="1"/>
          </p:cNvSpPr>
          <p:nvPr/>
        </p:nvSpPr>
        <p:spPr bwMode="auto">
          <a:xfrm>
            <a:off x="1054100" y="2209800"/>
            <a:ext cx="0" cy="1981200"/>
          </a:xfrm>
          <a:prstGeom prst="line">
            <a:avLst/>
          </a:prstGeom>
          <a:ln>
            <a:headEnd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eaVert" wrap="none" anchor="ctr" anchorCtr="1"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251944" name="Text Box 40"/>
          <p:cNvSpPr txBox="1">
            <a:spLocks noChangeArrowheads="1"/>
          </p:cNvSpPr>
          <p:nvPr/>
        </p:nvSpPr>
        <p:spPr bwMode="auto">
          <a:xfrm rot="16200000">
            <a:off x="819964" y="977558"/>
            <a:ext cx="553998" cy="194219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eaVert" wrap="none" anchorCtr="1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bg1"/>
                </a:solidFill>
              </a:rPr>
              <a:t>Over-reliance</a:t>
            </a:r>
          </a:p>
        </p:txBody>
      </p:sp>
    </p:spTree>
    <p:custDataLst>
      <p:tags r:id="rId1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81" name="Text Box 13"/>
          <p:cNvSpPr txBox="1">
            <a:spLocks noChangeArrowheads="1"/>
          </p:cNvSpPr>
          <p:nvPr/>
        </p:nvSpPr>
        <p:spPr bwMode="auto">
          <a:xfrm>
            <a:off x="-76200" y="304800"/>
            <a:ext cx="8839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kumimoji="1" lang="en-US" sz="4800" b="1" dirty="0">
                <a:solidFill>
                  <a:schemeClr val="tx2"/>
                </a:solidFill>
                <a:latin typeface="+mn-lt"/>
              </a:rPr>
              <a:t>If we rely on treatment only</a:t>
            </a:r>
          </a:p>
        </p:txBody>
      </p:sp>
      <p:sp>
        <p:nvSpPr>
          <p:cNvPr id="15363" name="Text Box 14"/>
          <p:cNvSpPr txBox="1">
            <a:spLocks noChangeArrowheads="1"/>
          </p:cNvSpPr>
          <p:nvPr/>
        </p:nvSpPr>
        <p:spPr bwMode="auto">
          <a:xfrm>
            <a:off x="9737726" y="4537075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83986" name="Rectangle 18"/>
          <p:cNvSpPr>
            <a:spLocks noGrp="1" noChangeArrowheads="1"/>
          </p:cNvSpPr>
          <p:nvPr>
            <p:ph type="body" idx="1"/>
          </p:nvPr>
        </p:nvSpPr>
        <p:spPr>
          <a:xfrm>
            <a:off x="381000" y="1905000"/>
            <a:ext cx="8305800" cy="2971800"/>
          </a:xfrm>
          <a:noFill/>
        </p:spPr>
        <p:txBody>
          <a:bodyPr lIns="92075" tIns="46038" rIns="92075" bIns="46038"/>
          <a:lstStyle/>
          <a:p>
            <a:pPr>
              <a:buClr>
                <a:srgbClr val="FF0000"/>
              </a:buClr>
            </a:pPr>
            <a:r>
              <a:rPr lang="en-US" sz="3100" dirty="0">
                <a:solidFill>
                  <a:schemeClr val="tx2"/>
                </a:solidFill>
              </a:rPr>
              <a:t>50% - 67% don’t show for intake</a:t>
            </a:r>
          </a:p>
          <a:p>
            <a:pPr>
              <a:buClr>
                <a:srgbClr val="FF0000"/>
              </a:buClr>
            </a:pPr>
            <a:r>
              <a:rPr lang="en-US" sz="3100" dirty="0">
                <a:solidFill>
                  <a:schemeClr val="tx2"/>
                </a:solidFill>
              </a:rPr>
              <a:t>60% - 80% drop out in 3 months</a:t>
            </a:r>
          </a:p>
          <a:p>
            <a:pPr>
              <a:buClr>
                <a:srgbClr val="FF0000"/>
              </a:buClr>
            </a:pPr>
            <a:r>
              <a:rPr lang="en-US" sz="3100" dirty="0">
                <a:solidFill>
                  <a:schemeClr val="tx2"/>
                </a:solidFill>
              </a:rPr>
              <a:t>70% drop out within 2 - 6 months</a:t>
            </a:r>
          </a:p>
          <a:p>
            <a:pPr>
              <a:buClr>
                <a:srgbClr val="FF0000"/>
              </a:buClr>
            </a:pPr>
            <a:r>
              <a:rPr lang="en-US" sz="3100" dirty="0">
                <a:solidFill>
                  <a:schemeClr val="tx2"/>
                </a:solidFill>
              </a:rPr>
              <a:t>90% drop out in 12 months</a:t>
            </a:r>
          </a:p>
          <a:p>
            <a:pPr>
              <a:buClr>
                <a:srgbClr val="FF0000"/>
              </a:buClr>
              <a:buFontTx/>
              <a:buNone/>
            </a:pP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83987" name="Text Box 19"/>
          <p:cNvSpPr txBox="1">
            <a:spLocks noChangeArrowheads="1"/>
          </p:cNvSpPr>
          <p:nvPr/>
        </p:nvSpPr>
        <p:spPr bwMode="auto">
          <a:xfrm>
            <a:off x="381000" y="1219200"/>
            <a:ext cx="8534400" cy="61555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3400" u="sng" dirty="0">
                <a:solidFill>
                  <a:schemeClr val="tx2"/>
                </a:solidFill>
                <a:latin typeface="Arial" charset="0"/>
              </a:rPr>
              <a:t>Attrition</a:t>
            </a:r>
          </a:p>
        </p:txBody>
      </p:sp>
      <p:pic>
        <p:nvPicPr>
          <p:cNvPr id="15366" name="Picture 30" descr="BD10627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4546600"/>
            <a:ext cx="2514600" cy="206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3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839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39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839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39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839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39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839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39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86" grpId="0" build="p" bldLvl="2" autoUpdateAnimBg="0"/>
      <p:bldP spid="83987" grpId="0" build="p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238125" y="152400"/>
            <a:ext cx="8305800" cy="1143000"/>
          </a:xfrm>
        </p:spPr>
        <p:txBody>
          <a:bodyPr/>
          <a:lstStyle/>
          <a:p>
            <a:pPr eaLnBrk="1" hangingPunct="1"/>
            <a:r>
              <a:rPr lang="en-US" b="1" dirty="0"/>
              <a:t>Addressing Drugs and Crime Separately</a:t>
            </a:r>
          </a:p>
        </p:txBody>
      </p:sp>
      <p:sp>
        <p:nvSpPr>
          <p:cNvPr id="59395" name="Oval 3"/>
          <p:cNvSpPr>
            <a:spLocks noChangeArrowheads="1"/>
          </p:cNvSpPr>
          <p:nvPr/>
        </p:nvSpPr>
        <p:spPr bwMode="auto">
          <a:xfrm>
            <a:off x="381000" y="1676400"/>
            <a:ext cx="4114800" cy="4038600"/>
          </a:xfrm>
          <a:prstGeom prst="ellipse">
            <a:avLst/>
          </a:prstGeom>
          <a:solidFill>
            <a:srgbClr val="00CC66"/>
          </a:solidFill>
          <a:ln w="28575">
            <a:solidFill>
              <a:srgbClr val="00CC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bg2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9396" name="Oval 4"/>
          <p:cNvSpPr>
            <a:spLocks noChangeArrowheads="1"/>
          </p:cNvSpPr>
          <p:nvPr/>
        </p:nvSpPr>
        <p:spPr bwMode="auto">
          <a:xfrm>
            <a:off x="4495800" y="1676400"/>
            <a:ext cx="4114800" cy="3962400"/>
          </a:xfrm>
          <a:prstGeom prst="ellipse">
            <a:avLst/>
          </a:prstGeom>
          <a:solidFill>
            <a:schemeClr val="hlink"/>
          </a:solidFill>
          <a:ln w="28575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800" b="0">
              <a:solidFill>
                <a:schemeClr val="hlink"/>
              </a:solidFill>
            </a:endParaRPr>
          </a:p>
        </p:txBody>
      </p:sp>
      <p:sp>
        <p:nvSpPr>
          <p:cNvPr id="59397" name="Text Box 5"/>
          <p:cNvSpPr txBox="1">
            <a:spLocks noChangeArrowheads="1"/>
          </p:cNvSpPr>
          <p:nvPr/>
        </p:nvSpPr>
        <p:spPr bwMode="auto">
          <a:xfrm>
            <a:off x="695064" y="2956292"/>
            <a:ext cx="399276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800" b="1" dirty="0"/>
              <a:t>Public Health Approach</a:t>
            </a:r>
            <a:r>
              <a:rPr lang="en-US" sz="3200" b="1" dirty="0"/>
              <a:t> </a:t>
            </a:r>
          </a:p>
          <a:p>
            <a:pPr eaLnBrk="0" hangingPunct="0"/>
            <a:r>
              <a:rPr lang="en-US" sz="3200" b="0" dirty="0"/>
              <a:t>-disease</a:t>
            </a:r>
          </a:p>
          <a:p>
            <a:pPr eaLnBrk="0" hangingPunct="0"/>
            <a:r>
              <a:rPr lang="en-US" sz="3200" b="0" dirty="0"/>
              <a:t>-treatment</a:t>
            </a:r>
          </a:p>
        </p:txBody>
      </p:sp>
      <p:sp>
        <p:nvSpPr>
          <p:cNvPr id="59398" name="Text Box 6"/>
          <p:cNvSpPr txBox="1">
            <a:spLocks noChangeArrowheads="1"/>
          </p:cNvSpPr>
          <p:nvPr/>
        </p:nvSpPr>
        <p:spPr bwMode="auto">
          <a:xfrm>
            <a:off x="4798979" y="3017846"/>
            <a:ext cx="3811621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800" b="1" dirty="0"/>
              <a:t>Public Safety Approach</a:t>
            </a:r>
          </a:p>
          <a:p>
            <a:pPr eaLnBrk="0" hangingPunct="0"/>
            <a:r>
              <a:rPr lang="en-US" sz="3200" b="0" dirty="0"/>
              <a:t>-illegal behavior</a:t>
            </a:r>
          </a:p>
          <a:p>
            <a:pPr eaLnBrk="0" hangingPunct="0"/>
            <a:r>
              <a:rPr lang="en-US" sz="3200" b="0" dirty="0"/>
              <a:t>-punish</a:t>
            </a:r>
          </a:p>
        </p:txBody>
      </p:sp>
      <p:sp>
        <p:nvSpPr>
          <p:cNvPr id="251911" name="AutoShape 7"/>
          <p:cNvSpPr>
            <a:spLocks noChangeArrowheads="1"/>
          </p:cNvSpPr>
          <p:nvPr/>
        </p:nvSpPr>
        <p:spPr bwMode="auto">
          <a:xfrm>
            <a:off x="228600" y="6019800"/>
            <a:ext cx="3733800" cy="609600"/>
          </a:xfrm>
          <a:prstGeom prst="wedgeRectCallout">
            <a:avLst>
              <a:gd name="adj1" fmla="val 9014"/>
              <a:gd name="adj2" fmla="val -290366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en-US" sz="2800" b="0">
                <a:solidFill>
                  <a:schemeClr val="tx1"/>
                </a:solidFill>
              </a:rPr>
              <a:t>High Attrition </a:t>
            </a:r>
          </a:p>
        </p:txBody>
      </p:sp>
      <p:sp>
        <p:nvSpPr>
          <p:cNvPr id="251912" name="AutoShape 8"/>
          <p:cNvSpPr>
            <a:spLocks noChangeArrowheads="1"/>
          </p:cNvSpPr>
          <p:nvPr/>
        </p:nvSpPr>
        <p:spPr bwMode="auto">
          <a:xfrm>
            <a:off x="5410200" y="6019800"/>
            <a:ext cx="3352800" cy="609600"/>
          </a:xfrm>
          <a:prstGeom prst="wedgeRectCallout">
            <a:avLst>
              <a:gd name="adj1" fmla="val -9657"/>
              <a:gd name="adj2" fmla="val -286199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en-US" sz="2800" b="0">
                <a:solidFill>
                  <a:schemeClr val="tx1"/>
                </a:solidFill>
              </a:rPr>
              <a:t> High Recidivism </a:t>
            </a:r>
          </a:p>
        </p:txBody>
      </p:sp>
    </p:spTree>
    <p:extLst>
      <p:ext uri="{BB962C8B-B14F-4D97-AF65-F5344CB8AC3E}">
        <p14:creationId xmlns:p14="http://schemas.microsoft.com/office/powerpoint/2010/main" val="3963104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519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519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1911" grpId="0" animBg="1"/>
      <p:bldP spid="2519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FEF7617-40FD-E847-86BC-16DFE9CF12AC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685800" y="609600"/>
            <a:ext cx="8077200" cy="6019800"/>
          </a:xfrm>
        </p:spPr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Language is important. This is a reflection of our thinking, training, culture and belief system</a:t>
            </a:r>
          </a:p>
          <a:p>
            <a:r>
              <a:rPr lang="en-US" dirty="0">
                <a:solidFill>
                  <a:schemeClr val="tx2"/>
                </a:solidFill>
              </a:rPr>
              <a:t>I use the term “</a:t>
            </a:r>
            <a:r>
              <a:rPr lang="en-US" b="1" dirty="0">
                <a:solidFill>
                  <a:schemeClr val="tx2"/>
                </a:solidFill>
              </a:rPr>
              <a:t>Justice Involved Clients</a:t>
            </a:r>
            <a:r>
              <a:rPr lang="en-US" dirty="0">
                <a:solidFill>
                  <a:schemeClr val="tx2"/>
                </a:solidFill>
              </a:rPr>
              <a:t>”</a:t>
            </a:r>
          </a:p>
          <a:p>
            <a:r>
              <a:rPr lang="en-US" dirty="0">
                <a:solidFill>
                  <a:schemeClr val="tx2"/>
                </a:solidFill>
              </a:rPr>
              <a:t>You can call these individuals participants, offenders, defenders, students, clients, etc.</a:t>
            </a:r>
          </a:p>
          <a:p>
            <a:r>
              <a:rPr lang="en-US" b="1" dirty="0">
                <a:solidFill>
                  <a:schemeClr val="tx2"/>
                </a:solidFill>
              </a:rPr>
              <a:t>Two things </a:t>
            </a:r>
            <a:r>
              <a:rPr lang="en-US" dirty="0">
                <a:solidFill>
                  <a:schemeClr val="tx2"/>
                </a:solidFill>
              </a:rPr>
              <a:t>are important:</a:t>
            </a:r>
          </a:p>
          <a:p>
            <a:pPr lvl="1"/>
            <a:r>
              <a:rPr lang="en-US" dirty="0">
                <a:solidFill>
                  <a:schemeClr val="tx2"/>
                </a:solidFill>
              </a:rPr>
              <a:t>Let’s use the least stigmatizing language</a:t>
            </a:r>
          </a:p>
          <a:p>
            <a:pPr lvl="1"/>
            <a:r>
              <a:rPr lang="en-US" dirty="0">
                <a:solidFill>
                  <a:schemeClr val="tx2"/>
                </a:solidFill>
              </a:rPr>
              <a:t>Let’s remember, we are talking about the same people.</a:t>
            </a:r>
          </a:p>
          <a:p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10B58BDB-4529-674C-A533-4E9E03FFB4D9}"/>
              </a:ext>
            </a:extLst>
          </p:cNvPr>
          <p:cNvSpPr/>
          <p:nvPr/>
        </p:nvSpPr>
        <p:spPr>
          <a:xfrm>
            <a:off x="3657600" y="1981200"/>
            <a:ext cx="5105400" cy="9144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2868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2819400"/>
          </a:xfrm>
        </p:spPr>
        <p:txBody>
          <a:bodyPr/>
          <a:lstStyle/>
          <a:p>
            <a:pPr eaLnBrk="1" hangingPunct="1"/>
            <a:r>
              <a:rPr lang="en-US" sz="4000" b="1" dirty="0"/>
              <a:t>What Doesn’t Work in Criminal Justice Context?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44399224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066800"/>
          </a:xfrm>
        </p:spPr>
        <p:txBody>
          <a:bodyPr/>
          <a:lstStyle/>
          <a:p>
            <a:pPr eaLnBrk="1" hangingPunct="1"/>
            <a:r>
              <a:rPr lang="en-US" b="1" dirty="0"/>
              <a:t>Ineffective Approaches</a:t>
            </a:r>
            <a:br>
              <a:rPr lang="en-US" b="1" dirty="0"/>
            </a:br>
            <a:r>
              <a:rPr lang="en-US" sz="2800" b="1" dirty="0"/>
              <a:t>(no evidence of effectiveness)</a:t>
            </a:r>
            <a:endParaRPr lang="en-US" b="1" dirty="0"/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752600"/>
            <a:ext cx="8686800" cy="4648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>
                <a:solidFill>
                  <a:schemeClr val="tx2"/>
                </a:solidFill>
              </a:rPr>
              <a:t>Fear-based drug prevention classes 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>
                <a:solidFill>
                  <a:schemeClr val="tx2"/>
                </a:solidFill>
              </a:rPr>
              <a:t>Shaming offenders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>
                <a:solidFill>
                  <a:schemeClr val="tx2"/>
                </a:solidFill>
              </a:rPr>
              <a:t>Isolated drug education programs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>
                <a:solidFill>
                  <a:schemeClr val="tx2"/>
                </a:solidFill>
              </a:rPr>
              <a:t>Freudian approaches (psychoanalysis)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>
                <a:solidFill>
                  <a:schemeClr val="tx2"/>
                </a:solidFill>
              </a:rPr>
              <a:t>Self-Help programs alone</a:t>
            </a:r>
            <a:endParaRPr lang="en-US" sz="2800" dirty="0">
              <a:solidFill>
                <a:schemeClr val="tx2"/>
              </a:solidFill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800" dirty="0">
                <a:solidFill>
                  <a:schemeClr val="tx2"/>
                </a:solidFill>
                <a:cs typeface="Times New Roman" pitchFamily="18" charset="0"/>
              </a:rPr>
              <a:t>Fostering self-esteem alone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>
                <a:solidFill>
                  <a:schemeClr val="tx2"/>
                </a:solidFill>
                <a:cs typeface="Times New Roman" pitchFamily="18" charset="0"/>
              </a:rPr>
              <a:t>“Punishing smarter” (boot camps, etc.)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>
                <a:solidFill>
                  <a:schemeClr val="tx2"/>
                </a:solidFill>
                <a:cs typeface="Times New Roman" pitchFamily="18" charset="0"/>
              </a:rPr>
              <a:t>Harsh confrontation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>
                <a:solidFill>
                  <a:schemeClr val="tx2"/>
                </a:solidFill>
                <a:cs typeface="Times New Roman" pitchFamily="18" charset="0"/>
              </a:rPr>
              <a:t>“Just Say NO”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68185839"/>
      </p:ext>
    </p:extLst>
  </p:cSld>
  <p:clrMapOvr>
    <a:masterClrMapping/>
  </p:clrMapOvr>
  <p:transition>
    <p:zoom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2590800"/>
            <a:ext cx="8686800" cy="1447800"/>
          </a:xfrm>
        </p:spPr>
        <p:txBody>
          <a:bodyPr/>
          <a:lstStyle/>
          <a:p>
            <a:r>
              <a:rPr lang="en-US" dirty="0">
                <a:latin typeface="Arial Black" pitchFamily="34" charset="0"/>
              </a:rPr>
              <a:t>So, What Works and How Do We Make It Work?</a:t>
            </a:r>
          </a:p>
        </p:txBody>
      </p:sp>
    </p:spTree>
    <p:custDataLst>
      <p:tags r:id="rId1"/>
    </p:custData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229600" cy="1371600"/>
          </a:xfrm>
        </p:spPr>
        <p:txBody>
          <a:bodyPr/>
          <a:lstStyle/>
          <a:p>
            <a:pPr eaLnBrk="1" hangingPunct="1"/>
            <a:r>
              <a:rPr lang="en-US" sz="3600" b="1" dirty="0"/>
              <a:t>Four Questions to Ask if We Want to</a:t>
            </a:r>
            <a:br>
              <a:rPr lang="en-US" sz="3600" b="1" dirty="0"/>
            </a:br>
            <a:r>
              <a:rPr lang="en-US" sz="3600" b="1" dirty="0"/>
              <a:t>Provide Effective Interventions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8610600" cy="4876800"/>
          </a:xfrm>
        </p:spPr>
        <p:txBody>
          <a:bodyPr/>
          <a:lstStyle/>
          <a:p>
            <a:pPr marL="457200" indent="-457200" eaLnBrk="1" hangingPunct="1">
              <a:lnSpc>
                <a:spcPct val="90000"/>
              </a:lnSpc>
              <a:buAutoNum type="arabicPeriod"/>
            </a:pPr>
            <a:r>
              <a:rPr lang="en-US" sz="2400" b="1" dirty="0">
                <a:solidFill>
                  <a:schemeClr val="tx2"/>
                </a:solidFill>
              </a:rPr>
              <a:t>WHOM TO TREAT? 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sz="2400" dirty="0">
                <a:solidFill>
                  <a:schemeClr val="tx2"/>
                </a:solidFill>
              </a:rPr>
              <a:t>	Risk Principle – target higher risk offenders 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sz="2400" dirty="0">
              <a:solidFill>
                <a:schemeClr val="tx2"/>
              </a:solidFill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sz="2400" dirty="0">
                <a:solidFill>
                  <a:schemeClr val="tx2"/>
                </a:solidFill>
              </a:rPr>
              <a:t>2. </a:t>
            </a:r>
            <a:r>
              <a:rPr lang="en-US" sz="2400" b="1" dirty="0">
                <a:solidFill>
                  <a:schemeClr val="tx2"/>
                </a:solidFill>
              </a:rPr>
              <a:t>WHAT TO TREAT? 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sz="2400" dirty="0">
                <a:solidFill>
                  <a:schemeClr val="tx2"/>
                </a:solidFill>
              </a:rPr>
              <a:t>	Need Principle – target criminogenic risk/need factors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sz="2400" dirty="0">
              <a:solidFill>
                <a:schemeClr val="tx2"/>
              </a:solidFill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sz="2400" dirty="0">
                <a:solidFill>
                  <a:schemeClr val="tx2"/>
                </a:solidFill>
              </a:rPr>
              <a:t>3. </a:t>
            </a:r>
            <a:r>
              <a:rPr lang="en-US" sz="2400" b="1" dirty="0">
                <a:solidFill>
                  <a:schemeClr val="tx2"/>
                </a:solidFill>
              </a:rPr>
              <a:t>HOW TO TREAT? 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sz="2400" dirty="0">
                <a:solidFill>
                  <a:schemeClr val="tx2"/>
                </a:solidFill>
              </a:rPr>
              <a:t>	Treatment Principle – use behavioral approaches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sz="2400" dirty="0">
              <a:solidFill>
                <a:schemeClr val="tx2"/>
              </a:solidFill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sz="2400" dirty="0">
                <a:solidFill>
                  <a:schemeClr val="tx2"/>
                </a:solidFill>
              </a:rPr>
              <a:t>4. </a:t>
            </a:r>
            <a:r>
              <a:rPr lang="en-US" sz="2400" b="1" dirty="0">
                <a:solidFill>
                  <a:schemeClr val="tx2"/>
                </a:solidFill>
              </a:rPr>
              <a:t>HOW WELL TO TREAT? 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sz="2400" dirty="0">
                <a:solidFill>
                  <a:schemeClr val="tx2"/>
                </a:solidFill>
              </a:rPr>
              <a:t>	Fidelity Principle – implement program as designed</a:t>
            </a:r>
          </a:p>
        </p:txBody>
      </p:sp>
    </p:spTree>
    <p:custDataLst>
      <p:tags r:id="rId1"/>
    </p:custData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132" name="Text Box 4"/>
          <p:cNvSpPr txBox="1">
            <a:spLocks noChangeArrowheads="1"/>
          </p:cNvSpPr>
          <p:nvPr/>
        </p:nvSpPr>
        <p:spPr bwMode="auto">
          <a:xfrm>
            <a:off x="8158163" y="95250"/>
            <a:ext cx="184150" cy="57943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  <a:defRPr/>
            </a:pPr>
            <a:endParaRPr lang="en-US" sz="3200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ea typeface="+mn-ea"/>
            </a:endParaRPr>
          </a:p>
        </p:txBody>
      </p:sp>
      <p:sp>
        <p:nvSpPr>
          <p:cNvPr id="432134" name="Text Box 6"/>
          <p:cNvSpPr txBox="1">
            <a:spLocks noChangeArrowheads="1"/>
          </p:cNvSpPr>
          <p:nvPr/>
        </p:nvSpPr>
        <p:spPr bwMode="auto">
          <a:xfrm>
            <a:off x="8061325" y="19050"/>
            <a:ext cx="184150" cy="57943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  <a:defRPr/>
            </a:pPr>
            <a:endParaRPr lang="en-US" sz="3200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ea typeface="+mn-ea"/>
            </a:endParaRPr>
          </a:p>
        </p:txBody>
      </p:sp>
      <p:sp>
        <p:nvSpPr>
          <p:cNvPr id="432135" name="Rectangle 7"/>
          <p:cNvSpPr>
            <a:spLocks noChangeArrowheads="1"/>
          </p:cNvSpPr>
          <p:nvPr/>
        </p:nvSpPr>
        <p:spPr bwMode="auto">
          <a:xfrm>
            <a:off x="76200" y="1447800"/>
            <a:ext cx="90678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1313" indent="-341313">
              <a:spcBef>
                <a:spcPts val="1200"/>
              </a:spcBef>
              <a:buClr>
                <a:srgbClr val="FF0000"/>
              </a:buClr>
              <a:buFontTx/>
              <a:buChar char="•"/>
              <a:defRPr/>
            </a:pPr>
            <a:r>
              <a:rPr lang="en-US" sz="3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Risk essentially means a difficult prognosis </a:t>
            </a:r>
          </a:p>
          <a:p>
            <a:pPr marL="341313" indent="-341313">
              <a:spcBef>
                <a:spcPts val="1200"/>
              </a:spcBef>
              <a:buClr>
                <a:srgbClr val="FF0000"/>
              </a:buClr>
              <a:buFontTx/>
              <a:buChar char="•"/>
              <a:defRPr/>
            </a:pPr>
            <a:r>
              <a:rPr lang="en-US" sz="3000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+mn-ea"/>
              </a:rPr>
              <a:t>Not</a:t>
            </a:r>
            <a:r>
              <a:rPr lang="en-US" sz="3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+mn-ea"/>
              </a:rPr>
              <a:t> necessarily a risk for violence or dangerousness</a:t>
            </a:r>
          </a:p>
          <a:p>
            <a:pPr marL="341313" indent="-341313" algn="l" eaLnBrk="1" hangingPunct="1">
              <a:spcBef>
                <a:spcPts val="2400"/>
              </a:spcBef>
              <a:buClr>
                <a:srgbClr val="FF0000"/>
              </a:buClr>
              <a:buFontTx/>
              <a:buChar char="•"/>
              <a:defRPr/>
            </a:pPr>
            <a:r>
              <a:rPr lang="en-US" sz="3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+mn-ea"/>
              </a:rPr>
              <a:t>The higher the risk level, the more intensive the supervision and accountability should be; </a:t>
            </a:r>
            <a:r>
              <a:rPr lang="en-US" sz="3000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+mn-ea"/>
              </a:rPr>
              <a:t>and vice versa</a:t>
            </a:r>
            <a:endParaRPr lang="en-US" sz="30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+mn-ea"/>
            </a:endParaRPr>
          </a:p>
          <a:p>
            <a:pPr marL="341313" indent="-341313" algn="l" eaLnBrk="1" hangingPunct="1">
              <a:spcBef>
                <a:spcPts val="2400"/>
              </a:spcBef>
              <a:buClr>
                <a:srgbClr val="FF0000"/>
              </a:buClr>
              <a:buFontTx/>
              <a:buChar char="•"/>
              <a:defRPr/>
            </a:pPr>
            <a:r>
              <a:rPr lang="en-US" sz="3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+mn-ea"/>
              </a:rPr>
              <a:t>Mixing risk levels is contraindicated</a:t>
            </a:r>
          </a:p>
          <a:p>
            <a:pPr marL="341313" indent="-341313" algn="l" eaLnBrk="1" hangingPunct="1">
              <a:spcBef>
                <a:spcPts val="1200"/>
              </a:spcBef>
              <a:buClr>
                <a:srgbClr val="FF0000"/>
              </a:buClr>
              <a:buFontTx/>
              <a:buChar char="•"/>
              <a:defRPr/>
            </a:pPr>
            <a:endParaRPr lang="en-US" sz="30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+mn-ea"/>
            </a:endParaRPr>
          </a:p>
          <a:p>
            <a:pPr marL="341313" indent="-341313" algn="l" eaLnBrk="1" hangingPunct="1">
              <a:spcBef>
                <a:spcPts val="1200"/>
              </a:spcBef>
              <a:buClr>
                <a:srgbClr val="FF0000"/>
              </a:buClr>
              <a:buFontTx/>
              <a:buChar char="•"/>
              <a:defRPr/>
            </a:pPr>
            <a:endParaRPr lang="en-US" sz="30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+mn-ea"/>
            </a:endParaRPr>
          </a:p>
          <a:p>
            <a:pPr marL="341313" indent="-341313" algn="l" eaLnBrk="1" hangingPunct="1">
              <a:spcBef>
                <a:spcPts val="1200"/>
              </a:spcBef>
              <a:buClr>
                <a:srgbClr val="FF0000"/>
              </a:buClr>
              <a:buFontTx/>
              <a:buChar char="•"/>
              <a:defRPr/>
            </a:pPr>
            <a:endParaRPr lang="en-US" sz="30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+mn-ea"/>
            </a:endParaRPr>
          </a:p>
        </p:txBody>
      </p:sp>
      <p:sp>
        <p:nvSpPr>
          <p:cNvPr id="8" name="Text Box 64"/>
          <p:cNvSpPr txBox="1">
            <a:spLocks noChangeArrowheads="1"/>
          </p:cNvSpPr>
          <p:nvPr/>
        </p:nvSpPr>
        <p:spPr bwMode="auto">
          <a:xfrm rot="16200000">
            <a:off x="7354551" y="5518471"/>
            <a:ext cx="430887" cy="2185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 wrap="none" anchorCtr="1">
            <a:spAutoFit/>
          </a:bodyPr>
          <a:lstStyle>
            <a:lvl1pPr>
              <a:defRPr sz="2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600" dirty="0">
                <a:solidFill>
                  <a:srgbClr val="FFFF00"/>
                </a:solidFill>
              </a:rPr>
              <a:t>Andrews &amp; </a:t>
            </a:r>
            <a:r>
              <a:rPr lang="en-US" sz="1600" dirty="0" err="1">
                <a:solidFill>
                  <a:srgbClr val="FFFF00"/>
                </a:solidFill>
              </a:rPr>
              <a:t>Bonta</a:t>
            </a:r>
            <a:r>
              <a:rPr lang="en-US" sz="1600" dirty="0">
                <a:solidFill>
                  <a:srgbClr val="FFFF00"/>
                </a:solidFill>
              </a:rPr>
              <a:t>, 2002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28679" y="213023"/>
            <a:ext cx="476284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Risk Principle</a:t>
            </a:r>
          </a:p>
        </p:txBody>
      </p:sp>
    </p:spTree>
    <p:extLst>
      <p:ext uri="{BB962C8B-B14F-4D97-AF65-F5344CB8AC3E}">
        <p14:creationId xmlns:p14="http://schemas.microsoft.com/office/powerpoint/2010/main" val="1591126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2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21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21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21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2" name="Text Box 4"/>
          <p:cNvSpPr txBox="1">
            <a:spLocks noChangeArrowheads="1"/>
          </p:cNvSpPr>
          <p:nvPr/>
        </p:nvSpPr>
        <p:spPr bwMode="auto">
          <a:xfrm>
            <a:off x="-76200" y="334963"/>
            <a:ext cx="90678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kumimoji="1" lang="en-US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Most Common Criminogenic </a:t>
            </a:r>
            <a:r>
              <a:rPr kumimoji="1" lang="en-US" sz="4000" b="1" u="sng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Risks</a:t>
            </a:r>
            <a:endParaRPr kumimoji="1" lang="en-US" sz="4000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  <p:sp>
        <p:nvSpPr>
          <p:cNvPr id="21507" name="Text Box 5"/>
          <p:cNvSpPr txBox="1">
            <a:spLocks noChangeArrowheads="1"/>
          </p:cNvSpPr>
          <p:nvPr/>
        </p:nvSpPr>
        <p:spPr bwMode="auto">
          <a:xfrm>
            <a:off x="9737725" y="45370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pic>
        <p:nvPicPr>
          <p:cNvPr id="21508" name="Picture 14" descr="MCSO01675_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9400" y="1600200"/>
            <a:ext cx="2344738" cy="216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6143" name="Rectangle 15"/>
          <p:cNvSpPr>
            <a:spLocks noChangeArrowheads="1"/>
          </p:cNvSpPr>
          <p:nvPr/>
        </p:nvSpPr>
        <p:spPr bwMode="auto">
          <a:xfrm>
            <a:off x="381000" y="1371600"/>
            <a:ext cx="87630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115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3200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Criminal onset &lt; 16 years</a:t>
            </a:r>
          </a:p>
          <a:p>
            <a:pPr marL="342900" indent="-342900">
              <a:lnSpc>
                <a:spcPct val="115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3200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Prior rehabilitation failures</a:t>
            </a:r>
          </a:p>
          <a:p>
            <a:pPr marL="342900" indent="-342900">
              <a:lnSpc>
                <a:spcPct val="115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3200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History of violence</a:t>
            </a:r>
          </a:p>
          <a:p>
            <a:pPr marL="342900" indent="-342900">
              <a:lnSpc>
                <a:spcPct val="115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3200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Antisocial Personality Disorder</a:t>
            </a:r>
          </a:p>
          <a:p>
            <a:pPr marL="342900" indent="-342900">
              <a:lnSpc>
                <a:spcPct val="115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3200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Familial history of criminal involvement</a:t>
            </a:r>
          </a:p>
          <a:p>
            <a:pPr marL="342900" indent="-342900">
              <a:lnSpc>
                <a:spcPct val="115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3200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Criminal associations</a:t>
            </a:r>
          </a:p>
          <a:p>
            <a:pPr marL="342900" indent="-342900">
              <a:lnSpc>
                <a:spcPct val="115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3200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Criminogenic thinking and sentiment </a:t>
            </a:r>
          </a:p>
        </p:txBody>
      </p:sp>
    </p:spTree>
    <p:custDataLst>
      <p:tags r:id="rId1"/>
    </p:custData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76400"/>
            <a:ext cx="8610600" cy="4895850"/>
          </a:xfrm>
        </p:spPr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These are needs that are directly linked to criminal behavior. </a:t>
            </a:r>
          </a:p>
          <a:p>
            <a:pPr>
              <a:buNone/>
            </a:pPr>
            <a:endParaRPr lang="en-US" dirty="0">
              <a:solidFill>
                <a:schemeClr val="tx2"/>
              </a:solidFill>
            </a:endParaRPr>
          </a:p>
          <a:p>
            <a:r>
              <a:rPr lang="en-US" dirty="0">
                <a:solidFill>
                  <a:schemeClr val="tx2"/>
                </a:solidFill>
              </a:rPr>
              <a:t>Any treatment not targeting criminogenic needs is counter-productive to effectiveness.</a:t>
            </a:r>
          </a:p>
          <a:p>
            <a:pPr>
              <a:buNone/>
            </a:pPr>
            <a:endParaRPr lang="en-US" dirty="0">
              <a:solidFill>
                <a:schemeClr val="tx2"/>
              </a:solidFill>
            </a:endParaRPr>
          </a:p>
          <a:p>
            <a:r>
              <a:rPr lang="en-US" b="1" i="1" dirty="0">
                <a:solidFill>
                  <a:schemeClr val="tx2"/>
                </a:solidFill>
              </a:rPr>
              <a:t>The most common criminogenic needs – criminal thinking, criminal affiliations and substance use disorders  </a:t>
            </a:r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1143000"/>
          </a:xfrm>
          <a:noFill/>
        </p:spPr>
        <p:txBody>
          <a:bodyPr/>
          <a:lstStyle/>
          <a:p>
            <a:pPr marL="0" indent="0" eaLnBrk="1" hangingPunct="1"/>
            <a:r>
              <a:rPr lang="en-US" sz="2800" b="1" dirty="0"/>
              <a:t>Question 2: What to Treat? </a:t>
            </a:r>
            <a:br>
              <a:rPr lang="en-US" sz="2800" b="1" dirty="0"/>
            </a:br>
            <a:r>
              <a:rPr lang="en-US" sz="2800" b="1" dirty="0"/>
              <a:t>Need Principle – target criminogenic need factors</a:t>
            </a:r>
            <a:endParaRPr lang="en-US" sz="4800" b="1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81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3" grpId="0" build="p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609600"/>
            <a:ext cx="8763000" cy="6248400"/>
          </a:xfr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rPr>
              <a:t>So, the question is what is the </a:t>
            </a:r>
            <a:br>
              <a:rPr lang="en-US" dirty="0"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en-US" sz="9600" dirty="0"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rPr>
              <a:t>focus</a:t>
            </a:r>
            <a:br>
              <a:rPr lang="en-US" dirty="0"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en-US" dirty="0"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rPr>
              <a:t>of our conversations with Justice involved clients with SUDs in treatment? </a:t>
            </a:r>
            <a:br>
              <a:rPr lang="en-US" dirty="0"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rPr>
            </a:br>
            <a:br>
              <a:rPr lang="en-US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</a:br>
            <a:r>
              <a:rPr lang="en-US" dirty="0"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rPr>
              <a:t>What are we talking about?</a:t>
            </a:r>
            <a:br>
              <a:rPr lang="en-US" dirty="0"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rPr>
            </a:br>
            <a:br>
              <a:rPr lang="en-US" dirty="0">
                <a:solidFill>
                  <a:schemeClr val="bg2">
                    <a:lumMod val="10000"/>
                  </a:schemeClr>
                </a:solidFill>
                <a:effectLst/>
              </a:rPr>
            </a:b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0241674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br>
              <a:rPr lang="en-US" dirty="0">
                <a:solidFill>
                  <a:schemeClr val="bg2">
                    <a:lumMod val="10000"/>
                  </a:schemeClr>
                </a:solidFill>
                <a:effectLst/>
              </a:rPr>
            </a:br>
            <a:r>
              <a:rPr lang="en-US" b="1" dirty="0"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rPr>
              <a:t>International Heart Attack Research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724400"/>
          </a:xfr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rPr>
              <a:t>Defined risk factors for heart attack</a:t>
            </a:r>
          </a:p>
          <a:p>
            <a:endParaRPr lang="en-US" dirty="0"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  <a:p>
            <a:r>
              <a:rPr lang="en-US" dirty="0"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rPr>
              <a:t>Identified 9 factors in order of importance that predicted 90% of all heart attacks</a:t>
            </a:r>
          </a:p>
          <a:p>
            <a:endParaRPr lang="en-US" dirty="0"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  <a:p>
            <a:r>
              <a:rPr lang="en-US" dirty="0"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rPr>
              <a:t>Cluster 1 predicted 2/3rds </a:t>
            </a:r>
          </a:p>
          <a:p>
            <a:endParaRPr lang="en-US" dirty="0">
              <a:solidFill>
                <a:schemeClr val="bg2">
                  <a:lumMod val="10000"/>
                </a:schemeClr>
              </a:solidFill>
              <a:effectLst/>
            </a:endParaRPr>
          </a:p>
          <a:p>
            <a:pPr>
              <a:buNone/>
            </a:pPr>
            <a:endParaRPr lang="en-US" dirty="0">
              <a:solidFill>
                <a:schemeClr val="bg2">
                  <a:lumMod val="10000"/>
                </a:schemeClr>
              </a:solidFill>
              <a:effectLst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406868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rPr>
              <a:t>Risk Factors For Heart Attack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610600" cy="5257800"/>
          </a:xfrm>
          <a:noFill/>
        </p:spPr>
        <p:txBody>
          <a:bodyPr>
            <a:noAutofit/>
          </a:bodyPr>
          <a:lstStyle/>
          <a:p>
            <a:pPr>
              <a:buNone/>
            </a:pPr>
            <a:r>
              <a:rPr lang="en-US" dirty="0"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rPr>
              <a:t>CLUSTER 1</a:t>
            </a:r>
          </a:p>
          <a:p>
            <a:r>
              <a:rPr lang="en-US" sz="2000" dirty="0"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rPr>
              <a:t>Cholesterol</a:t>
            </a:r>
          </a:p>
          <a:p>
            <a:r>
              <a:rPr lang="en-US" sz="20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Hypertension</a:t>
            </a:r>
          </a:p>
          <a:p>
            <a:pPr>
              <a:buNone/>
            </a:pPr>
            <a:r>
              <a:rPr lang="en-US" dirty="0"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rPr>
              <a:t>		     CLUSTER 2</a:t>
            </a:r>
            <a:endParaRPr lang="en-US" sz="1800" dirty="0"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2227263" indent="-344488"/>
            <a:r>
              <a:rPr lang="en-US" sz="20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Current smoking</a:t>
            </a:r>
          </a:p>
          <a:p>
            <a:pPr marL="2227263" indent="-344488"/>
            <a:r>
              <a:rPr lang="en-US" sz="2000" dirty="0"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rPr>
              <a:t>Diabetes</a:t>
            </a:r>
          </a:p>
          <a:p>
            <a:pPr marL="2227263" indent="-344488"/>
            <a:r>
              <a:rPr lang="en-US" sz="2000" dirty="0"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rPr>
              <a:t>Abdominal obesity</a:t>
            </a:r>
          </a:p>
          <a:p>
            <a:pPr marL="2227263" indent="-344488"/>
            <a:r>
              <a:rPr lang="en-US" sz="2000" dirty="0"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rPr>
              <a:t>Psychosocial</a:t>
            </a:r>
          </a:p>
          <a:p>
            <a:pPr>
              <a:buNone/>
            </a:pPr>
            <a:r>
              <a:rPr lang="en-US" dirty="0"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rPr>
              <a:t>				 CLUSTER 3</a:t>
            </a:r>
            <a:endParaRPr lang="en-US" sz="1800" dirty="0"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257550"/>
            <a:r>
              <a:rPr lang="en-US" sz="2000" dirty="0"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rPr>
              <a:t>Failure to eat vegetables and fruits daily</a:t>
            </a:r>
          </a:p>
          <a:p>
            <a:pPr marL="3257550"/>
            <a:r>
              <a:rPr lang="en-US" sz="2000" dirty="0"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rPr>
              <a:t>Failure to exercise</a:t>
            </a:r>
          </a:p>
          <a:p>
            <a:pPr marL="3257550"/>
            <a:r>
              <a:rPr lang="en-US" sz="2000" dirty="0"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rPr>
              <a:t>No alcohol consumption</a:t>
            </a:r>
            <a:endParaRPr lang="en-US" sz="1600" dirty="0"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43620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13826" name="Object 2"/>
          <p:cNvGraphicFramePr>
            <a:graphicFrameLocks noGrp="1" noChangeAspect="1"/>
          </p:cNvGraphicFramePr>
          <p:nvPr>
            <p:ph type="chart" idx="1"/>
          </p:nvPr>
        </p:nvGraphicFramePr>
        <p:xfrm>
          <a:off x="685800" y="1981200"/>
          <a:ext cx="7772400" cy="411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6" name="Chart" r:id="rId3" imgW="7772400" imgH="4495842" progId="MSGraph.Chart.8">
                  <p:embed followColorScheme="full"/>
                </p:oleObj>
              </mc:Choice>
              <mc:Fallback>
                <p:oleObj name="Chart" r:id="rId3" imgW="7772400" imgH="4495842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981200"/>
                        <a:ext cx="7772400" cy="4114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246888" y="1557268"/>
            <a:ext cx="25146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/>
              <a:t>% </a:t>
            </a:r>
            <a:r>
              <a:rPr lang="en-US" sz="2000" b="1" dirty="0" err="1"/>
              <a:t>Reincarceration</a:t>
            </a:r>
            <a:r>
              <a:rPr lang="en-US" sz="2000" b="1" dirty="0"/>
              <a:t> (15 Months)</a:t>
            </a: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3540125" y="5969000"/>
            <a:ext cx="2152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Drug Use Severity</a:t>
            </a:r>
          </a:p>
        </p:txBody>
      </p:sp>
      <p:sp>
        <p:nvSpPr>
          <p:cNvPr id="1613829" name="Rectangle 5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/>
              <a:t>Drug Use Severity </a:t>
            </a:r>
            <a:br>
              <a:rPr lang="en-US"/>
            </a:br>
            <a:r>
              <a:rPr lang="en-US"/>
              <a:t>and Reincarceration</a:t>
            </a: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909638" y="6362700"/>
            <a:ext cx="72929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400" b="1">
                <a:solidFill>
                  <a:schemeClr val="folHlink"/>
                </a:solidFill>
              </a:rPr>
              <a:t>N=324; Weekes, Milison, &amp; Lightfoot,</a:t>
            </a:r>
            <a:r>
              <a:rPr lang="en-US" sz="1600" b="1">
                <a:solidFill>
                  <a:schemeClr val="folHlink"/>
                </a:solidFill>
              </a:rPr>
              <a:t> </a:t>
            </a:r>
            <a:r>
              <a:rPr lang="en-US" sz="1400" b="1">
                <a:solidFill>
                  <a:schemeClr val="folHlink"/>
                </a:solidFill>
              </a:rPr>
              <a:t>http://198.103.98.138/crd/forum/e073/e073c.htm</a:t>
            </a:r>
          </a:p>
        </p:txBody>
      </p:sp>
    </p:spTree>
    <p:extLst>
      <p:ext uri="{BB962C8B-B14F-4D97-AF65-F5344CB8AC3E}">
        <p14:creationId xmlns:p14="http://schemas.microsoft.com/office/powerpoint/2010/main" val="324136592"/>
      </p:ext>
    </p:extLst>
  </p:cSld>
  <p:clrMapOvr>
    <a:masterClrMapping/>
  </p:clrMapOvr>
  <p:transition>
    <p:dissolv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991600" cy="1524000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rPr>
              <a:t>Comparison of HA &amp; Crime Risk Factors</a:t>
            </a:r>
          </a:p>
        </p:txBody>
      </p:sp>
      <p:sp>
        <p:nvSpPr>
          <p:cNvPr id="4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200" dirty="0"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rPr>
              <a:t>Cholesterol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Hypertension</a:t>
            </a:r>
          </a:p>
          <a:p>
            <a:pPr marL="857250" lvl="1" indent="-457200">
              <a:buNone/>
            </a:pPr>
            <a:r>
              <a:rPr lang="en-US" sz="18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________________________</a:t>
            </a:r>
            <a:endParaRPr lang="en-US" sz="1800" dirty="0"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2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Current smoking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rPr>
              <a:t>Diabetes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rPr>
              <a:t>Abdominal obesity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rPr>
              <a:t>Psychosocial</a:t>
            </a:r>
          </a:p>
          <a:p>
            <a:pPr marL="457200" indent="-457200">
              <a:buNone/>
            </a:pPr>
            <a:r>
              <a:rPr lang="en-US" sz="2200" dirty="0"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rPr>
              <a:t>______________________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rPr>
              <a:t>Failure to eat fruits &amp; </a:t>
            </a:r>
            <a:r>
              <a:rPr lang="en-US" sz="2200" dirty="0" err="1"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rPr>
              <a:t>veg</a:t>
            </a:r>
            <a:endParaRPr lang="en-US" sz="2200" dirty="0"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200" dirty="0"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rPr>
              <a:t>Failure to exercise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rPr>
              <a:t>No alcohol consumption</a:t>
            </a:r>
          </a:p>
          <a:p>
            <a:endParaRPr lang="en-US" sz="2400" dirty="0">
              <a:solidFill>
                <a:schemeClr val="bg2">
                  <a:lumMod val="10000"/>
                </a:schemeClr>
              </a:solidFill>
              <a:effectLst/>
            </a:endParaRPr>
          </a:p>
        </p:txBody>
      </p:sp>
      <p:sp>
        <p:nvSpPr>
          <p:cNvPr id="5" name="Content Placeholder 5"/>
          <p:cNvSpPr txBox="1">
            <a:spLocks/>
          </p:cNvSpPr>
          <p:nvPr/>
        </p:nvSpPr>
        <p:spPr>
          <a:xfrm>
            <a:off x="4343400" y="1524000"/>
            <a:ext cx="4648200" cy="4876800"/>
          </a:xfrm>
          <a:prstGeom prst="rect">
            <a:avLst/>
          </a:prstGeom>
        </p:spPr>
        <p:txBody>
          <a:bodyPr/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2200" dirty="0"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rPr>
              <a:t>Criminal thinking and </a:t>
            </a:r>
            <a:r>
              <a:rPr lang="en-US" dirty="0"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rPr>
              <a:t>a</a:t>
            </a:r>
            <a:r>
              <a:rPr lang="en-US" sz="2200" dirty="0"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rPr>
              <a:t>ttitudes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2200" dirty="0"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rPr>
              <a:t>Criminal peers and associations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200" dirty="0"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rPr>
              <a:t>__________________________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rPr>
              <a:t>3</a:t>
            </a:r>
            <a:r>
              <a:rPr lang="en-US" sz="2200" dirty="0"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rPr>
              <a:t>. Impulsivity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rPr>
              <a:t>4</a:t>
            </a:r>
            <a:r>
              <a:rPr lang="en-US" sz="2200" dirty="0"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rPr>
              <a:t>. Employment 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rPr>
              <a:t>5</a:t>
            </a:r>
            <a:r>
              <a:rPr lang="en-US" sz="2200" dirty="0"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rPr>
              <a:t>. Family structure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rPr>
              <a:t>6</a:t>
            </a:r>
            <a:r>
              <a:rPr lang="en-US" sz="2200" dirty="0"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rPr>
              <a:t>. Substance  use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200" dirty="0"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rPr>
              <a:t>__________________________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rPr>
              <a:t>7</a:t>
            </a:r>
            <a:r>
              <a:rPr lang="en-US" sz="2200" dirty="0"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rPr>
              <a:t>. Housing, finances 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rPr>
              <a:t>8</a:t>
            </a:r>
            <a:r>
              <a:rPr lang="en-US" sz="2200" dirty="0"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rPr>
              <a:t>. Lower socio-economic status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4416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0"/>
                            </p:stCondLst>
                            <p:childTnLst>
                              <p:par>
                                <p:cTn id="3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000"/>
                            </p:stCondLst>
                            <p:childTnLst>
                              <p:par>
                                <p:cTn id="3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4000"/>
                            </p:stCondLst>
                            <p:childTnLst>
                              <p:par>
                                <p:cTn id="4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6000"/>
                            </p:stCondLst>
                            <p:childTnLst>
                              <p:par>
                                <p:cTn id="4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8000"/>
                            </p:stCondLst>
                            <p:childTnLst>
                              <p:par>
                                <p:cTn id="5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2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4"/>
          <p:cNvSpPr txBox="1">
            <a:spLocks noChangeArrowheads="1"/>
          </p:cNvSpPr>
          <p:nvPr/>
        </p:nvSpPr>
        <p:spPr bwMode="auto">
          <a:xfrm>
            <a:off x="9737725" y="45370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78189" name="Text Box 13"/>
          <p:cNvSpPr txBox="1">
            <a:spLocks noChangeArrowheads="1"/>
          </p:cNvSpPr>
          <p:nvPr/>
        </p:nvSpPr>
        <p:spPr bwMode="auto">
          <a:xfrm>
            <a:off x="2592388" y="1325563"/>
            <a:ext cx="2055812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High Risk</a:t>
            </a:r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2057400" y="2057400"/>
            <a:ext cx="6172200" cy="4114800"/>
            <a:chOff x="1008" y="1296"/>
            <a:chExt cx="3888" cy="2592"/>
          </a:xfrm>
        </p:grpSpPr>
        <p:sp>
          <p:nvSpPr>
            <p:cNvPr id="30729" name="Rectangle 15"/>
            <p:cNvSpPr>
              <a:spLocks noChangeArrowheads="1"/>
            </p:cNvSpPr>
            <p:nvPr/>
          </p:nvSpPr>
          <p:spPr bwMode="auto">
            <a:xfrm>
              <a:off x="1008" y="1296"/>
              <a:ext cx="3888" cy="25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30" name="Line 16"/>
            <p:cNvSpPr>
              <a:spLocks noChangeShapeType="1"/>
            </p:cNvSpPr>
            <p:nvPr/>
          </p:nvSpPr>
          <p:spPr bwMode="auto">
            <a:xfrm>
              <a:off x="2928" y="1296"/>
              <a:ext cx="0" cy="25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31" name="Line 17"/>
            <p:cNvSpPr>
              <a:spLocks noChangeShapeType="1"/>
            </p:cNvSpPr>
            <p:nvPr/>
          </p:nvSpPr>
          <p:spPr bwMode="auto">
            <a:xfrm>
              <a:off x="1008" y="2592"/>
              <a:ext cx="38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8194" name="Text Box 18"/>
          <p:cNvSpPr txBox="1">
            <a:spLocks noChangeArrowheads="1"/>
          </p:cNvSpPr>
          <p:nvPr/>
        </p:nvSpPr>
        <p:spPr bwMode="auto">
          <a:xfrm>
            <a:off x="5578475" y="1325563"/>
            <a:ext cx="19653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Low Risk</a:t>
            </a:r>
          </a:p>
        </p:txBody>
      </p:sp>
      <p:sp>
        <p:nvSpPr>
          <p:cNvPr id="178195" name="Text Box 19"/>
          <p:cNvSpPr txBox="1">
            <a:spLocks noChangeArrowheads="1"/>
          </p:cNvSpPr>
          <p:nvPr/>
        </p:nvSpPr>
        <p:spPr bwMode="auto">
          <a:xfrm>
            <a:off x="457200" y="2667000"/>
            <a:ext cx="140176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High </a:t>
            </a:r>
          </a:p>
          <a:p>
            <a:pPr>
              <a:defRPr/>
            </a:pPr>
            <a:r>
              <a:rPr lang="en-US" sz="320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Needs</a:t>
            </a:r>
          </a:p>
        </p:txBody>
      </p:sp>
      <p:sp>
        <p:nvSpPr>
          <p:cNvPr id="178196" name="Text Box 20"/>
          <p:cNvSpPr txBox="1">
            <a:spLocks noChangeArrowheads="1"/>
          </p:cNvSpPr>
          <p:nvPr/>
        </p:nvSpPr>
        <p:spPr bwMode="auto">
          <a:xfrm>
            <a:off x="457200" y="4419600"/>
            <a:ext cx="140176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Low </a:t>
            </a:r>
          </a:p>
          <a:p>
            <a:pPr>
              <a:defRPr/>
            </a:pPr>
            <a:r>
              <a:rPr lang="en-US" sz="320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Needs</a:t>
            </a:r>
          </a:p>
        </p:txBody>
      </p:sp>
      <p:sp>
        <p:nvSpPr>
          <p:cNvPr id="178197" name="Text Box 21"/>
          <p:cNvSpPr txBox="1">
            <a:spLocks noChangeArrowheads="1"/>
          </p:cNvSpPr>
          <p:nvPr/>
        </p:nvSpPr>
        <p:spPr bwMode="auto">
          <a:xfrm>
            <a:off x="-76200" y="334963"/>
            <a:ext cx="8839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kumimoji="1" lang="en-US" sz="4400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Risk &amp; Needs Matrix</a:t>
            </a:r>
          </a:p>
        </p:txBody>
      </p:sp>
    </p:spTree>
    <p:custDataLst>
      <p:tags r:id="rId1"/>
    </p:custData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4" name="Text Box 4"/>
          <p:cNvSpPr txBox="1">
            <a:spLocks noChangeArrowheads="1"/>
          </p:cNvSpPr>
          <p:nvPr/>
        </p:nvSpPr>
        <p:spPr bwMode="auto">
          <a:xfrm>
            <a:off x="-76200" y="334963"/>
            <a:ext cx="8839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kumimoji="1" lang="en-US" sz="4400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Risk &amp; Needs Matrix</a:t>
            </a:r>
          </a:p>
        </p:txBody>
      </p:sp>
      <p:sp>
        <p:nvSpPr>
          <p:cNvPr id="31747" name="Text Box 5"/>
          <p:cNvSpPr txBox="1">
            <a:spLocks noChangeArrowheads="1"/>
          </p:cNvSpPr>
          <p:nvPr/>
        </p:nvSpPr>
        <p:spPr bwMode="auto">
          <a:xfrm>
            <a:off x="9737725" y="45370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79214" name="Text Box 14"/>
          <p:cNvSpPr txBox="1">
            <a:spLocks noChangeArrowheads="1"/>
          </p:cNvSpPr>
          <p:nvPr/>
        </p:nvSpPr>
        <p:spPr bwMode="auto">
          <a:xfrm>
            <a:off x="2592388" y="1325563"/>
            <a:ext cx="2055812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High Risk</a:t>
            </a:r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2057400" y="2057400"/>
            <a:ext cx="6172200" cy="4114800"/>
            <a:chOff x="1008" y="1296"/>
            <a:chExt cx="3888" cy="2592"/>
          </a:xfrm>
        </p:grpSpPr>
        <p:sp>
          <p:nvSpPr>
            <p:cNvPr id="31754" name="Rectangle 16"/>
            <p:cNvSpPr>
              <a:spLocks noChangeArrowheads="1"/>
            </p:cNvSpPr>
            <p:nvPr/>
          </p:nvSpPr>
          <p:spPr bwMode="auto">
            <a:xfrm>
              <a:off x="1008" y="1296"/>
              <a:ext cx="3888" cy="25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55" name="Line 17"/>
            <p:cNvSpPr>
              <a:spLocks noChangeShapeType="1"/>
            </p:cNvSpPr>
            <p:nvPr/>
          </p:nvSpPr>
          <p:spPr bwMode="auto">
            <a:xfrm>
              <a:off x="2928" y="1296"/>
              <a:ext cx="0" cy="25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56" name="Line 18"/>
            <p:cNvSpPr>
              <a:spLocks noChangeShapeType="1"/>
            </p:cNvSpPr>
            <p:nvPr/>
          </p:nvSpPr>
          <p:spPr bwMode="auto">
            <a:xfrm>
              <a:off x="1008" y="2592"/>
              <a:ext cx="38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9219" name="Text Box 19"/>
          <p:cNvSpPr txBox="1">
            <a:spLocks noChangeArrowheads="1"/>
          </p:cNvSpPr>
          <p:nvPr/>
        </p:nvSpPr>
        <p:spPr bwMode="auto">
          <a:xfrm>
            <a:off x="5578475" y="1325563"/>
            <a:ext cx="19653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Low Risk</a:t>
            </a:r>
          </a:p>
        </p:txBody>
      </p:sp>
      <p:sp>
        <p:nvSpPr>
          <p:cNvPr id="179220" name="Text Box 20"/>
          <p:cNvSpPr txBox="1">
            <a:spLocks noChangeArrowheads="1"/>
          </p:cNvSpPr>
          <p:nvPr/>
        </p:nvSpPr>
        <p:spPr bwMode="auto">
          <a:xfrm>
            <a:off x="457200" y="2667000"/>
            <a:ext cx="140176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High </a:t>
            </a:r>
          </a:p>
          <a:p>
            <a:pPr>
              <a:defRPr/>
            </a:pPr>
            <a:r>
              <a:rPr lang="en-US" sz="320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Needs</a:t>
            </a:r>
          </a:p>
        </p:txBody>
      </p:sp>
      <p:sp>
        <p:nvSpPr>
          <p:cNvPr id="179221" name="Text Box 21"/>
          <p:cNvSpPr txBox="1">
            <a:spLocks noChangeArrowheads="1"/>
          </p:cNvSpPr>
          <p:nvPr/>
        </p:nvSpPr>
        <p:spPr bwMode="auto">
          <a:xfrm>
            <a:off x="457200" y="4419600"/>
            <a:ext cx="140176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Low </a:t>
            </a:r>
          </a:p>
          <a:p>
            <a:pPr>
              <a:defRPr/>
            </a:pPr>
            <a:r>
              <a:rPr lang="en-US" sz="320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Needs</a:t>
            </a:r>
          </a:p>
        </p:txBody>
      </p:sp>
      <p:sp>
        <p:nvSpPr>
          <p:cNvPr id="179222" name="Text Box 22"/>
          <p:cNvSpPr txBox="1">
            <a:spLocks noChangeArrowheads="1"/>
          </p:cNvSpPr>
          <p:nvPr/>
        </p:nvSpPr>
        <p:spPr bwMode="auto">
          <a:xfrm>
            <a:off x="2286000" y="2451100"/>
            <a:ext cx="2308225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buFont typeface="Wingdings" pitchFamily="2" charset="2"/>
              <a:buNone/>
              <a:defRPr/>
            </a:pPr>
            <a:r>
              <a:rPr lang="en-US" sz="1800" dirty="0">
                <a:solidFill>
                  <a:srgbClr val="FF3300"/>
                </a:solidFill>
                <a:latin typeface="Arial" pitchFamily="34" charset="0"/>
              </a:rPr>
              <a:t> </a:t>
            </a:r>
            <a:r>
              <a:rPr lang="en-US" sz="2600" dirty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Accountability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2600" dirty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&amp;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2600" dirty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Treatment</a:t>
            </a:r>
          </a:p>
          <a:p>
            <a:pPr>
              <a:buFont typeface="Wingdings" pitchFamily="2" charset="2"/>
              <a:buNone/>
              <a:defRPr/>
            </a:pPr>
            <a:endParaRPr lang="en-US" sz="2600" dirty="0"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8" name="Text Box 4"/>
          <p:cNvSpPr txBox="1">
            <a:spLocks noChangeArrowheads="1"/>
          </p:cNvSpPr>
          <p:nvPr/>
        </p:nvSpPr>
        <p:spPr bwMode="auto">
          <a:xfrm>
            <a:off x="-76200" y="334963"/>
            <a:ext cx="8839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kumimoji="1" lang="en-US" sz="4400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Risk &amp; Needs Matrix</a:t>
            </a:r>
          </a:p>
        </p:txBody>
      </p:sp>
      <p:sp>
        <p:nvSpPr>
          <p:cNvPr id="32771" name="Text Box 5"/>
          <p:cNvSpPr txBox="1">
            <a:spLocks noChangeArrowheads="1"/>
          </p:cNvSpPr>
          <p:nvPr/>
        </p:nvSpPr>
        <p:spPr bwMode="auto">
          <a:xfrm>
            <a:off x="9737725" y="45370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80238" name="Text Box 14"/>
          <p:cNvSpPr txBox="1">
            <a:spLocks noChangeArrowheads="1"/>
          </p:cNvSpPr>
          <p:nvPr/>
        </p:nvSpPr>
        <p:spPr bwMode="auto">
          <a:xfrm>
            <a:off x="2592388" y="1325563"/>
            <a:ext cx="2055812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High Risk</a:t>
            </a:r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2057400" y="2057400"/>
            <a:ext cx="6172200" cy="4114800"/>
            <a:chOff x="1008" y="1296"/>
            <a:chExt cx="3888" cy="2592"/>
          </a:xfrm>
        </p:grpSpPr>
        <p:sp>
          <p:nvSpPr>
            <p:cNvPr id="32779" name="Rectangle 16"/>
            <p:cNvSpPr>
              <a:spLocks noChangeArrowheads="1"/>
            </p:cNvSpPr>
            <p:nvPr/>
          </p:nvSpPr>
          <p:spPr bwMode="auto">
            <a:xfrm>
              <a:off x="1008" y="1296"/>
              <a:ext cx="3888" cy="25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80" name="Line 17"/>
            <p:cNvSpPr>
              <a:spLocks noChangeShapeType="1"/>
            </p:cNvSpPr>
            <p:nvPr/>
          </p:nvSpPr>
          <p:spPr bwMode="auto">
            <a:xfrm>
              <a:off x="2928" y="1296"/>
              <a:ext cx="0" cy="25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81" name="Line 18"/>
            <p:cNvSpPr>
              <a:spLocks noChangeShapeType="1"/>
            </p:cNvSpPr>
            <p:nvPr/>
          </p:nvSpPr>
          <p:spPr bwMode="auto">
            <a:xfrm>
              <a:off x="1008" y="2592"/>
              <a:ext cx="38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80243" name="Text Box 19"/>
          <p:cNvSpPr txBox="1">
            <a:spLocks noChangeArrowheads="1"/>
          </p:cNvSpPr>
          <p:nvPr/>
        </p:nvSpPr>
        <p:spPr bwMode="auto">
          <a:xfrm>
            <a:off x="5578475" y="1325563"/>
            <a:ext cx="19653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Low Risk</a:t>
            </a:r>
          </a:p>
        </p:txBody>
      </p:sp>
      <p:sp>
        <p:nvSpPr>
          <p:cNvPr id="180244" name="Text Box 20"/>
          <p:cNvSpPr txBox="1">
            <a:spLocks noChangeArrowheads="1"/>
          </p:cNvSpPr>
          <p:nvPr/>
        </p:nvSpPr>
        <p:spPr bwMode="auto">
          <a:xfrm>
            <a:off x="457200" y="2667000"/>
            <a:ext cx="140176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High </a:t>
            </a:r>
          </a:p>
          <a:p>
            <a:pPr>
              <a:defRPr/>
            </a:pPr>
            <a:r>
              <a:rPr lang="en-US" sz="320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Needs</a:t>
            </a:r>
          </a:p>
        </p:txBody>
      </p:sp>
      <p:sp>
        <p:nvSpPr>
          <p:cNvPr id="180245" name="Text Box 21"/>
          <p:cNvSpPr txBox="1">
            <a:spLocks noChangeArrowheads="1"/>
          </p:cNvSpPr>
          <p:nvPr/>
        </p:nvSpPr>
        <p:spPr bwMode="auto">
          <a:xfrm>
            <a:off x="457200" y="4419600"/>
            <a:ext cx="140176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Low </a:t>
            </a:r>
          </a:p>
          <a:p>
            <a:pPr>
              <a:defRPr/>
            </a:pPr>
            <a:r>
              <a:rPr lang="en-US" sz="320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Needs</a:t>
            </a:r>
          </a:p>
        </p:txBody>
      </p:sp>
      <p:sp>
        <p:nvSpPr>
          <p:cNvPr id="180246" name="Text Box 22"/>
          <p:cNvSpPr txBox="1">
            <a:spLocks noChangeArrowheads="1"/>
          </p:cNvSpPr>
          <p:nvPr/>
        </p:nvSpPr>
        <p:spPr bwMode="auto">
          <a:xfrm>
            <a:off x="2286000" y="2451100"/>
            <a:ext cx="2308225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buFont typeface="Wingdings" pitchFamily="2" charset="2"/>
              <a:buNone/>
              <a:defRPr/>
            </a:pPr>
            <a:r>
              <a:rPr lang="en-US" sz="1800" dirty="0">
                <a:solidFill>
                  <a:srgbClr val="FF3300"/>
                </a:solidFill>
                <a:latin typeface="Arial" pitchFamily="34" charset="0"/>
              </a:rPr>
              <a:t> 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Accountability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2600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&amp;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2600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Treatment</a:t>
            </a:r>
          </a:p>
          <a:p>
            <a:pPr>
              <a:buFont typeface="Wingdings" pitchFamily="2" charset="2"/>
              <a:buNone/>
              <a:defRPr/>
            </a:pPr>
            <a:endParaRPr lang="en-US" sz="2600" dirty="0">
              <a:latin typeface="Arial" pitchFamily="34" charset="0"/>
            </a:endParaRPr>
          </a:p>
        </p:txBody>
      </p:sp>
      <p:sp>
        <p:nvSpPr>
          <p:cNvPr id="180247" name="Text Box 23"/>
          <p:cNvSpPr txBox="1">
            <a:spLocks noChangeArrowheads="1"/>
          </p:cNvSpPr>
          <p:nvPr/>
        </p:nvSpPr>
        <p:spPr bwMode="auto">
          <a:xfrm>
            <a:off x="5692775" y="2370138"/>
            <a:ext cx="1693863" cy="127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buFont typeface="Wingdings" pitchFamily="2" charset="2"/>
              <a:buNone/>
              <a:defRPr/>
            </a:pPr>
            <a:r>
              <a:rPr lang="en-US" sz="1800" dirty="0">
                <a:solidFill>
                  <a:srgbClr val="FF3300"/>
                </a:solidFill>
                <a:latin typeface="Arial" pitchFamily="34" charset="0"/>
              </a:rPr>
              <a:t> </a:t>
            </a:r>
            <a:endParaRPr lang="en-US" dirty="0">
              <a:solidFill>
                <a:schemeClr val="tx2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</a:endParaRPr>
          </a:p>
          <a:p>
            <a:pPr>
              <a:lnSpc>
                <a:spcPct val="115000"/>
              </a:lnSpc>
              <a:buFont typeface="Wingdings" pitchFamily="2" charset="2"/>
              <a:buNone/>
              <a:defRPr/>
            </a:pPr>
            <a:r>
              <a:rPr lang="en-US" sz="2600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Treatment</a:t>
            </a:r>
          </a:p>
          <a:p>
            <a:pPr>
              <a:buFont typeface="Wingdings" pitchFamily="2" charset="2"/>
              <a:buNone/>
              <a:defRPr/>
            </a:pPr>
            <a:endParaRPr lang="en-US" sz="2600" dirty="0">
              <a:solidFill>
                <a:schemeClr val="tx2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2" name="Text Box 4"/>
          <p:cNvSpPr txBox="1">
            <a:spLocks noChangeArrowheads="1"/>
          </p:cNvSpPr>
          <p:nvPr/>
        </p:nvSpPr>
        <p:spPr bwMode="auto">
          <a:xfrm>
            <a:off x="-76200" y="334963"/>
            <a:ext cx="8839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kumimoji="1" lang="en-US" sz="44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Risk &amp; Needs Matrix</a:t>
            </a:r>
          </a:p>
        </p:txBody>
      </p:sp>
      <p:sp>
        <p:nvSpPr>
          <p:cNvPr id="33795" name="Text Box 5"/>
          <p:cNvSpPr txBox="1">
            <a:spLocks noChangeArrowheads="1"/>
          </p:cNvSpPr>
          <p:nvPr/>
        </p:nvSpPr>
        <p:spPr bwMode="auto">
          <a:xfrm>
            <a:off x="9737725" y="45370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81262" name="Text Box 14"/>
          <p:cNvSpPr txBox="1">
            <a:spLocks noChangeArrowheads="1"/>
          </p:cNvSpPr>
          <p:nvPr/>
        </p:nvSpPr>
        <p:spPr bwMode="auto">
          <a:xfrm>
            <a:off x="2592388" y="1325563"/>
            <a:ext cx="2055812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High Risk</a:t>
            </a:r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2057400" y="2057400"/>
            <a:ext cx="6172200" cy="4114800"/>
            <a:chOff x="1008" y="1296"/>
            <a:chExt cx="3888" cy="2592"/>
          </a:xfrm>
        </p:grpSpPr>
        <p:sp>
          <p:nvSpPr>
            <p:cNvPr id="33804" name="Rectangle 16"/>
            <p:cNvSpPr>
              <a:spLocks noChangeArrowheads="1"/>
            </p:cNvSpPr>
            <p:nvPr/>
          </p:nvSpPr>
          <p:spPr bwMode="auto">
            <a:xfrm>
              <a:off x="1008" y="1296"/>
              <a:ext cx="3888" cy="25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05" name="Line 17"/>
            <p:cNvSpPr>
              <a:spLocks noChangeShapeType="1"/>
            </p:cNvSpPr>
            <p:nvPr/>
          </p:nvSpPr>
          <p:spPr bwMode="auto">
            <a:xfrm>
              <a:off x="2928" y="1296"/>
              <a:ext cx="0" cy="25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06" name="Line 18"/>
            <p:cNvSpPr>
              <a:spLocks noChangeShapeType="1"/>
            </p:cNvSpPr>
            <p:nvPr/>
          </p:nvSpPr>
          <p:spPr bwMode="auto">
            <a:xfrm>
              <a:off x="1008" y="2592"/>
              <a:ext cx="38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81267" name="Text Box 19"/>
          <p:cNvSpPr txBox="1">
            <a:spLocks noChangeArrowheads="1"/>
          </p:cNvSpPr>
          <p:nvPr/>
        </p:nvSpPr>
        <p:spPr bwMode="auto">
          <a:xfrm>
            <a:off x="5578475" y="1325563"/>
            <a:ext cx="19653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Low Risk</a:t>
            </a:r>
          </a:p>
        </p:txBody>
      </p:sp>
      <p:sp>
        <p:nvSpPr>
          <p:cNvPr id="181268" name="Text Box 20"/>
          <p:cNvSpPr txBox="1">
            <a:spLocks noChangeArrowheads="1"/>
          </p:cNvSpPr>
          <p:nvPr/>
        </p:nvSpPr>
        <p:spPr bwMode="auto">
          <a:xfrm>
            <a:off x="457200" y="2667000"/>
            <a:ext cx="140176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High </a:t>
            </a:r>
          </a:p>
          <a:p>
            <a:pPr>
              <a:defRPr/>
            </a:pPr>
            <a:r>
              <a:rPr lang="en-US" sz="320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Needs</a:t>
            </a:r>
          </a:p>
        </p:txBody>
      </p:sp>
      <p:sp>
        <p:nvSpPr>
          <p:cNvPr id="181269" name="Text Box 21"/>
          <p:cNvSpPr txBox="1">
            <a:spLocks noChangeArrowheads="1"/>
          </p:cNvSpPr>
          <p:nvPr/>
        </p:nvSpPr>
        <p:spPr bwMode="auto">
          <a:xfrm>
            <a:off x="457200" y="4419600"/>
            <a:ext cx="140176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Low </a:t>
            </a:r>
          </a:p>
          <a:p>
            <a:pPr>
              <a:defRPr/>
            </a:pPr>
            <a:r>
              <a:rPr lang="en-US" sz="320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Needs</a:t>
            </a:r>
          </a:p>
        </p:txBody>
      </p:sp>
      <p:sp>
        <p:nvSpPr>
          <p:cNvPr id="181270" name="Text Box 22"/>
          <p:cNvSpPr txBox="1">
            <a:spLocks noChangeArrowheads="1"/>
          </p:cNvSpPr>
          <p:nvPr/>
        </p:nvSpPr>
        <p:spPr bwMode="auto">
          <a:xfrm>
            <a:off x="2286000" y="2451100"/>
            <a:ext cx="2308225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buFont typeface="Wingdings" pitchFamily="2" charset="2"/>
              <a:buNone/>
              <a:defRPr/>
            </a:pPr>
            <a:r>
              <a:rPr lang="en-US" sz="1800" dirty="0">
                <a:solidFill>
                  <a:srgbClr val="FF3300"/>
                </a:solidFill>
                <a:latin typeface="Arial" pitchFamily="34" charset="0"/>
              </a:rPr>
              <a:t> </a:t>
            </a:r>
            <a:r>
              <a:rPr lang="en-US" sz="2600" dirty="0">
                <a:solidFill>
                  <a:srgbClr val="0033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Accountability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2600" dirty="0">
                <a:solidFill>
                  <a:srgbClr val="0033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&amp;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2600" dirty="0">
                <a:solidFill>
                  <a:srgbClr val="0033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Treatment</a:t>
            </a:r>
          </a:p>
          <a:p>
            <a:pPr>
              <a:buFont typeface="Wingdings" pitchFamily="2" charset="2"/>
              <a:buNone/>
              <a:defRPr/>
            </a:pPr>
            <a:endParaRPr lang="en-US" sz="2600" dirty="0"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</a:endParaRPr>
          </a:p>
        </p:txBody>
      </p:sp>
      <p:sp>
        <p:nvSpPr>
          <p:cNvPr id="181271" name="Text Box 23"/>
          <p:cNvSpPr txBox="1">
            <a:spLocks noChangeArrowheads="1"/>
          </p:cNvSpPr>
          <p:nvPr/>
        </p:nvSpPr>
        <p:spPr bwMode="auto">
          <a:xfrm>
            <a:off x="5692775" y="2370138"/>
            <a:ext cx="1693863" cy="127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buFont typeface="Wingdings" pitchFamily="2" charset="2"/>
              <a:buNone/>
              <a:defRPr/>
            </a:pPr>
            <a:r>
              <a:rPr lang="en-US" sz="1800" dirty="0">
                <a:solidFill>
                  <a:srgbClr val="FF3300"/>
                </a:solidFill>
                <a:latin typeface="Arial" pitchFamily="34" charset="0"/>
              </a:rPr>
              <a:t> </a:t>
            </a:r>
            <a:endParaRPr lang="en-US" dirty="0">
              <a:solidFill>
                <a:schemeClr val="tx2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</a:endParaRPr>
          </a:p>
          <a:p>
            <a:pPr>
              <a:lnSpc>
                <a:spcPct val="115000"/>
              </a:lnSpc>
              <a:buFont typeface="Wingdings" pitchFamily="2" charset="2"/>
              <a:buNone/>
              <a:defRPr/>
            </a:pPr>
            <a:r>
              <a:rPr lang="en-US" sz="2600" dirty="0">
                <a:solidFill>
                  <a:srgbClr val="0033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Treatment</a:t>
            </a:r>
          </a:p>
          <a:p>
            <a:pPr>
              <a:buFont typeface="Wingdings" pitchFamily="2" charset="2"/>
              <a:buNone/>
              <a:defRPr/>
            </a:pPr>
            <a:endParaRPr lang="en-US" sz="2600" dirty="0">
              <a:solidFill>
                <a:srgbClr val="0033CC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</a:endParaRPr>
          </a:p>
        </p:txBody>
      </p:sp>
      <p:sp>
        <p:nvSpPr>
          <p:cNvPr id="181272" name="Text Box 24"/>
          <p:cNvSpPr txBox="1">
            <a:spLocks noChangeArrowheads="1"/>
          </p:cNvSpPr>
          <p:nvPr/>
        </p:nvSpPr>
        <p:spPr bwMode="auto">
          <a:xfrm>
            <a:off x="2416175" y="4343400"/>
            <a:ext cx="2244725" cy="127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buFont typeface="Wingdings" pitchFamily="2" charset="2"/>
              <a:buNone/>
              <a:defRPr/>
            </a:pPr>
            <a:r>
              <a:rPr lang="en-US" sz="1800" dirty="0">
                <a:solidFill>
                  <a:srgbClr val="FF3300"/>
                </a:solidFill>
                <a:latin typeface="Arial" pitchFamily="34" charset="0"/>
              </a:rPr>
              <a:t> </a:t>
            </a:r>
            <a:endParaRPr lang="en-US" dirty="0">
              <a:solidFill>
                <a:schemeClr val="tx2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</a:endParaRPr>
          </a:p>
          <a:p>
            <a:pPr>
              <a:lnSpc>
                <a:spcPct val="115000"/>
              </a:lnSpc>
              <a:buFont typeface="Wingdings" pitchFamily="2" charset="2"/>
              <a:buNone/>
              <a:defRPr/>
            </a:pPr>
            <a:r>
              <a:rPr lang="en-US" sz="2600" dirty="0">
                <a:solidFill>
                  <a:srgbClr val="0033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Accountability</a:t>
            </a:r>
          </a:p>
          <a:p>
            <a:pPr>
              <a:buFont typeface="Wingdings" pitchFamily="2" charset="2"/>
              <a:buNone/>
              <a:defRPr/>
            </a:pPr>
            <a:endParaRPr lang="en-US" sz="2600" dirty="0">
              <a:solidFill>
                <a:schemeClr val="tx2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6" name="Text Box 4"/>
          <p:cNvSpPr txBox="1">
            <a:spLocks noChangeArrowheads="1"/>
          </p:cNvSpPr>
          <p:nvPr/>
        </p:nvSpPr>
        <p:spPr bwMode="auto">
          <a:xfrm>
            <a:off x="-76200" y="334963"/>
            <a:ext cx="8839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kumimoji="1" lang="en-US" sz="44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Risk &amp; Needs Matrix</a:t>
            </a:r>
          </a:p>
        </p:txBody>
      </p:sp>
      <p:sp>
        <p:nvSpPr>
          <p:cNvPr id="34819" name="Text Box 5"/>
          <p:cNvSpPr txBox="1">
            <a:spLocks noChangeArrowheads="1"/>
          </p:cNvSpPr>
          <p:nvPr/>
        </p:nvSpPr>
        <p:spPr bwMode="auto">
          <a:xfrm>
            <a:off x="9737725" y="45370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82286" name="Text Box 14"/>
          <p:cNvSpPr txBox="1">
            <a:spLocks noChangeArrowheads="1"/>
          </p:cNvSpPr>
          <p:nvPr/>
        </p:nvSpPr>
        <p:spPr bwMode="auto">
          <a:xfrm>
            <a:off x="2592388" y="1325563"/>
            <a:ext cx="2055812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High Risk</a:t>
            </a:r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2057400" y="2057400"/>
            <a:ext cx="6172200" cy="4114800"/>
            <a:chOff x="1008" y="1296"/>
            <a:chExt cx="3888" cy="2592"/>
          </a:xfrm>
        </p:grpSpPr>
        <p:sp>
          <p:nvSpPr>
            <p:cNvPr id="34829" name="Rectangle 16"/>
            <p:cNvSpPr>
              <a:spLocks noChangeArrowheads="1"/>
            </p:cNvSpPr>
            <p:nvPr/>
          </p:nvSpPr>
          <p:spPr bwMode="auto">
            <a:xfrm>
              <a:off x="1008" y="1296"/>
              <a:ext cx="3888" cy="25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30" name="Line 17"/>
            <p:cNvSpPr>
              <a:spLocks noChangeShapeType="1"/>
            </p:cNvSpPr>
            <p:nvPr/>
          </p:nvSpPr>
          <p:spPr bwMode="auto">
            <a:xfrm>
              <a:off x="2928" y="1296"/>
              <a:ext cx="0" cy="25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31" name="Line 18"/>
            <p:cNvSpPr>
              <a:spLocks noChangeShapeType="1"/>
            </p:cNvSpPr>
            <p:nvPr/>
          </p:nvSpPr>
          <p:spPr bwMode="auto">
            <a:xfrm>
              <a:off x="1008" y="2592"/>
              <a:ext cx="38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82291" name="Text Box 19"/>
          <p:cNvSpPr txBox="1">
            <a:spLocks noChangeArrowheads="1"/>
          </p:cNvSpPr>
          <p:nvPr/>
        </p:nvSpPr>
        <p:spPr bwMode="auto">
          <a:xfrm>
            <a:off x="5578475" y="1325563"/>
            <a:ext cx="19653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Low Risk</a:t>
            </a:r>
          </a:p>
        </p:txBody>
      </p:sp>
      <p:sp>
        <p:nvSpPr>
          <p:cNvPr id="182292" name="Text Box 20"/>
          <p:cNvSpPr txBox="1">
            <a:spLocks noChangeArrowheads="1"/>
          </p:cNvSpPr>
          <p:nvPr/>
        </p:nvSpPr>
        <p:spPr bwMode="auto">
          <a:xfrm>
            <a:off x="457200" y="2667000"/>
            <a:ext cx="140176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High </a:t>
            </a:r>
          </a:p>
          <a:p>
            <a:pPr>
              <a:defRPr/>
            </a:pPr>
            <a:r>
              <a:rPr lang="en-US" sz="320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Needs</a:t>
            </a:r>
          </a:p>
        </p:txBody>
      </p:sp>
      <p:sp>
        <p:nvSpPr>
          <p:cNvPr id="182293" name="Text Box 21"/>
          <p:cNvSpPr txBox="1">
            <a:spLocks noChangeArrowheads="1"/>
          </p:cNvSpPr>
          <p:nvPr/>
        </p:nvSpPr>
        <p:spPr bwMode="auto">
          <a:xfrm>
            <a:off x="457200" y="4419600"/>
            <a:ext cx="140176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Low </a:t>
            </a:r>
          </a:p>
          <a:p>
            <a:pPr>
              <a:defRPr/>
            </a:pPr>
            <a:r>
              <a:rPr lang="en-US" sz="320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Needs</a:t>
            </a:r>
          </a:p>
        </p:txBody>
      </p:sp>
      <p:sp>
        <p:nvSpPr>
          <p:cNvPr id="182294" name="Text Box 22"/>
          <p:cNvSpPr txBox="1">
            <a:spLocks noChangeArrowheads="1"/>
          </p:cNvSpPr>
          <p:nvPr/>
        </p:nvSpPr>
        <p:spPr bwMode="auto">
          <a:xfrm>
            <a:off x="2286000" y="2451100"/>
            <a:ext cx="2308225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buFont typeface="Wingdings" pitchFamily="2" charset="2"/>
              <a:buNone/>
              <a:defRPr/>
            </a:pPr>
            <a:r>
              <a:rPr lang="en-US" sz="1800" dirty="0">
                <a:solidFill>
                  <a:srgbClr val="FF3300"/>
                </a:solidFill>
                <a:latin typeface="Arial" pitchFamily="34" charset="0"/>
              </a:rPr>
              <a:t> </a:t>
            </a:r>
            <a:r>
              <a:rPr lang="en-US" sz="2600" dirty="0">
                <a:solidFill>
                  <a:srgbClr val="0033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Accountability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2600" dirty="0">
                <a:solidFill>
                  <a:srgbClr val="0033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&amp;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2600" dirty="0">
                <a:solidFill>
                  <a:srgbClr val="0033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Treatment</a:t>
            </a:r>
          </a:p>
          <a:p>
            <a:pPr>
              <a:buFont typeface="Wingdings" pitchFamily="2" charset="2"/>
              <a:buNone/>
              <a:defRPr/>
            </a:pPr>
            <a:endParaRPr lang="en-US" sz="2600" dirty="0"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</a:endParaRPr>
          </a:p>
        </p:txBody>
      </p:sp>
      <p:sp>
        <p:nvSpPr>
          <p:cNvPr id="182295" name="Text Box 23"/>
          <p:cNvSpPr txBox="1">
            <a:spLocks noChangeArrowheads="1"/>
          </p:cNvSpPr>
          <p:nvPr/>
        </p:nvSpPr>
        <p:spPr bwMode="auto">
          <a:xfrm>
            <a:off x="5692775" y="2370138"/>
            <a:ext cx="1693863" cy="127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buFont typeface="Wingdings" pitchFamily="2" charset="2"/>
              <a:buNone/>
              <a:defRPr/>
            </a:pPr>
            <a:r>
              <a:rPr lang="en-US" sz="1800" dirty="0">
                <a:solidFill>
                  <a:srgbClr val="FF3300"/>
                </a:solidFill>
                <a:latin typeface="Arial" pitchFamily="34" charset="0"/>
              </a:rPr>
              <a:t> </a:t>
            </a:r>
            <a:endParaRPr lang="en-US" dirty="0">
              <a:solidFill>
                <a:schemeClr val="tx2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</a:endParaRPr>
          </a:p>
          <a:p>
            <a:pPr>
              <a:lnSpc>
                <a:spcPct val="115000"/>
              </a:lnSpc>
              <a:buFont typeface="Wingdings" pitchFamily="2" charset="2"/>
              <a:buNone/>
              <a:defRPr/>
            </a:pPr>
            <a:r>
              <a:rPr lang="en-US" sz="2600" dirty="0">
                <a:solidFill>
                  <a:srgbClr val="0033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Treatment</a:t>
            </a:r>
          </a:p>
          <a:p>
            <a:pPr>
              <a:buFont typeface="Wingdings" pitchFamily="2" charset="2"/>
              <a:buNone/>
              <a:defRPr/>
            </a:pPr>
            <a:endParaRPr lang="en-US" sz="2600" dirty="0">
              <a:solidFill>
                <a:schemeClr val="tx2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</a:endParaRPr>
          </a:p>
        </p:txBody>
      </p:sp>
      <p:sp>
        <p:nvSpPr>
          <p:cNvPr id="182296" name="Text Box 24"/>
          <p:cNvSpPr txBox="1">
            <a:spLocks noChangeArrowheads="1"/>
          </p:cNvSpPr>
          <p:nvPr/>
        </p:nvSpPr>
        <p:spPr bwMode="auto">
          <a:xfrm>
            <a:off x="5662613" y="4343400"/>
            <a:ext cx="1781175" cy="127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buFont typeface="Wingdings" pitchFamily="2" charset="2"/>
              <a:buNone/>
              <a:defRPr/>
            </a:pPr>
            <a:r>
              <a:rPr lang="en-US" sz="1800" dirty="0">
                <a:solidFill>
                  <a:srgbClr val="FF3300"/>
                </a:solidFill>
                <a:latin typeface="Arial" pitchFamily="34" charset="0"/>
              </a:rPr>
              <a:t> </a:t>
            </a:r>
            <a:endParaRPr lang="en-US" dirty="0">
              <a:solidFill>
                <a:schemeClr val="tx2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</a:endParaRPr>
          </a:p>
          <a:p>
            <a:pPr>
              <a:lnSpc>
                <a:spcPct val="115000"/>
              </a:lnSpc>
              <a:buFont typeface="Wingdings" pitchFamily="2" charset="2"/>
              <a:buNone/>
              <a:defRPr/>
            </a:pPr>
            <a:r>
              <a:rPr lang="en-US" sz="2600" dirty="0">
                <a:solidFill>
                  <a:srgbClr val="0033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Prevention</a:t>
            </a:r>
          </a:p>
          <a:p>
            <a:pPr>
              <a:buFont typeface="Wingdings" pitchFamily="2" charset="2"/>
              <a:buNone/>
              <a:defRPr/>
            </a:pPr>
            <a:endParaRPr lang="en-US" sz="2600" dirty="0">
              <a:solidFill>
                <a:schemeClr val="tx2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</a:endParaRPr>
          </a:p>
        </p:txBody>
      </p:sp>
      <p:sp>
        <p:nvSpPr>
          <p:cNvPr id="182297" name="Text Box 25"/>
          <p:cNvSpPr txBox="1">
            <a:spLocks noChangeArrowheads="1"/>
          </p:cNvSpPr>
          <p:nvPr/>
        </p:nvSpPr>
        <p:spPr bwMode="auto">
          <a:xfrm>
            <a:off x="2416175" y="4343400"/>
            <a:ext cx="2244725" cy="127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buFont typeface="Wingdings" pitchFamily="2" charset="2"/>
              <a:buNone/>
              <a:defRPr/>
            </a:pPr>
            <a:r>
              <a:rPr lang="en-US" sz="1800" dirty="0">
                <a:solidFill>
                  <a:srgbClr val="FF3300"/>
                </a:solidFill>
                <a:latin typeface="Arial" pitchFamily="34" charset="0"/>
              </a:rPr>
              <a:t> </a:t>
            </a:r>
            <a:endParaRPr lang="en-US" dirty="0">
              <a:solidFill>
                <a:schemeClr val="tx2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</a:endParaRPr>
          </a:p>
          <a:p>
            <a:pPr>
              <a:lnSpc>
                <a:spcPct val="115000"/>
              </a:lnSpc>
              <a:buFont typeface="Wingdings" pitchFamily="2" charset="2"/>
              <a:buNone/>
              <a:defRPr/>
            </a:pPr>
            <a:r>
              <a:rPr lang="en-US" sz="2600" dirty="0">
                <a:solidFill>
                  <a:srgbClr val="0033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Accountability</a:t>
            </a:r>
          </a:p>
          <a:p>
            <a:pPr>
              <a:buFont typeface="Wingdings" pitchFamily="2" charset="2"/>
              <a:buNone/>
              <a:defRPr/>
            </a:pPr>
            <a:endParaRPr lang="en-US" sz="2600" dirty="0">
              <a:solidFill>
                <a:srgbClr val="0033CC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A5B5E32B-7B21-094B-AB77-D806A3562C69}"/>
              </a:ext>
            </a:extLst>
          </p:cNvPr>
          <p:cNvSpPr/>
          <p:nvPr/>
        </p:nvSpPr>
        <p:spPr>
          <a:xfrm>
            <a:off x="1858962" y="1904999"/>
            <a:ext cx="6370637" cy="229870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8227000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-12192" y="152400"/>
            <a:ext cx="9144000" cy="1143000"/>
          </a:xfrm>
        </p:spPr>
        <p:txBody>
          <a:bodyPr/>
          <a:lstStyle/>
          <a:p>
            <a:pPr eaLnBrk="1" hangingPunct="1"/>
            <a:r>
              <a:rPr lang="en-US" sz="4000" b="1" dirty="0">
                <a:latin typeface="+mn-lt"/>
              </a:rPr>
              <a:t>Treatment Should Be Behavioral in Nature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472184"/>
            <a:ext cx="8686800" cy="5410200"/>
          </a:xfrm>
        </p:spPr>
        <p:txBody>
          <a:bodyPr/>
          <a:lstStyle/>
          <a:p>
            <a:pPr eaLnBrk="1" hangingPunct="1">
              <a:buClr>
                <a:srgbClr val="FF5050"/>
              </a:buClr>
            </a:pPr>
            <a:r>
              <a:rPr lang="en-US" sz="2400" dirty="0">
                <a:solidFill>
                  <a:srgbClr val="FFFF00"/>
                </a:solidFill>
              </a:rPr>
              <a:t>Use rewards and sanctions effectively</a:t>
            </a:r>
          </a:p>
          <a:p>
            <a:pPr eaLnBrk="1" hangingPunct="1">
              <a:buClr>
                <a:srgbClr val="FF5050"/>
              </a:buClr>
            </a:pPr>
            <a:r>
              <a:rPr lang="en-US" sz="2400" dirty="0">
                <a:solidFill>
                  <a:srgbClr val="FFFF00"/>
                </a:solidFill>
              </a:rPr>
              <a:t>Train, practice, rehearse pro-social alternatives with offenders</a:t>
            </a:r>
          </a:p>
          <a:p>
            <a:pPr eaLnBrk="1" hangingPunct="1">
              <a:buClr>
                <a:srgbClr val="FF5050"/>
              </a:buClr>
            </a:pPr>
            <a:r>
              <a:rPr lang="en-US" sz="2400" dirty="0">
                <a:solidFill>
                  <a:srgbClr val="FFFF00"/>
                </a:solidFill>
              </a:rPr>
              <a:t>Completion criteria should be based on acquisition of pro-social skills</a:t>
            </a:r>
          </a:p>
          <a:p>
            <a:pPr eaLnBrk="1" hangingPunct="1">
              <a:buClr>
                <a:srgbClr val="FF5050"/>
              </a:buClr>
            </a:pPr>
            <a:r>
              <a:rPr lang="en-US" sz="2400" dirty="0">
                <a:solidFill>
                  <a:srgbClr val="FFFF00"/>
                </a:solidFill>
              </a:rPr>
              <a:t>Catch them doing something right and reinforce it</a:t>
            </a:r>
          </a:p>
          <a:p>
            <a:pPr eaLnBrk="1" hangingPunct="1">
              <a:buClr>
                <a:srgbClr val="FF5050"/>
              </a:buClr>
            </a:pPr>
            <a:r>
              <a:rPr lang="en-US" sz="2400" dirty="0">
                <a:solidFill>
                  <a:srgbClr val="FFFF00"/>
                </a:solidFill>
              </a:rPr>
              <a:t>Do not delay negative feedback when necessary</a:t>
            </a:r>
          </a:p>
          <a:p>
            <a:pPr eaLnBrk="1" hangingPunct="1">
              <a:buClr>
                <a:srgbClr val="FF5050"/>
              </a:buClr>
            </a:pPr>
            <a:endParaRPr lang="en-US" sz="2400" dirty="0">
              <a:solidFill>
                <a:schemeClr val="tx2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11434561"/>
      </p:ext>
    </p:ext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843277" y="184918"/>
            <a:ext cx="77724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Behavioral vs. Non-behavioral</a:t>
            </a:r>
          </a:p>
        </p:txBody>
      </p:sp>
      <p:graphicFrame>
        <p:nvGraphicFramePr>
          <p:cNvPr id="9" name="Object 3"/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1576022306"/>
              </p:ext>
            </p:extLst>
          </p:nvPr>
        </p:nvGraphicFramePr>
        <p:xfrm>
          <a:off x="835572" y="946918"/>
          <a:ext cx="7913142" cy="47458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2803525" y="23272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 rot="16200000">
            <a:off x="-1096464" y="2755015"/>
            <a:ext cx="33408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FFFF00"/>
                </a:solidFill>
              </a:rPr>
              <a:t>Reduced</a:t>
            </a:r>
            <a:r>
              <a:rPr lang="en-US" sz="2800" b="1" dirty="0"/>
              <a:t> </a:t>
            </a:r>
            <a:r>
              <a:rPr lang="en-US" sz="2800" dirty="0">
                <a:solidFill>
                  <a:srgbClr val="FFFF00"/>
                </a:solidFill>
              </a:rPr>
              <a:t>Recidivism</a:t>
            </a:r>
          </a:p>
        </p:txBody>
      </p:sp>
      <p:sp>
        <p:nvSpPr>
          <p:cNvPr id="2054" name="Text Box 7"/>
          <p:cNvSpPr txBox="1">
            <a:spLocks noChangeArrowheads="1"/>
          </p:cNvSpPr>
          <p:nvPr/>
        </p:nvSpPr>
        <p:spPr bwMode="auto">
          <a:xfrm>
            <a:off x="0" y="6400800"/>
            <a:ext cx="891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30727" name="Text Box 8"/>
          <p:cNvSpPr txBox="1">
            <a:spLocks noChangeArrowheads="1"/>
          </p:cNvSpPr>
          <p:nvPr/>
        </p:nvSpPr>
        <p:spPr bwMode="auto">
          <a:xfrm>
            <a:off x="304800" y="6400800"/>
            <a:ext cx="8839200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050" dirty="0">
                <a:solidFill>
                  <a:srgbClr val="FFFF00"/>
                </a:solidFill>
                <a:latin typeface="+mn-lt"/>
              </a:rPr>
              <a:t>Andrews, D.A. 2004.  An Overview of Treatment Effectiveness.  Research and Clinical Principles, Department of Psychology, Carleton University.  </a:t>
            </a:r>
          </a:p>
        </p:txBody>
      </p:sp>
      <p:sp>
        <p:nvSpPr>
          <p:cNvPr id="2056" name="Rectangle 9"/>
          <p:cNvSpPr>
            <a:spLocks noChangeArrowheads="1"/>
          </p:cNvSpPr>
          <p:nvPr/>
        </p:nvSpPr>
        <p:spPr bwMode="auto">
          <a:xfrm>
            <a:off x="2667000" y="5895975"/>
            <a:ext cx="45720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 dirty="0">
                <a:solidFill>
                  <a:srgbClr val="FFFF00"/>
                </a:solidFill>
              </a:rPr>
              <a:t>The N refers to the number of studies.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30549311"/>
      </p:ext>
    </p:extLst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8153400" cy="1143000"/>
          </a:xfrm>
        </p:spPr>
        <p:txBody>
          <a:bodyPr/>
          <a:lstStyle/>
          <a:p>
            <a:r>
              <a:rPr lang="en-US" sz="3000" dirty="0"/>
              <a:t>Outpatient Drug-Free (ODF) Treatment</a:t>
            </a:r>
            <a:br>
              <a:rPr lang="en-US" sz="3000" dirty="0"/>
            </a:br>
            <a:r>
              <a:rPr lang="en-US" sz="3000" dirty="0"/>
              <a:t> </a:t>
            </a:r>
            <a:r>
              <a:rPr lang="en-US" sz="2600" b="0" dirty="0"/>
              <a:t>Changes from Before to After Treatment</a:t>
            </a:r>
          </a:p>
        </p:txBody>
      </p:sp>
      <p:graphicFrame>
        <p:nvGraphicFramePr>
          <p:cNvPr id="7782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0055111"/>
              </p:ext>
            </p:extLst>
          </p:nvPr>
        </p:nvGraphicFramePr>
        <p:xfrm>
          <a:off x="379413" y="1600200"/>
          <a:ext cx="8307387" cy="403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7" name="Chart" r:id="rId3" imgW="7708900" imgH="4254500" progId="MSGraph.Chart.8">
                  <p:embed followColorScheme="full"/>
                </p:oleObj>
              </mc:Choice>
              <mc:Fallback>
                <p:oleObj name="Chart" r:id="rId3" imgW="7708900" imgH="4254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9413" y="1600200"/>
                        <a:ext cx="8307387" cy="403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7828" name="Text Box 4"/>
          <p:cNvSpPr txBox="1">
            <a:spLocks noChangeArrowheads="1"/>
          </p:cNvSpPr>
          <p:nvPr/>
        </p:nvSpPr>
        <p:spPr bwMode="auto">
          <a:xfrm>
            <a:off x="2743200" y="5638800"/>
            <a:ext cx="35623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000">
                <a:solidFill>
                  <a:schemeClr val="tx2"/>
                </a:solidFill>
              </a:rPr>
              <a:t>% of DATOS Sample (N=764)</a:t>
            </a:r>
          </a:p>
        </p:txBody>
      </p:sp>
      <p:sp>
        <p:nvSpPr>
          <p:cNvPr id="77829" name="Text Box 5"/>
          <p:cNvSpPr txBox="1">
            <a:spLocks noChangeArrowheads="1"/>
          </p:cNvSpPr>
          <p:nvPr/>
        </p:nvSpPr>
        <p:spPr bwMode="auto">
          <a:xfrm>
            <a:off x="7010400" y="5486400"/>
            <a:ext cx="7207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sz="1200" i="1"/>
              <a:t>*p&lt;.001</a:t>
            </a:r>
            <a:endParaRPr lang="en-US" sz="1200">
              <a:latin typeface="Times New Roman" pitchFamily="18" charset="0"/>
            </a:endParaRPr>
          </a:p>
        </p:txBody>
      </p:sp>
      <p:sp>
        <p:nvSpPr>
          <p:cNvPr id="77832" name="Text Box 8"/>
          <p:cNvSpPr txBox="1">
            <a:spLocks noChangeArrowheads="1"/>
          </p:cNvSpPr>
          <p:nvPr/>
        </p:nvSpPr>
        <p:spPr bwMode="auto">
          <a:xfrm>
            <a:off x="1905000" y="6170613"/>
            <a:ext cx="53834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600" dirty="0">
                <a:solidFill>
                  <a:schemeClr val="folHlink"/>
                </a:solidFill>
              </a:rPr>
              <a:t>Hubbard, Craddock, Flynn, Anderson, &amp; Etheridge, 2007, </a:t>
            </a:r>
            <a:r>
              <a:rPr lang="en-US" sz="1600" u="sng" dirty="0">
                <a:solidFill>
                  <a:schemeClr val="folHlink"/>
                </a:solidFill>
              </a:rPr>
              <a:t>PAB</a:t>
            </a:r>
            <a:endParaRPr lang="en-US" sz="1600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1440119"/>
      </p:ext>
    </p:extLst>
  </p:cSld>
  <p:clrMapOvr>
    <a:masterClrMapping/>
  </p:clrMapOvr>
  <p:transition spd="med">
    <p:strips dir="r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F6CDDD-2E5B-9B48-8E27-53A10F81BD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4114800"/>
          </a:xfrm>
        </p:spPr>
        <p:txBody>
          <a:bodyPr/>
          <a:lstStyle/>
          <a:p>
            <a:pPr marL="0" indent="0" algn="ctr">
              <a:buNone/>
            </a:pPr>
            <a:r>
              <a:rPr lang="en-US" sz="4000" dirty="0">
                <a:solidFill>
                  <a:schemeClr val="tx2"/>
                </a:solidFill>
              </a:rPr>
              <a:t>Every prison in the world has incapacitating effect, just the opposite to what we need in addiction treatment </a:t>
            </a:r>
          </a:p>
        </p:txBody>
      </p:sp>
      <p:pic>
        <p:nvPicPr>
          <p:cNvPr id="15362" name="Picture 2" descr="Image result for incapacitation picture">
            <a:hlinkClick r:id="rId2"/>
            <a:extLst>
              <a:ext uri="{FF2B5EF4-FFF2-40B4-BE49-F238E27FC236}">
                <a16:creationId xmlns:a16="http://schemas.microsoft.com/office/drawing/2014/main" id="{8C65FE6C-4ADC-7942-B693-E5EBEAA458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200400"/>
            <a:ext cx="3429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26359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035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533400"/>
            <a:ext cx="8534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u="sng"/>
              <a:t>Long-Term Residential</a:t>
            </a:r>
            <a:r>
              <a:rPr lang="en-US" sz="3200"/>
              <a:t> (LTR) Treatment</a:t>
            </a:r>
            <a:br>
              <a:rPr lang="en-US" sz="3200"/>
            </a:br>
            <a:r>
              <a:rPr lang="en-US" sz="3200"/>
              <a:t> </a:t>
            </a:r>
            <a:r>
              <a:rPr lang="en-US" sz="2900" b="0"/>
              <a:t>Changes from Before to After Treatment</a:t>
            </a:r>
          </a:p>
        </p:txBody>
      </p:sp>
      <p:graphicFrame>
        <p:nvGraphicFramePr>
          <p:cNvPr id="202035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1590043"/>
              </p:ext>
            </p:extLst>
          </p:nvPr>
        </p:nvGraphicFramePr>
        <p:xfrm>
          <a:off x="452438" y="1828800"/>
          <a:ext cx="8239125" cy="3808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1" name="Chart" r:id="rId3" imgW="7721600" imgH="4254500" progId="MSGraph.Chart.8">
                  <p:embed followColorScheme="full"/>
                </p:oleObj>
              </mc:Choice>
              <mc:Fallback>
                <p:oleObj name="Chart" r:id="rId3" imgW="7721600" imgH="4254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2438" y="1828800"/>
                        <a:ext cx="8239125" cy="3808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2743200" y="5638800"/>
            <a:ext cx="35623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000">
                <a:solidFill>
                  <a:schemeClr val="tx2"/>
                </a:solidFill>
              </a:rPr>
              <a:t>% of DATOS Sample (N=676)</a:t>
            </a: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7010400" y="5486400"/>
            <a:ext cx="7207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1200" i="1"/>
              <a:t>*p&lt;.001</a:t>
            </a:r>
            <a:endParaRPr lang="en-US" sz="1200">
              <a:latin typeface="Times New Roman" pitchFamily="18" charset="0"/>
            </a:endParaRPr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1671638" y="6445250"/>
            <a:ext cx="538346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600" dirty="0">
                <a:solidFill>
                  <a:schemeClr val="folHlink"/>
                </a:solidFill>
              </a:rPr>
              <a:t>Hubbard, Craddock, Flynn, Anderson, &amp; Etheridge, 2007, </a:t>
            </a:r>
            <a:r>
              <a:rPr lang="en-US" sz="1600" u="sng" dirty="0">
                <a:solidFill>
                  <a:schemeClr val="folHlink"/>
                </a:solidFill>
              </a:rPr>
              <a:t>PAB</a:t>
            </a:r>
            <a:endParaRPr lang="en-US" sz="1600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5382909"/>
      </p:ext>
    </p:extLst>
  </p:cSld>
  <p:clrMapOvr>
    <a:masterClrMapping/>
  </p:clrMapOvr>
  <p:transition spd="med">
    <p:pull dir="d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533400"/>
            <a:ext cx="86868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Texas/</a:t>
            </a:r>
            <a:r>
              <a:rPr lang="en-US" u="sng" dirty="0"/>
              <a:t>New Offenses</a:t>
            </a:r>
            <a:r>
              <a:rPr lang="en-US" dirty="0"/>
              <a:t> Only: </a:t>
            </a:r>
            <a:br>
              <a:rPr lang="en-US" dirty="0"/>
            </a:br>
            <a:r>
              <a:rPr lang="en-US" sz="3200" b="0" dirty="0"/>
              <a:t>3-Year Return-to-Custody Rates (%)</a:t>
            </a:r>
            <a:endParaRPr lang="en-US" sz="2400" dirty="0"/>
          </a:p>
        </p:txBody>
      </p:sp>
      <p:graphicFrame>
        <p:nvGraphicFramePr>
          <p:cNvPr id="1935363" name="Object 3"/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2140754155"/>
              </p:ext>
            </p:extLst>
          </p:nvPr>
        </p:nvGraphicFramePr>
        <p:xfrm>
          <a:off x="304800" y="2286000"/>
          <a:ext cx="8534400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5" name="Chart" r:id="rId4" imgW="7772400" imgH="4114800" progId="MSGraph.Chart.8">
                  <p:embed followColorScheme="full"/>
                </p:oleObj>
              </mc:Choice>
              <mc:Fallback>
                <p:oleObj name="Chart" r:id="rId4" imgW="7772400" imgH="41148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2286000"/>
                        <a:ext cx="8534400" cy="3886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1128713" y="6445250"/>
            <a:ext cx="68722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dirty="0">
                <a:solidFill>
                  <a:schemeClr val="folHlink"/>
                </a:solidFill>
                <a:latin typeface="Tahoma" pitchFamily="34" charset="0"/>
              </a:rPr>
              <a:t>Knight, Simpson, &amp; Hiller, 2009, </a:t>
            </a:r>
            <a:r>
              <a:rPr lang="en-US" sz="1600" u="sng" dirty="0">
                <a:solidFill>
                  <a:schemeClr val="folHlink"/>
                </a:solidFill>
                <a:latin typeface="Tahoma" pitchFamily="34" charset="0"/>
              </a:rPr>
              <a:t>The Prison Journal</a:t>
            </a:r>
          </a:p>
        </p:txBody>
      </p:sp>
      <p:sp>
        <p:nvSpPr>
          <p:cNvPr id="1935365" name="Rectangle 5"/>
          <p:cNvSpPr>
            <a:spLocks noChangeArrowheads="1"/>
          </p:cNvSpPr>
          <p:nvPr/>
        </p:nvSpPr>
        <p:spPr bwMode="auto">
          <a:xfrm>
            <a:off x="5413375" y="3432175"/>
            <a:ext cx="1787525" cy="2968625"/>
          </a:xfrm>
          <a:prstGeom prst="rect">
            <a:avLst/>
          </a:prstGeom>
          <a:noFill/>
          <a:ln w="381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108826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353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353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5365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Text Box 7"/>
          <p:cNvSpPr txBox="1">
            <a:spLocks noChangeArrowheads="1"/>
          </p:cNvSpPr>
          <p:nvPr/>
        </p:nvSpPr>
        <p:spPr bwMode="auto">
          <a:xfrm>
            <a:off x="0" y="22225"/>
            <a:ext cx="9144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Helvetic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Helvetic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Helvetic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Helvetic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Helvetic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charset="0"/>
              </a:defRPr>
            </a:lvl9pPr>
          </a:lstStyle>
          <a:p>
            <a:pPr algn="ctr"/>
            <a:r>
              <a:rPr lang="en-US" sz="4800" dirty="0">
                <a:solidFill>
                  <a:schemeClr val="tx2"/>
                </a:solidFill>
                <a:latin typeface="Times New Roman" charset="0"/>
              </a:rPr>
              <a:t>Continuity of care is essential</a:t>
            </a:r>
            <a:endParaRPr lang="en-US" altLang="en-US" sz="4800" b="1" dirty="0">
              <a:solidFill>
                <a:schemeClr val="tx2"/>
              </a:solidFill>
              <a:latin typeface="Times New Roman" charset="0"/>
            </a:endParaRPr>
          </a:p>
        </p:txBody>
      </p:sp>
      <p:grpSp>
        <p:nvGrpSpPr>
          <p:cNvPr id="4102" name="Group 8"/>
          <p:cNvGrpSpPr>
            <a:grpSpLocks/>
          </p:cNvGrpSpPr>
          <p:nvPr/>
        </p:nvGrpSpPr>
        <p:grpSpPr bwMode="auto">
          <a:xfrm>
            <a:off x="1020763" y="1735138"/>
            <a:ext cx="7424737" cy="4522787"/>
            <a:chOff x="499" y="1027"/>
            <a:chExt cx="4677" cy="2849"/>
          </a:xfrm>
        </p:grpSpPr>
        <p:pic>
          <p:nvPicPr>
            <p:cNvPr id="4115" name="Picture 9" descr="delaware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6" y="1027"/>
              <a:ext cx="4490" cy="2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116" name="Group 10"/>
            <p:cNvGrpSpPr>
              <a:grpSpLocks/>
            </p:cNvGrpSpPr>
            <p:nvPr/>
          </p:nvGrpSpPr>
          <p:grpSpPr bwMode="auto">
            <a:xfrm>
              <a:off x="499" y="3438"/>
              <a:ext cx="2351" cy="432"/>
              <a:chOff x="499" y="3438"/>
              <a:chExt cx="2351" cy="432"/>
            </a:xfrm>
          </p:grpSpPr>
          <p:sp>
            <p:nvSpPr>
              <p:cNvPr id="4122" name="Text Box 11"/>
              <p:cNvSpPr txBox="1">
                <a:spLocks noChangeArrowheads="1"/>
              </p:cNvSpPr>
              <p:nvPr/>
            </p:nvSpPr>
            <p:spPr bwMode="auto">
              <a:xfrm rot="-2700000">
                <a:off x="499" y="3438"/>
                <a:ext cx="84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Helvetic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Helvetic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Helvetic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Helvetic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Helvetic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Helvetic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Helvetic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Helvetic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Helvetica" charset="0"/>
                  </a:defRPr>
                </a:lvl9pPr>
              </a:lstStyle>
              <a:p>
                <a:r>
                  <a:rPr lang="en-US" altLang="en-US" sz="1600" b="1" dirty="0">
                    <a:latin typeface="Times New Roman" charset="0"/>
                  </a:rPr>
                  <a:t>No treatment</a:t>
                </a:r>
              </a:p>
            </p:txBody>
          </p:sp>
          <p:sp>
            <p:nvSpPr>
              <p:cNvPr id="4123" name="Text Box 12"/>
              <p:cNvSpPr txBox="1">
                <a:spLocks noChangeArrowheads="1"/>
              </p:cNvSpPr>
              <p:nvPr/>
            </p:nvSpPr>
            <p:spPr bwMode="auto">
              <a:xfrm rot="18900000">
                <a:off x="677" y="3531"/>
                <a:ext cx="1085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Helvetic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Helvetic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Helvetic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Helvetic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Helvetic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Helvetic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Helvetic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Helvetic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Helvetica" charset="0"/>
                  </a:defRPr>
                </a:lvl9pPr>
              </a:lstStyle>
              <a:p>
                <a:r>
                  <a:rPr lang="en-US" altLang="en-US" sz="1600" b="1">
                    <a:latin typeface="Times New Roman" charset="0"/>
                  </a:rPr>
                  <a:t>CREST Dropouts</a:t>
                </a:r>
              </a:p>
            </p:txBody>
          </p:sp>
          <p:sp>
            <p:nvSpPr>
              <p:cNvPr id="4124" name="Text Box 13"/>
              <p:cNvSpPr txBox="1">
                <a:spLocks noChangeArrowheads="1"/>
              </p:cNvSpPr>
              <p:nvPr/>
            </p:nvSpPr>
            <p:spPr bwMode="auto">
              <a:xfrm rot="-2700000">
                <a:off x="1101" y="3541"/>
                <a:ext cx="1207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Helvetic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Helvetic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Helvetic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Helvetic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Helvetic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Helvetic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Helvetic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Helvetic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Helvetica" charset="0"/>
                  </a:defRPr>
                </a:lvl9pPr>
              </a:lstStyle>
              <a:p>
                <a:r>
                  <a:rPr lang="en-US" altLang="en-US" sz="1600" b="1">
                    <a:latin typeface="Times New Roman" charset="0"/>
                  </a:rPr>
                  <a:t>CREST Completers</a:t>
                </a:r>
              </a:p>
            </p:txBody>
          </p:sp>
          <p:sp>
            <p:nvSpPr>
              <p:cNvPr id="4125" name="Text Box 14"/>
              <p:cNvSpPr txBox="1">
                <a:spLocks noChangeArrowheads="1"/>
              </p:cNvSpPr>
              <p:nvPr/>
            </p:nvSpPr>
            <p:spPr bwMode="auto">
              <a:xfrm rot="-2700000">
                <a:off x="1611" y="3504"/>
                <a:ext cx="1239" cy="3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Helvetic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Helvetic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Helvetic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Helvetic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Helvetic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Helvetic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Helvetic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Helvetic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Helvetica" charset="0"/>
                  </a:defRPr>
                </a:lvl9pPr>
              </a:lstStyle>
              <a:p>
                <a:r>
                  <a:rPr lang="en-US" altLang="en-US" sz="1600" b="1">
                    <a:latin typeface="Times New Roman" charset="0"/>
                  </a:rPr>
                  <a:t>CREST Completers </a:t>
                </a:r>
              </a:p>
              <a:p>
                <a:r>
                  <a:rPr lang="en-US" altLang="en-US" sz="1600" b="1">
                    <a:latin typeface="Times New Roman" charset="0"/>
                  </a:rPr>
                  <a:t>      + Aftercare</a:t>
                </a:r>
              </a:p>
            </p:txBody>
          </p:sp>
        </p:grpSp>
        <p:grpSp>
          <p:nvGrpSpPr>
            <p:cNvPr id="4117" name="Group 15"/>
            <p:cNvGrpSpPr>
              <a:grpSpLocks/>
            </p:cNvGrpSpPr>
            <p:nvPr/>
          </p:nvGrpSpPr>
          <p:grpSpPr bwMode="auto">
            <a:xfrm>
              <a:off x="2580" y="3444"/>
              <a:ext cx="2351" cy="432"/>
              <a:chOff x="499" y="3438"/>
              <a:chExt cx="2351" cy="432"/>
            </a:xfrm>
          </p:grpSpPr>
          <p:sp>
            <p:nvSpPr>
              <p:cNvPr id="4118" name="Text Box 16"/>
              <p:cNvSpPr txBox="1">
                <a:spLocks noChangeArrowheads="1"/>
              </p:cNvSpPr>
              <p:nvPr/>
            </p:nvSpPr>
            <p:spPr bwMode="auto">
              <a:xfrm rot="-2700000">
                <a:off x="499" y="3438"/>
                <a:ext cx="84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Helvetic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Helvetic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Helvetic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Helvetic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Helvetic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Helvetic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Helvetic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Helvetic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Helvetica" charset="0"/>
                  </a:defRPr>
                </a:lvl9pPr>
              </a:lstStyle>
              <a:p>
                <a:r>
                  <a:rPr lang="en-US" altLang="en-US" sz="1600" b="1">
                    <a:latin typeface="Times New Roman" charset="0"/>
                  </a:rPr>
                  <a:t>No treatment</a:t>
                </a:r>
              </a:p>
            </p:txBody>
          </p:sp>
          <p:sp>
            <p:nvSpPr>
              <p:cNvPr id="4119" name="Text Box 17"/>
              <p:cNvSpPr txBox="1">
                <a:spLocks noChangeArrowheads="1"/>
              </p:cNvSpPr>
              <p:nvPr/>
            </p:nvSpPr>
            <p:spPr bwMode="auto">
              <a:xfrm rot="-2700000">
                <a:off x="779" y="3477"/>
                <a:ext cx="1085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Helvetic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Helvetic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Helvetic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Helvetic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Helvetic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Helvetic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Helvetic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Helvetic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Helvetica" charset="0"/>
                  </a:defRPr>
                </a:lvl9pPr>
              </a:lstStyle>
              <a:p>
                <a:r>
                  <a:rPr lang="en-US" altLang="en-US" sz="1600" b="1">
                    <a:latin typeface="Times New Roman" charset="0"/>
                  </a:rPr>
                  <a:t>CREST Dropouts</a:t>
                </a:r>
              </a:p>
            </p:txBody>
          </p:sp>
          <p:sp>
            <p:nvSpPr>
              <p:cNvPr id="4120" name="Text Box 18"/>
              <p:cNvSpPr txBox="1">
                <a:spLocks noChangeArrowheads="1"/>
              </p:cNvSpPr>
              <p:nvPr/>
            </p:nvSpPr>
            <p:spPr bwMode="auto">
              <a:xfrm rot="-2700000">
                <a:off x="1101" y="3541"/>
                <a:ext cx="1207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Helvetic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Helvetic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Helvetic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Helvetic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Helvetic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Helvetic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Helvetic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Helvetic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Helvetica" charset="0"/>
                  </a:defRPr>
                </a:lvl9pPr>
              </a:lstStyle>
              <a:p>
                <a:r>
                  <a:rPr lang="en-US" altLang="en-US" sz="1600" b="1">
                    <a:latin typeface="Times New Roman" charset="0"/>
                  </a:rPr>
                  <a:t>CREST Completers</a:t>
                </a:r>
              </a:p>
            </p:txBody>
          </p:sp>
          <p:sp>
            <p:nvSpPr>
              <p:cNvPr id="4121" name="Text Box 19"/>
              <p:cNvSpPr txBox="1">
                <a:spLocks noChangeArrowheads="1"/>
              </p:cNvSpPr>
              <p:nvPr/>
            </p:nvSpPr>
            <p:spPr bwMode="auto">
              <a:xfrm rot="-2700000">
                <a:off x="1611" y="3504"/>
                <a:ext cx="1239" cy="3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Helvetic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Helvetic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Helvetic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Helvetic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Helvetic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Helvetic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Helvetic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Helvetic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Helvetica" charset="0"/>
                  </a:defRPr>
                </a:lvl9pPr>
              </a:lstStyle>
              <a:p>
                <a:r>
                  <a:rPr lang="en-US" altLang="en-US" sz="1600" b="1">
                    <a:latin typeface="Times New Roman" charset="0"/>
                  </a:rPr>
                  <a:t>CREST Completers </a:t>
                </a:r>
              </a:p>
              <a:p>
                <a:r>
                  <a:rPr lang="en-US" altLang="en-US" sz="1600" b="1">
                    <a:latin typeface="Times New Roman" charset="0"/>
                  </a:rPr>
                  <a:t>      + Aftercare</a:t>
                </a:r>
              </a:p>
            </p:txBody>
          </p:sp>
        </p:grpSp>
      </p:grpSp>
      <p:sp>
        <p:nvSpPr>
          <p:cNvPr id="4103" name="Text Box 20"/>
          <p:cNvSpPr txBox="1">
            <a:spLocks noChangeArrowheads="1"/>
          </p:cNvSpPr>
          <p:nvPr/>
        </p:nvSpPr>
        <p:spPr bwMode="auto">
          <a:xfrm>
            <a:off x="0" y="782638"/>
            <a:ext cx="9144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Helvetic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Helvetic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Helvetic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Helvetic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Helvetic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charset="0"/>
              </a:defRPr>
            </a:lvl9pPr>
          </a:lstStyle>
          <a:p>
            <a:pPr algn="ctr"/>
            <a:r>
              <a:rPr lang="en-US" altLang="en-US" sz="2000" b="1" dirty="0">
                <a:latin typeface="Times New Roman" charset="0"/>
              </a:rPr>
              <a:t>Delaware Work Release Therapeutic Community (CREST) + Aftercare</a:t>
            </a:r>
          </a:p>
          <a:p>
            <a:pPr algn="ctr"/>
            <a:r>
              <a:rPr lang="en-US" altLang="en-US" sz="2000" b="1" dirty="0">
                <a:latin typeface="Times New Roman" charset="0"/>
              </a:rPr>
              <a:t>3 Years After Release (N=448)</a:t>
            </a:r>
          </a:p>
        </p:txBody>
      </p:sp>
      <p:sp>
        <p:nvSpPr>
          <p:cNvPr id="4104" name="Text Box 21"/>
          <p:cNvSpPr txBox="1">
            <a:spLocks noChangeArrowheads="1"/>
          </p:cNvSpPr>
          <p:nvPr/>
        </p:nvSpPr>
        <p:spPr bwMode="auto">
          <a:xfrm>
            <a:off x="1746250" y="1809750"/>
            <a:ext cx="224279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Helvetic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Helvetic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Helvetic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Helvetic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Helvetic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charset="0"/>
              </a:defRPr>
            </a:lvl9pPr>
          </a:lstStyle>
          <a:p>
            <a:r>
              <a:rPr lang="en-US" altLang="en-US" sz="1200" dirty="0">
                <a:latin typeface="Times New Roman" charset="0"/>
              </a:rPr>
              <a:t>  p &lt; 0.05, </a:t>
            </a:r>
          </a:p>
          <a:p>
            <a:r>
              <a:rPr lang="en-US" altLang="en-US" sz="1200" dirty="0">
                <a:latin typeface="Times New Roman" charset="0"/>
              </a:rPr>
              <a:t>compared to No Treatment group</a:t>
            </a:r>
          </a:p>
          <a:p>
            <a:r>
              <a:rPr lang="en-US" altLang="en-US" dirty="0">
                <a:latin typeface="Times New Roman" charset="0"/>
              </a:rPr>
              <a:t> </a:t>
            </a:r>
          </a:p>
        </p:txBody>
      </p:sp>
      <p:sp>
        <p:nvSpPr>
          <p:cNvPr id="4105" name="Text Box 22"/>
          <p:cNvSpPr txBox="1">
            <a:spLocks noChangeArrowheads="1"/>
          </p:cNvSpPr>
          <p:nvPr/>
        </p:nvSpPr>
        <p:spPr bwMode="auto">
          <a:xfrm rot="-5400000">
            <a:off x="-624681" y="3236119"/>
            <a:ext cx="31924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Helvetic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Helvetic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Helvetic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Helvetic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Helvetic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charset="0"/>
              </a:defRPr>
            </a:lvl9pPr>
          </a:lstStyle>
          <a:p>
            <a:pPr algn="ctr"/>
            <a:r>
              <a:rPr lang="en-US" altLang="en-US" sz="1600" b="1">
                <a:latin typeface="Times New Roman" charset="0"/>
              </a:rPr>
              <a:t>Percentage of Participants</a:t>
            </a:r>
          </a:p>
        </p:txBody>
      </p:sp>
      <p:graphicFrame>
        <p:nvGraphicFramePr>
          <p:cNvPr id="4098" name="Object 23"/>
          <p:cNvGraphicFramePr>
            <a:graphicFrameLocks noChangeAspect="1"/>
          </p:cNvGraphicFramePr>
          <p:nvPr/>
        </p:nvGraphicFramePr>
        <p:xfrm>
          <a:off x="2933700" y="2355850"/>
          <a:ext cx="1219200" cy="34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91" name="Image" r:id="rId5" imgW="1383639" imgH="456821" progId="Photoshop.Image.8">
                  <p:embed/>
                </p:oleObj>
              </mc:Choice>
              <mc:Fallback>
                <p:oleObj name="Image" r:id="rId5" imgW="1383639" imgH="456821" progId="Photoshop.Image.8">
                  <p:embed/>
                  <p:pic>
                    <p:nvPicPr>
                      <p:cNvPr id="4098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3700" y="2355850"/>
                        <a:ext cx="1219200" cy="349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9" name="Object 24"/>
          <p:cNvGraphicFramePr>
            <a:graphicFrameLocks noChangeAspect="1"/>
          </p:cNvGraphicFramePr>
          <p:nvPr/>
        </p:nvGraphicFramePr>
        <p:xfrm>
          <a:off x="5549900" y="2241550"/>
          <a:ext cx="10414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92" name="Image" r:id="rId7" imgW="1041270" imgH="367865" progId="Photoshop.Image.8">
                  <p:embed/>
                </p:oleObj>
              </mc:Choice>
              <mc:Fallback>
                <p:oleObj name="Image" r:id="rId7" imgW="1041270" imgH="367865" progId="Photoshop.Image.8">
                  <p:embed/>
                  <p:pic>
                    <p:nvPicPr>
                      <p:cNvPr id="4099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49900" y="2241550"/>
                        <a:ext cx="10414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0" name="Object 25"/>
          <p:cNvGraphicFramePr>
            <a:graphicFrameLocks noChangeAspect="1"/>
          </p:cNvGraphicFramePr>
          <p:nvPr/>
        </p:nvGraphicFramePr>
        <p:xfrm>
          <a:off x="5638800" y="2647950"/>
          <a:ext cx="6731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93" name="Image" r:id="rId9" imgW="672779" imgH="456821" progId="Photoshop.Image.8">
                  <p:embed/>
                </p:oleObj>
              </mc:Choice>
              <mc:Fallback>
                <p:oleObj name="Image" r:id="rId9" imgW="672779" imgH="456821" progId="Photoshop.Image.8">
                  <p:embed/>
                  <p:pic>
                    <p:nvPicPr>
                      <p:cNvPr id="410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2647950"/>
                        <a:ext cx="6731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6" name="Text Box 26"/>
          <p:cNvSpPr txBox="1">
            <a:spLocks noChangeArrowheads="1"/>
          </p:cNvSpPr>
          <p:nvPr/>
        </p:nvSpPr>
        <p:spPr bwMode="auto">
          <a:xfrm>
            <a:off x="2860675" y="2667000"/>
            <a:ext cx="146706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Helvetic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Helvetic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Helvetic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Helvetic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Helvetic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charset="0"/>
              </a:defRPr>
            </a:lvl9pPr>
          </a:lstStyle>
          <a:p>
            <a:r>
              <a:rPr lang="en-US" altLang="en-US">
                <a:latin typeface="Times New Roman" charset="0"/>
              </a:rPr>
              <a:t>Drug-Free</a:t>
            </a:r>
          </a:p>
        </p:txBody>
      </p:sp>
      <p:sp>
        <p:nvSpPr>
          <p:cNvPr id="4107" name="Text Box 27"/>
          <p:cNvSpPr txBox="1">
            <a:spLocks noChangeArrowheads="1"/>
          </p:cNvSpPr>
          <p:nvPr/>
        </p:nvSpPr>
        <p:spPr bwMode="auto">
          <a:xfrm>
            <a:off x="5299075" y="2668588"/>
            <a:ext cx="160332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Helvetic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Helvetic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Helvetic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Helvetic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Helvetic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charset="0"/>
              </a:defRPr>
            </a:lvl9pPr>
          </a:lstStyle>
          <a:p>
            <a:r>
              <a:rPr lang="en-US" altLang="en-US" dirty="0">
                <a:latin typeface="Times New Roman" charset="0"/>
              </a:rPr>
              <a:t>Arrest-Free</a:t>
            </a:r>
          </a:p>
        </p:txBody>
      </p:sp>
      <p:grpSp>
        <p:nvGrpSpPr>
          <p:cNvPr id="4108" name="Group 28"/>
          <p:cNvGrpSpPr>
            <a:grpSpLocks/>
          </p:cNvGrpSpPr>
          <p:nvPr/>
        </p:nvGrpSpPr>
        <p:grpSpPr bwMode="auto">
          <a:xfrm>
            <a:off x="1795463" y="1857375"/>
            <a:ext cx="90487" cy="90488"/>
            <a:chOff x="3117" y="1905"/>
            <a:chExt cx="57" cy="57"/>
          </a:xfrm>
        </p:grpSpPr>
        <p:grpSp>
          <p:nvGrpSpPr>
            <p:cNvPr id="4109" name="Group 29"/>
            <p:cNvGrpSpPr>
              <a:grpSpLocks/>
            </p:cNvGrpSpPr>
            <p:nvPr/>
          </p:nvGrpSpPr>
          <p:grpSpPr bwMode="auto">
            <a:xfrm>
              <a:off x="3117" y="1905"/>
              <a:ext cx="57" cy="57"/>
              <a:chOff x="3117" y="1905"/>
              <a:chExt cx="57" cy="57"/>
            </a:xfrm>
          </p:grpSpPr>
          <p:sp>
            <p:nvSpPr>
              <p:cNvPr id="4113" name="Line 30"/>
              <p:cNvSpPr>
                <a:spLocks noChangeShapeType="1"/>
              </p:cNvSpPr>
              <p:nvPr/>
            </p:nvSpPr>
            <p:spPr bwMode="auto">
              <a:xfrm>
                <a:off x="3117" y="1905"/>
                <a:ext cx="57" cy="57"/>
              </a:xfrm>
              <a:prstGeom prst="line">
                <a:avLst/>
              </a:prstGeom>
              <a:noFill/>
              <a:ln w="222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4" name="Line 31"/>
              <p:cNvSpPr>
                <a:spLocks noChangeShapeType="1"/>
              </p:cNvSpPr>
              <p:nvPr/>
            </p:nvSpPr>
            <p:spPr bwMode="auto">
              <a:xfrm flipH="1">
                <a:off x="3117" y="1905"/>
                <a:ext cx="57" cy="57"/>
              </a:xfrm>
              <a:prstGeom prst="line">
                <a:avLst/>
              </a:prstGeom>
              <a:noFill/>
              <a:ln w="222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110" name="Group 32"/>
            <p:cNvGrpSpPr>
              <a:grpSpLocks/>
            </p:cNvGrpSpPr>
            <p:nvPr/>
          </p:nvGrpSpPr>
          <p:grpSpPr bwMode="auto">
            <a:xfrm rot="-2700000">
              <a:off x="3117" y="1905"/>
              <a:ext cx="57" cy="57"/>
              <a:chOff x="3117" y="1905"/>
              <a:chExt cx="57" cy="57"/>
            </a:xfrm>
          </p:grpSpPr>
          <p:sp>
            <p:nvSpPr>
              <p:cNvPr id="4111" name="Line 33"/>
              <p:cNvSpPr>
                <a:spLocks noChangeShapeType="1"/>
              </p:cNvSpPr>
              <p:nvPr/>
            </p:nvSpPr>
            <p:spPr bwMode="auto">
              <a:xfrm>
                <a:off x="3117" y="1905"/>
                <a:ext cx="57" cy="57"/>
              </a:xfrm>
              <a:prstGeom prst="line">
                <a:avLst/>
              </a:prstGeom>
              <a:noFill/>
              <a:ln w="222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2" name="Line 34"/>
              <p:cNvSpPr>
                <a:spLocks noChangeShapeType="1"/>
              </p:cNvSpPr>
              <p:nvPr/>
            </p:nvSpPr>
            <p:spPr bwMode="auto">
              <a:xfrm flipH="1">
                <a:off x="3117" y="1905"/>
                <a:ext cx="57" cy="57"/>
              </a:xfrm>
              <a:prstGeom prst="line">
                <a:avLst/>
              </a:prstGeom>
              <a:noFill/>
              <a:ln w="222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0787060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-45" y="0"/>
            <a:ext cx="9211995" cy="6858000"/>
            <a:chOff x="-46" y="0"/>
            <a:chExt cx="9211994" cy="6858000"/>
          </a:xfrm>
        </p:grpSpPr>
        <p:sp>
          <p:nvSpPr>
            <p:cNvPr id="92166" name="Text Box 2"/>
            <p:cNvSpPr txBox="1">
              <a:spLocks noChangeArrowheads="1"/>
            </p:cNvSpPr>
            <p:nvPr/>
          </p:nvSpPr>
          <p:spPr bwMode="auto">
            <a:xfrm>
              <a:off x="-46" y="236538"/>
              <a:ext cx="2716308" cy="7632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FFFF00"/>
                  </a:solidFill>
                  <a:latin typeface="Arial" charset="0"/>
                  <a:ea typeface="Arial" charset="0"/>
                  <a:cs typeface="Arial" charset="0"/>
                </a:rPr>
                <a:t>Pre-Incarceration</a:t>
              </a:r>
              <a:endParaRPr lang="en-US" sz="1600" b="1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</a:endParaRPr>
            </a:p>
            <a:p>
              <a:pPr algn="ctr"/>
              <a:r>
                <a:rPr lang="en-US" sz="1600" b="1" dirty="0">
                  <a:solidFill>
                    <a:srgbClr val="FFFF00"/>
                  </a:solidFill>
                  <a:latin typeface="Arial" charset="0"/>
                  <a:ea typeface="Arial" charset="0"/>
                  <a:cs typeface="Arial" charset="0"/>
                </a:rPr>
                <a:t>“Old </a:t>
              </a:r>
              <a:r>
                <a:rPr lang="en-US" sz="1400" b="1" dirty="0">
                  <a:solidFill>
                    <a:srgbClr val="FFFF00"/>
                  </a:solidFill>
                  <a:latin typeface="Arial" charset="0"/>
                  <a:ea typeface="Arial" charset="0"/>
                  <a:cs typeface="Arial" charset="0"/>
                </a:rPr>
                <a:t>Environment</a:t>
              </a:r>
              <a:r>
                <a:rPr lang="en-US" sz="2400" b="1" dirty="0">
                  <a:solidFill>
                    <a:srgbClr val="FFFF00"/>
                  </a:solidFill>
                  <a:latin typeface="Arial" charset="0"/>
                  <a:ea typeface="Arial" charset="0"/>
                  <a:cs typeface="Arial" charset="0"/>
                </a:rPr>
                <a:t>”</a:t>
              </a:r>
            </a:p>
          </p:txBody>
        </p:sp>
        <p:sp>
          <p:nvSpPr>
            <p:cNvPr id="92167" name="Text Box 3"/>
            <p:cNvSpPr txBox="1">
              <a:spLocks noChangeArrowheads="1"/>
            </p:cNvSpPr>
            <p:nvPr/>
          </p:nvSpPr>
          <p:spPr bwMode="auto">
            <a:xfrm>
              <a:off x="3048299" y="152400"/>
              <a:ext cx="3106139" cy="7622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800" b="1">
                  <a:solidFill>
                    <a:srgbClr val="FFFF00"/>
                  </a:solidFill>
                  <a:latin typeface="Arial" charset="0"/>
                  <a:ea typeface="Arial" charset="0"/>
                  <a:cs typeface="Arial" charset="0"/>
                </a:rPr>
                <a:t>Incarceration</a:t>
              </a:r>
              <a:endParaRPr lang="en-US" b="1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</a:endParaRPr>
            </a:p>
            <a:p>
              <a:pPr algn="ctr"/>
              <a:r>
                <a:rPr lang="en-US" sz="2000" b="1">
                  <a:solidFill>
                    <a:srgbClr val="FFFF00"/>
                  </a:solidFill>
                  <a:latin typeface="Arial" charset="0"/>
                  <a:ea typeface="Arial" charset="0"/>
                  <a:cs typeface="Arial" charset="0"/>
                </a:rPr>
                <a:t>“Artificial Environment”</a:t>
              </a:r>
              <a:endParaRPr lang="en-US" b="1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92168" name="Text Box 4"/>
            <p:cNvSpPr txBox="1">
              <a:spLocks noChangeArrowheads="1"/>
            </p:cNvSpPr>
            <p:nvPr/>
          </p:nvSpPr>
          <p:spPr bwMode="auto">
            <a:xfrm>
              <a:off x="6324920" y="254000"/>
              <a:ext cx="2887028" cy="6504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FFFF00"/>
                  </a:solidFill>
                  <a:latin typeface="Arial" charset="0"/>
                  <a:ea typeface="Arial" charset="0"/>
                  <a:cs typeface="Arial" charset="0"/>
                </a:rPr>
                <a:t>Post-Incarceration</a:t>
              </a:r>
              <a:endParaRPr lang="en-US" sz="1600" b="1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</a:endParaRPr>
            </a:p>
            <a:p>
              <a:pPr algn="ctr"/>
              <a:r>
                <a:rPr lang="en-US" sz="1600" b="1" dirty="0">
                  <a:solidFill>
                    <a:srgbClr val="FFFF00"/>
                  </a:solidFill>
                  <a:latin typeface="Arial" charset="0"/>
                  <a:ea typeface="Arial" charset="0"/>
                  <a:cs typeface="Arial" charset="0"/>
                </a:rPr>
                <a:t>“New Environment”</a:t>
              </a:r>
              <a:endParaRPr lang="en-US" sz="2400" b="1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92169" name="Rectangle 5" descr="Horizontal brick"/>
            <p:cNvSpPr>
              <a:spLocks noChangeArrowheads="1"/>
            </p:cNvSpPr>
            <p:nvPr/>
          </p:nvSpPr>
          <p:spPr bwMode="auto">
            <a:xfrm>
              <a:off x="6081713" y="0"/>
              <a:ext cx="325437" cy="6858000"/>
            </a:xfrm>
            <a:prstGeom prst="rect">
              <a:avLst/>
            </a:prstGeom>
            <a:pattFill prst="horzBrick">
              <a:fgClr>
                <a:srgbClr val="000000"/>
              </a:fgClr>
              <a:bgClr>
                <a:srgbClr val="CC6600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170" name="Rectangle 6"/>
            <p:cNvSpPr>
              <a:spLocks noChangeArrowheads="1"/>
            </p:cNvSpPr>
            <p:nvPr/>
          </p:nvSpPr>
          <p:spPr bwMode="auto">
            <a:xfrm>
              <a:off x="2967038" y="5600700"/>
              <a:ext cx="6176962" cy="465138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r>
                <a:rPr lang="en-US" sz="2800" b="1" dirty="0">
                  <a:solidFill>
                    <a:schemeClr val="bg1"/>
                  </a:solidFill>
                  <a:latin typeface="Arial"/>
                  <a:cs typeface="Arial"/>
                </a:rPr>
                <a:t> </a:t>
              </a:r>
              <a:r>
                <a:rPr lang="en-US" sz="2800" b="1" dirty="0">
                  <a:solidFill>
                    <a:schemeClr val="bg2"/>
                  </a:solidFill>
                  <a:latin typeface="Arial"/>
                  <a:cs typeface="Arial"/>
                </a:rPr>
                <a:t>Basic Needs (food, shelter, safety)</a:t>
              </a:r>
            </a:p>
          </p:txBody>
        </p:sp>
        <p:sp>
          <p:nvSpPr>
            <p:cNvPr id="92171" name="Rectangle 7"/>
            <p:cNvSpPr>
              <a:spLocks noChangeArrowheads="1"/>
            </p:cNvSpPr>
            <p:nvPr/>
          </p:nvSpPr>
          <p:spPr bwMode="auto">
            <a:xfrm>
              <a:off x="2967038" y="4960938"/>
              <a:ext cx="6176962" cy="465137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r>
                <a:rPr lang="en-US" sz="2800" b="1" dirty="0">
                  <a:solidFill>
                    <a:schemeClr val="bg1"/>
                  </a:solidFill>
                  <a:latin typeface="Arial"/>
                  <a:cs typeface="Arial"/>
                </a:rPr>
                <a:t>               </a:t>
              </a:r>
              <a:r>
                <a:rPr lang="en-US" sz="2800" b="1" dirty="0">
                  <a:solidFill>
                    <a:schemeClr val="bg2"/>
                  </a:solidFill>
                  <a:latin typeface="Arial"/>
                  <a:cs typeface="Arial"/>
                </a:rPr>
                <a:t>Drug Treatment Needs</a:t>
              </a:r>
            </a:p>
          </p:txBody>
        </p:sp>
        <p:sp>
          <p:nvSpPr>
            <p:cNvPr id="92172" name="Rectangle 8"/>
            <p:cNvSpPr>
              <a:spLocks noChangeArrowheads="1"/>
            </p:cNvSpPr>
            <p:nvPr/>
          </p:nvSpPr>
          <p:spPr bwMode="auto">
            <a:xfrm>
              <a:off x="4729163" y="4313238"/>
              <a:ext cx="4414837" cy="465137"/>
            </a:xfrm>
            <a:prstGeom prst="rect">
              <a:avLst/>
            </a:prstGeom>
            <a:solidFill>
              <a:srgbClr val="3366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2800" b="1" dirty="0">
                  <a:solidFill>
                    <a:schemeClr val="bg2"/>
                  </a:solidFill>
                  <a:latin typeface="Arial"/>
                  <a:cs typeface="Arial"/>
                </a:rPr>
                <a:t>Psychiatric Care</a:t>
              </a:r>
            </a:p>
          </p:txBody>
        </p:sp>
        <p:sp>
          <p:nvSpPr>
            <p:cNvPr id="92173" name="Rectangle 9"/>
            <p:cNvSpPr>
              <a:spLocks noChangeArrowheads="1"/>
            </p:cNvSpPr>
            <p:nvPr/>
          </p:nvSpPr>
          <p:spPr bwMode="auto">
            <a:xfrm>
              <a:off x="4729163" y="3663950"/>
              <a:ext cx="4414837" cy="465138"/>
            </a:xfrm>
            <a:prstGeom prst="rect">
              <a:avLst/>
            </a:prstGeom>
            <a:solidFill>
              <a:srgbClr val="3366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2800" b="1" dirty="0">
                  <a:solidFill>
                    <a:schemeClr val="bg2"/>
                  </a:solidFill>
                  <a:latin typeface="Arial"/>
                  <a:cs typeface="Arial"/>
                </a:rPr>
                <a:t>Medical Care</a:t>
              </a:r>
            </a:p>
          </p:txBody>
        </p:sp>
        <p:sp>
          <p:nvSpPr>
            <p:cNvPr id="92174" name="Rectangle 10"/>
            <p:cNvSpPr>
              <a:spLocks noChangeArrowheads="1"/>
            </p:cNvSpPr>
            <p:nvPr/>
          </p:nvSpPr>
          <p:spPr bwMode="auto">
            <a:xfrm>
              <a:off x="4729163" y="3059113"/>
              <a:ext cx="4414837" cy="465137"/>
            </a:xfrm>
            <a:prstGeom prst="rect">
              <a:avLst/>
            </a:prstGeom>
            <a:solidFill>
              <a:srgbClr val="3366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2800" b="1" dirty="0">
                  <a:solidFill>
                    <a:schemeClr val="bg2"/>
                  </a:solidFill>
                  <a:latin typeface="Arial"/>
                  <a:cs typeface="Arial"/>
                </a:rPr>
                <a:t>MAT</a:t>
              </a:r>
            </a:p>
          </p:txBody>
        </p:sp>
        <p:sp>
          <p:nvSpPr>
            <p:cNvPr id="92175" name="Rectangle 11"/>
            <p:cNvSpPr>
              <a:spLocks noChangeArrowheads="1"/>
            </p:cNvSpPr>
            <p:nvPr/>
          </p:nvSpPr>
          <p:spPr bwMode="auto">
            <a:xfrm>
              <a:off x="4729163" y="2457450"/>
              <a:ext cx="4414837" cy="465138"/>
            </a:xfrm>
            <a:prstGeom prst="rect">
              <a:avLst/>
            </a:prstGeom>
            <a:solidFill>
              <a:srgbClr val="FF99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000" b="1" dirty="0">
                  <a:solidFill>
                    <a:srgbClr val="000000"/>
                  </a:solidFill>
                  <a:latin typeface="Arial"/>
                  <a:cs typeface="Arial"/>
                </a:rPr>
                <a:t>Vocational Training/Education</a:t>
              </a:r>
            </a:p>
          </p:txBody>
        </p:sp>
        <p:sp>
          <p:nvSpPr>
            <p:cNvPr id="92176" name="Rectangle 12"/>
            <p:cNvSpPr>
              <a:spLocks noChangeArrowheads="1"/>
            </p:cNvSpPr>
            <p:nvPr/>
          </p:nvSpPr>
          <p:spPr bwMode="auto">
            <a:xfrm>
              <a:off x="4729163" y="1852613"/>
              <a:ext cx="4414837" cy="465137"/>
            </a:xfrm>
            <a:prstGeom prst="rect">
              <a:avLst/>
            </a:prstGeom>
            <a:solidFill>
              <a:srgbClr val="FF99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2000" b="1">
                  <a:solidFill>
                    <a:srgbClr val="000000"/>
                  </a:solidFill>
                  <a:latin typeface="Arial"/>
                  <a:cs typeface="Arial"/>
                </a:rPr>
                <a:t>Re-Integration with Family/Supports</a:t>
              </a:r>
              <a:endParaRPr lang="en-US" sz="2800" b="1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92177" name="Rectangle 13"/>
            <p:cNvSpPr>
              <a:spLocks noChangeArrowheads="1"/>
            </p:cNvSpPr>
            <p:nvPr/>
          </p:nvSpPr>
          <p:spPr bwMode="auto">
            <a:xfrm>
              <a:off x="4729163" y="1249363"/>
              <a:ext cx="4414837" cy="465137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2800" b="1" dirty="0">
                  <a:solidFill>
                    <a:schemeClr val="bg2"/>
                  </a:solidFill>
                  <a:latin typeface="Arial"/>
                  <a:cs typeface="Arial"/>
                </a:rPr>
                <a:t>Behavioral Interventions</a:t>
              </a:r>
            </a:p>
          </p:txBody>
        </p:sp>
        <p:sp>
          <p:nvSpPr>
            <p:cNvPr id="92178" name="Text Box 14"/>
            <p:cNvSpPr txBox="1">
              <a:spLocks noChangeArrowheads="1"/>
            </p:cNvSpPr>
            <p:nvPr/>
          </p:nvSpPr>
          <p:spPr bwMode="auto">
            <a:xfrm>
              <a:off x="3860083" y="6248400"/>
              <a:ext cx="1654019" cy="5437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Time </a:t>
              </a:r>
              <a:r>
                <a:rPr lang="en-US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  <a:sym typeface="Symbol" charset="2"/>
                </a:rPr>
                <a:t></a:t>
              </a:r>
              <a:endParaRPr lang="en-US" b="1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51217" name="Arc 17"/>
            <p:cNvSpPr>
              <a:spLocks/>
            </p:cNvSpPr>
            <p:nvPr/>
          </p:nvSpPr>
          <p:spPr bwMode="auto">
            <a:xfrm rot="-892659" flipH="1" flipV="1">
              <a:off x="203200" y="2228850"/>
              <a:ext cx="2286000" cy="186690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57150" cmpd="sng">
              <a:solidFill>
                <a:schemeClr val="accent3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180" name="Rectangle 18" descr="Horizontal brick"/>
            <p:cNvSpPr>
              <a:spLocks noChangeArrowheads="1"/>
            </p:cNvSpPr>
            <p:nvPr/>
          </p:nvSpPr>
          <p:spPr bwMode="auto">
            <a:xfrm>
              <a:off x="2641600" y="0"/>
              <a:ext cx="323850" cy="6858000"/>
            </a:xfrm>
            <a:prstGeom prst="rect">
              <a:avLst/>
            </a:prstGeom>
            <a:pattFill prst="horzBrick">
              <a:fgClr>
                <a:srgbClr val="000000"/>
              </a:fgClr>
              <a:bgClr>
                <a:srgbClr val="CC6600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aphicFrame>
          <p:nvGraphicFramePr>
            <p:cNvPr id="92165" name="Object 5"/>
            <p:cNvGraphicFramePr>
              <a:graphicFrameLocks noChangeAspect="1"/>
            </p:cNvGraphicFramePr>
            <p:nvPr/>
          </p:nvGraphicFramePr>
          <p:xfrm>
            <a:off x="6858000" y="5078563"/>
            <a:ext cx="1752600" cy="17794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358" name="Clip" r:id="rId4" imgW="3885840" imgH="3944520" progId="">
                    <p:embed/>
                  </p:oleObj>
                </mc:Choice>
                <mc:Fallback>
                  <p:oleObj name="Clip" r:id="rId4" imgW="3885840" imgH="3944520" progId="">
                    <p:embed/>
                    <p:pic>
                      <p:nvPicPr>
                        <p:cNvPr id="92165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858000" y="5078563"/>
                          <a:ext cx="1752600" cy="1779437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2" name="Group 21"/>
          <p:cNvGrpSpPr/>
          <p:nvPr/>
        </p:nvGrpSpPr>
        <p:grpSpPr>
          <a:xfrm>
            <a:off x="685800" y="3886201"/>
            <a:ext cx="1592056" cy="2044700"/>
            <a:chOff x="685801" y="1143000"/>
            <a:chExt cx="1592056" cy="2044700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16667" r="50954"/>
            <a:stretch/>
          </p:blipFill>
          <p:spPr>
            <a:xfrm>
              <a:off x="685801" y="1143000"/>
              <a:ext cx="1592056" cy="2044700"/>
            </a:xfrm>
            <a:prstGeom prst="rect">
              <a:avLst/>
            </a:prstGeom>
          </p:spPr>
        </p:pic>
        <p:sp>
          <p:nvSpPr>
            <p:cNvPr id="24" name="TextBox 23"/>
            <p:cNvSpPr txBox="1"/>
            <p:nvPr/>
          </p:nvSpPr>
          <p:spPr>
            <a:xfrm>
              <a:off x="719666" y="2480734"/>
              <a:ext cx="1295400" cy="3744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rgbClr val="FFFF00"/>
                  </a:solidFill>
                  <a:latin typeface="Arial"/>
                  <a:cs typeface="Arial"/>
                </a:rPr>
                <a:t>02:12:03</a:t>
              </a:r>
            </a:p>
          </p:txBody>
        </p:sp>
      </p:grpSp>
      <p:pic>
        <p:nvPicPr>
          <p:cNvPr id="25" name="Picture 24" descr="rbrs_0019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1" y="1143002"/>
            <a:ext cx="2507203" cy="2720581"/>
          </a:xfrm>
          <a:prstGeom prst="rect">
            <a:avLst/>
          </a:prstGeom>
        </p:spPr>
      </p:pic>
      <p:pic>
        <p:nvPicPr>
          <p:cNvPr id="26" name="Picture 25" descr="rbsb2_02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3" y="2556800"/>
            <a:ext cx="1066799" cy="2480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19903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57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" y="2667000"/>
            <a:ext cx="8991600" cy="990600"/>
          </a:xfrm>
        </p:spPr>
        <p:txBody>
          <a:bodyPr/>
          <a:lstStyle/>
          <a:p>
            <a:r>
              <a:rPr lang="en-US" sz="5400" b="1" dirty="0">
                <a:effectLst/>
              </a:rPr>
              <a:t>Treatment Integrity</a:t>
            </a:r>
            <a:br>
              <a:rPr lang="en-US" sz="5400" b="1" dirty="0">
                <a:effectLst/>
              </a:rPr>
            </a:br>
            <a:br>
              <a:rPr lang="en-US" sz="4000" dirty="0"/>
            </a:br>
            <a:br>
              <a:rPr lang="en-US" sz="4000" dirty="0"/>
            </a:br>
            <a:r>
              <a:rPr lang="en-US" sz="4000" dirty="0"/>
              <a:t>Provide treatment as it was intended to be provided</a:t>
            </a:r>
            <a:endParaRPr lang="en-US" sz="40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142577107"/>
      </p:ext>
    </p:extLst>
  </p:cSld>
  <p:clrMapOvr>
    <a:masterClrMapping/>
  </p:clrMapOvr>
  <p:transition spd="med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9186" name="Oval 2"/>
          <p:cNvSpPr>
            <a:spLocks noChangeArrowheads="1"/>
          </p:cNvSpPr>
          <p:nvPr/>
        </p:nvSpPr>
        <p:spPr bwMode="auto">
          <a:xfrm>
            <a:off x="1295400" y="2133600"/>
            <a:ext cx="6629400" cy="3657600"/>
          </a:xfrm>
          <a:prstGeom prst="ellipse">
            <a:avLst/>
          </a:prstGeom>
          <a:gradFill rotWithShape="0">
            <a:gsLst>
              <a:gs pos="0">
                <a:schemeClr val="hlink"/>
              </a:gs>
              <a:gs pos="100000">
                <a:schemeClr val="hlink">
                  <a:gamma/>
                  <a:shade val="56078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800"/>
          </a:p>
        </p:txBody>
      </p:sp>
      <p:sp>
        <p:nvSpPr>
          <p:cNvPr id="1629187" name="Oval 3"/>
          <p:cNvSpPr>
            <a:spLocks noChangeArrowheads="1"/>
          </p:cNvSpPr>
          <p:nvPr/>
        </p:nvSpPr>
        <p:spPr bwMode="auto">
          <a:xfrm>
            <a:off x="3276600" y="1447800"/>
            <a:ext cx="2667000" cy="914400"/>
          </a:xfrm>
          <a:prstGeom prst="ellipse">
            <a:avLst/>
          </a:prstGeom>
          <a:solidFill>
            <a:srgbClr val="99CCFF">
              <a:alpha val="50000"/>
            </a:srgbClr>
          </a:solidFill>
          <a:ln w="6350">
            <a:solidFill>
              <a:srgbClr val="C0C0C0"/>
            </a:solidFill>
            <a:round/>
            <a:headEnd/>
            <a:tailEnd/>
          </a:ln>
          <a:effectLst/>
        </p:spPr>
        <p:txBody>
          <a:bodyPr lIns="0" tIns="0" rIns="0" bIns="0" anchor="ctr" anchorCtr="1"/>
          <a:lstStyle/>
          <a:p>
            <a:pPr>
              <a:defRPr/>
            </a:pPr>
            <a:r>
              <a:rPr lang="en-US" sz="20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Medical/</a:t>
            </a:r>
          </a:p>
          <a:p>
            <a:pPr>
              <a:defRPr/>
            </a:pPr>
            <a:r>
              <a:rPr lang="en-US" sz="20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Developmental</a:t>
            </a:r>
          </a:p>
        </p:txBody>
      </p:sp>
      <p:sp>
        <p:nvSpPr>
          <p:cNvPr id="1629188" name="Oval 4"/>
          <p:cNvSpPr>
            <a:spLocks noChangeArrowheads="1"/>
          </p:cNvSpPr>
          <p:nvPr/>
        </p:nvSpPr>
        <p:spPr bwMode="auto">
          <a:xfrm>
            <a:off x="5943600" y="1828800"/>
            <a:ext cx="1752600" cy="914400"/>
          </a:xfrm>
          <a:prstGeom prst="ellipse">
            <a:avLst/>
          </a:prstGeom>
          <a:solidFill>
            <a:srgbClr val="99CCFF">
              <a:alpha val="50000"/>
            </a:srgbClr>
          </a:solidFill>
          <a:ln w="6350">
            <a:solidFill>
              <a:srgbClr val="C0C0C0"/>
            </a:solidFill>
            <a:round/>
            <a:headEnd/>
            <a:tailEnd/>
          </a:ln>
          <a:effectLst/>
        </p:spPr>
        <p:txBody>
          <a:bodyPr lIns="0" tIns="0" rIns="0" bIns="0" anchor="ctr" anchorCtr="1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Mental Health</a:t>
            </a:r>
            <a:endParaRPr lang="en-US" sz="3200"/>
          </a:p>
        </p:txBody>
      </p:sp>
      <p:sp>
        <p:nvSpPr>
          <p:cNvPr id="1629189" name="Oval 5"/>
          <p:cNvSpPr>
            <a:spLocks noChangeArrowheads="1"/>
          </p:cNvSpPr>
          <p:nvPr/>
        </p:nvSpPr>
        <p:spPr bwMode="auto">
          <a:xfrm>
            <a:off x="7239000" y="2895600"/>
            <a:ext cx="1752600" cy="914400"/>
          </a:xfrm>
          <a:prstGeom prst="ellipse">
            <a:avLst/>
          </a:prstGeom>
          <a:solidFill>
            <a:srgbClr val="99CCFF">
              <a:alpha val="50000"/>
            </a:srgbClr>
          </a:solidFill>
          <a:ln w="6350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lIns="0" tIns="0" rIns="0" bIns="0" anchor="ctr" anchorCtr="1"/>
          <a:lstStyle/>
          <a:p>
            <a:pPr>
              <a:spcBef>
                <a:spcPct val="50000"/>
              </a:spcBef>
              <a:defRPr/>
            </a:pPr>
            <a:r>
              <a:rPr lang="en-US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Vocational</a:t>
            </a:r>
            <a:endParaRPr lang="en-US" sz="1900"/>
          </a:p>
        </p:txBody>
      </p:sp>
      <p:sp>
        <p:nvSpPr>
          <p:cNvPr id="1629190" name="Oval 6"/>
          <p:cNvSpPr>
            <a:spLocks noChangeArrowheads="1"/>
          </p:cNvSpPr>
          <p:nvPr/>
        </p:nvSpPr>
        <p:spPr bwMode="auto">
          <a:xfrm>
            <a:off x="7200900" y="4191000"/>
            <a:ext cx="1752600" cy="914400"/>
          </a:xfrm>
          <a:prstGeom prst="ellipse">
            <a:avLst/>
          </a:prstGeom>
          <a:solidFill>
            <a:srgbClr val="99CCFF">
              <a:alpha val="50000"/>
            </a:srgbClr>
          </a:solidFill>
          <a:ln w="6350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spcBef>
                <a:spcPct val="50000"/>
              </a:spcBef>
              <a:defRPr/>
            </a:pPr>
            <a:r>
              <a:rPr lang="en-US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Educational</a:t>
            </a:r>
            <a:endParaRPr lang="en-US" sz="2400"/>
          </a:p>
        </p:txBody>
      </p:sp>
      <p:sp>
        <p:nvSpPr>
          <p:cNvPr id="1629191" name="Oval 7"/>
          <p:cNvSpPr>
            <a:spLocks noChangeArrowheads="1"/>
          </p:cNvSpPr>
          <p:nvPr/>
        </p:nvSpPr>
        <p:spPr bwMode="auto">
          <a:xfrm>
            <a:off x="5943600" y="5181600"/>
            <a:ext cx="1752600" cy="914400"/>
          </a:xfrm>
          <a:prstGeom prst="ellipse">
            <a:avLst/>
          </a:prstGeom>
          <a:solidFill>
            <a:srgbClr val="99CCFF">
              <a:alpha val="50000"/>
            </a:srgbClr>
          </a:solidFill>
          <a:ln w="6350">
            <a:solidFill>
              <a:srgbClr val="C0C0C0"/>
            </a:solidFill>
            <a:round/>
            <a:headEnd/>
            <a:tailEnd/>
          </a:ln>
          <a:effectLst/>
        </p:spPr>
        <p:txBody>
          <a:bodyPr lIns="0" tIns="0" rIns="0" bIns="0" anchor="ctr" anchorCtr="1"/>
          <a:lstStyle/>
          <a:p>
            <a:pPr>
              <a:defRPr/>
            </a:pPr>
            <a:r>
              <a:rPr lang="en-US" sz="20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Legal/</a:t>
            </a:r>
          </a:p>
          <a:p>
            <a:pPr>
              <a:defRPr/>
            </a:pPr>
            <a:r>
              <a:rPr lang="en-US" sz="20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Crime</a:t>
            </a:r>
          </a:p>
        </p:txBody>
      </p:sp>
      <p:sp>
        <p:nvSpPr>
          <p:cNvPr id="1629192" name="Oval 8"/>
          <p:cNvSpPr>
            <a:spLocks noChangeArrowheads="1"/>
          </p:cNvSpPr>
          <p:nvPr/>
        </p:nvSpPr>
        <p:spPr bwMode="auto">
          <a:xfrm>
            <a:off x="3771900" y="5486400"/>
            <a:ext cx="1752600" cy="914400"/>
          </a:xfrm>
          <a:prstGeom prst="ellipse">
            <a:avLst/>
          </a:prstGeom>
          <a:solidFill>
            <a:srgbClr val="99CCFF">
              <a:alpha val="50000"/>
            </a:srgbClr>
          </a:solidFill>
          <a:ln w="6350">
            <a:solidFill>
              <a:srgbClr val="C0C0C0"/>
            </a:solidFill>
            <a:round/>
            <a:headEnd/>
            <a:tailEnd/>
          </a:ln>
          <a:effectLst/>
        </p:spPr>
        <p:txBody>
          <a:bodyPr lIns="0" tIns="0" rIns="0" bIns="0" anchor="ctr" anchorCtr="1"/>
          <a:lstStyle/>
          <a:p>
            <a:pPr>
              <a:defRPr/>
            </a:pPr>
            <a:r>
              <a:rPr lang="en-US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AIDS / HIV Risks</a:t>
            </a:r>
          </a:p>
        </p:txBody>
      </p:sp>
      <p:sp>
        <p:nvSpPr>
          <p:cNvPr id="1629193" name="Oval 9"/>
          <p:cNvSpPr>
            <a:spLocks noChangeArrowheads="1"/>
          </p:cNvSpPr>
          <p:nvPr/>
        </p:nvSpPr>
        <p:spPr bwMode="auto">
          <a:xfrm>
            <a:off x="1485900" y="1828800"/>
            <a:ext cx="1752600" cy="914400"/>
          </a:xfrm>
          <a:prstGeom prst="ellipse">
            <a:avLst/>
          </a:prstGeom>
          <a:solidFill>
            <a:srgbClr val="99CCFF">
              <a:alpha val="50000"/>
            </a:srgbClr>
          </a:solidFill>
          <a:ln w="6350">
            <a:solidFill>
              <a:srgbClr val="C0C0C0"/>
            </a:solidFill>
            <a:round/>
            <a:headEnd/>
            <a:tailEnd/>
          </a:ln>
          <a:effectLst/>
        </p:spPr>
        <p:txBody>
          <a:bodyPr lIns="0" tIns="0" rIns="0" bIns="0" anchor="ctr" anchorCtr="1"/>
          <a:lstStyle/>
          <a:p>
            <a:pPr>
              <a:defRPr/>
            </a:pPr>
            <a:r>
              <a:rPr lang="en-US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Financial</a:t>
            </a:r>
          </a:p>
        </p:txBody>
      </p:sp>
      <p:sp>
        <p:nvSpPr>
          <p:cNvPr id="1629194" name="Oval 10"/>
          <p:cNvSpPr>
            <a:spLocks noChangeArrowheads="1"/>
          </p:cNvSpPr>
          <p:nvPr/>
        </p:nvSpPr>
        <p:spPr bwMode="auto">
          <a:xfrm>
            <a:off x="228600" y="2895600"/>
            <a:ext cx="1752600" cy="914400"/>
          </a:xfrm>
          <a:prstGeom prst="ellipse">
            <a:avLst/>
          </a:prstGeom>
          <a:solidFill>
            <a:srgbClr val="99CCFF">
              <a:alpha val="50000"/>
            </a:srgbClr>
          </a:solidFill>
          <a:ln w="6350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lIns="0" tIns="0" rIns="0" bIns="0" anchor="ctr" anchorCtr="1"/>
          <a:lstStyle/>
          <a:p>
            <a:pPr>
              <a:defRPr/>
            </a:pPr>
            <a:r>
              <a:rPr lang="en-US" b="1">
                <a:effectLst>
                  <a:outerShdw blurRad="38100" dist="38100" dir="2700000" algn="tl">
                    <a:srgbClr val="000000"/>
                  </a:outerShdw>
                </a:effectLst>
              </a:rPr>
              <a:t>Housing &amp; </a:t>
            </a:r>
          </a:p>
          <a:p>
            <a:pPr>
              <a:defRPr/>
            </a:pPr>
            <a:r>
              <a:rPr lang="en-US" b="1">
                <a:effectLst>
                  <a:outerShdw blurRad="38100" dist="38100" dir="2700000" algn="tl">
                    <a:srgbClr val="000000"/>
                  </a:outerShdw>
                </a:effectLst>
              </a:rPr>
              <a:t>Transportation</a:t>
            </a:r>
          </a:p>
        </p:txBody>
      </p:sp>
      <p:sp>
        <p:nvSpPr>
          <p:cNvPr id="1629195" name="Oval 11"/>
          <p:cNvSpPr>
            <a:spLocks noChangeArrowheads="1"/>
          </p:cNvSpPr>
          <p:nvPr/>
        </p:nvSpPr>
        <p:spPr bwMode="auto">
          <a:xfrm>
            <a:off x="228600" y="4191000"/>
            <a:ext cx="1752600" cy="914400"/>
          </a:xfrm>
          <a:prstGeom prst="ellipse">
            <a:avLst/>
          </a:prstGeom>
          <a:solidFill>
            <a:srgbClr val="99CCFF">
              <a:alpha val="50000"/>
            </a:srgbClr>
          </a:solidFill>
          <a:ln w="6350">
            <a:solidFill>
              <a:srgbClr val="C0C0C0"/>
            </a:solidFill>
            <a:round/>
            <a:headEnd/>
            <a:tailEnd/>
          </a:ln>
          <a:effectLst/>
        </p:spPr>
        <p:txBody>
          <a:bodyPr lIns="0" tIns="0" rIns="0" bIns="0" anchor="ctr" anchorCtr="1"/>
          <a:lstStyle/>
          <a:p>
            <a:pPr>
              <a:defRPr/>
            </a:pPr>
            <a:r>
              <a:rPr lang="en-US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Child Care</a:t>
            </a:r>
          </a:p>
        </p:txBody>
      </p:sp>
      <p:sp>
        <p:nvSpPr>
          <p:cNvPr id="1629196" name="Oval 12"/>
          <p:cNvSpPr>
            <a:spLocks noChangeArrowheads="1"/>
          </p:cNvSpPr>
          <p:nvPr/>
        </p:nvSpPr>
        <p:spPr bwMode="auto">
          <a:xfrm>
            <a:off x="1524000" y="5181600"/>
            <a:ext cx="1752600" cy="914400"/>
          </a:xfrm>
          <a:prstGeom prst="ellipse">
            <a:avLst/>
          </a:prstGeom>
          <a:solidFill>
            <a:srgbClr val="99CCFF">
              <a:alpha val="50000"/>
            </a:srgbClr>
          </a:solidFill>
          <a:ln w="6350">
            <a:solidFill>
              <a:srgbClr val="C0C0C0"/>
            </a:solidFill>
            <a:round/>
            <a:headEnd/>
            <a:tailEnd/>
          </a:ln>
          <a:effectLst/>
        </p:spPr>
        <p:txBody>
          <a:bodyPr lIns="0" tIns="0" rIns="0" bIns="0" anchor="ctr" anchorCtr="1"/>
          <a:lstStyle/>
          <a:p>
            <a:pPr>
              <a:defRPr/>
            </a:pPr>
            <a:r>
              <a:rPr lang="en-US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Family</a:t>
            </a:r>
          </a:p>
        </p:txBody>
      </p:sp>
      <p:grpSp>
        <p:nvGrpSpPr>
          <p:cNvPr id="109581" name="Group 13"/>
          <p:cNvGrpSpPr>
            <a:grpSpLocks/>
          </p:cNvGrpSpPr>
          <p:nvPr/>
        </p:nvGrpSpPr>
        <p:grpSpPr bwMode="auto">
          <a:xfrm>
            <a:off x="5638800" y="3048000"/>
            <a:ext cx="1524000" cy="1752600"/>
            <a:chOff x="3552" y="1920"/>
            <a:chExt cx="960" cy="1104"/>
          </a:xfrm>
        </p:grpSpPr>
        <p:sp>
          <p:nvSpPr>
            <p:cNvPr id="109596" name="Rectangle 14"/>
            <p:cNvSpPr>
              <a:spLocks noChangeArrowheads="1"/>
            </p:cNvSpPr>
            <p:nvPr/>
          </p:nvSpPr>
          <p:spPr bwMode="auto">
            <a:xfrm>
              <a:off x="3552" y="2688"/>
              <a:ext cx="960" cy="336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folHlink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>
                <a:lnSpc>
                  <a:spcPct val="80000"/>
                </a:lnSpc>
              </a:pPr>
              <a:r>
                <a:rPr lang="en-US" sz="1600" b="1">
                  <a:solidFill>
                    <a:schemeClr val="bg1"/>
                  </a:solidFill>
                </a:rPr>
                <a:t>Continuing Care</a:t>
              </a:r>
              <a:endParaRPr lang="en-US" sz="1600"/>
            </a:p>
          </p:txBody>
        </p:sp>
        <p:sp>
          <p:nvSpPr>
            <p:cNvPr id="109597" name="Rectangle 15"/>
            <p:cNvSpPr>
              <a:spLocks noChangeArrowheads="1"/>
            </p:cNvSpPr>
            <p:nvPr/>
          </p:nvSpPr>
          <p:spPr bwMode="auto">
            <a:xfrm>
              <a:off x="3552" y="2304"/>
              <a:ext cx="960" cy="336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folHlink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>
                <a:lnSpc>
                  <a:spcPct val="80000"/>
                </a:lnSpc>
              </a:pPr>
              <a:r>
                <a:rPr lang="en-US" sz="1600" b="1">
                  <a:solidFill>
                    <a:schemeClr val="bg1"/>
                  </a:solidFill>
                </a:rPr>
                <a:t>Case Management</a:t>
              </a:r>
              <a:endParaRPr lang="en-US" sz="160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109598" name="Rectangle 16"/>
            <p:cNvSpPr>
              <a:spLocks noChangeArrowheads="1"/>
            </p:cNvSpPr>
            <p:nvPr/>
          </p:nvSpPr>
          <p:spPr bwMode="auto">
            <a:xfrm>
              <a:off x="3552" y="1920"/>
              <a:ext cx="960" cy="336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folHlink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>
                <a:lnSpc>
                  <a:spcPct val="80000"/>
                </a:lnSpc>
              </a:pPr>
              <a:r>
                <a:rPr lang="en-US" sz="1600" b="1">
                  <a:solidFill>
                    <a:schemeClr val="bg1"/>
                  </a:solidFill>
                </a:rPr>
                <a:t>Urine Monitoring</a:t>
              </a:r>
            </a:p>
          </p:txBody>
        </p:sp>
      </p:grpSp>
      <p:grpSp>
        <p:nvGrpSpPr>
          <p:cNvPr id="109582" name="Group 17"/>
          <p:cNvGrpSpPr>
            <a:grpSpLocks/>
          </p:cNvGrpSpPr>
          <p:nvPr/>
        </p:nvGrpSpPr>
        <p:grpSpPr bwMode="auto">
          <a:xfrm>
            <a:off x="3657600" y="2743200"/>
            <a:ext cx="1905000" cy="2514600"/>
            <a:chOff x="2304" y="1728"/>
            <a:chExt cx="1200" cy="1584"/>
          </a:xfrm>
        </p:grpSpPr>
        <p:sp>
          <p:nvSpPr>
            <p:cNvPr id="109592" name="Rectangle 18"/>
            <p:cNvSpPr>
              <a:spLocks noChangeArrowheads="1"/>
            </p:cNvSpPr>
            <p:nvPr/>
          </p:nvSpPr>
          <p:spPr bwMode="auto">
            <a:xfrm>
              <a:off x="2304" y="2976"/>
              <a:ext cx="1200" cy="336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folHlink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>
                <a:lnSpc>
                  <a:spcPct val="80000"/>
                </a:lnSpc>
              </a:pPr>
              <a:r>
                <a:rPr lang="en-US" sz="1600" b="1">
                  <a:solidFill>
                    <a:schemeClr val="bg1"/>
                  </a:solidFill>
                </a:rPr>
                <a:t>Self-Help</a:t>
              </a:r>
            </a:p>
            <a:p>
              <a:pPr>
                <a:lnSpc>
                  <a:spcPct val="80000"/>
                </a:lnSpc>
              </a:pPr>
              <a:r>
                <a:rPr lang="en-US" sz="1600" b="1">
                  <a:solidFill>
                    <a:schemeClr val="bg1"/>
                  </a:solidFill>
                </a:rPr>
                <a:t>(AA/NA)</a:t>
              </a:r>
            </a:p>
          </p:txBody>
        </p:sp>
        <p:sp>
          <p:nvSpPr>
            <p:cNvPr id="109593" name="Rectangle 19"/>
            <p:cNvSpPr>
              <a:spLocks noChangeArrowheads="1"/>
            </p:cNvSpPr>
            <p:nvPr/>
          </p:nvSpPr>
          <p:spPr bwMode="auto">
            <a:xfrm>
              <a:off x="2304" y="2592"/>
              <a:ext cx="1200" cy="336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folHlink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>
                <a:lnSpc>
                  <a:spcPct val="80000"/>
                </a:lnSpc>
              </a:pPr>
              <a:r>
                <a:rPr lang="en-US" sz="1600" b="1">
                  <a:solidFill>
                    <a:schemeClr val="bg1"/>
                  </a:solidFill>
                </a:rPr>
                <a:t>Pharmaco-therapy</a:t>
              </a:r>
              <a:endParaRPr lang="en-US" sz="1600"/>
            </a:p>
          </p:txBody>
        </p:sp>
        <p:sp>
          <p:nvSpPr>
            <p:cNvPr id="109594" name="Rectangle 20"/>
            <p:cNvSpPr>
              <a:spLocks noChangeArrowheads="1"/>
            </p:cNvSpPr>
            <p:nvPr/>
          </p:nvSpPr>
          <p:spPr bwMode="auto">
            <a:xfrm>
              <a:off x="2304" y="1728"/>
              <a:ext cx="1200" cy="384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folHlink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>
                <a:lnSpc>
                  <a:spcPct val="80000"/>
                </a:lnSpc>
              </a:pPr>
              <a:r>
                <a:rPr lang="en-US" sz="1600" b="1" dirty="0">
                  <a:solidFill>
                    <a:schemeClr val="bg1"/>
                  </a:solidFill>
                </a:rPr>
                <a:t>Group</a:t>
              </a:r>
            </a:p>
            <a:p>
              <a:pPr>
                <a:lnSpc>
                  <a:spcPct val="80000"/>
                </a:lnSpc>
              </a:pPr>
              <a:r>
                <a:rPr lang="en-US" sz="1600" b="1" dirty="0">
                  <a:solidFill>
                    <a:schemeClr val="bg1"/>
                  </a:solidFill>
                </a:rPr>
                <a:t>Counseling</a:t>
              </a:r>
            </a:p>
          </p:txBody>
        </p:sp>
        <p:sp>
          <p:nvSpPr>
            <p:cNvPr id="109595" name="Rectangle 21"/>
            <p:cNvSpPr>
              <a:spLocks noChangeArrowheads="1"/>
            </p:cNvSpPr>
            <p:nvPr/>
          </p:nvSpPr>
          <p:spPr bwMode="auto">
            <a:xfrm>
              <a:off x="2304" y="2160"/>
              <a:ext cx="1200" cy="384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folHlink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>
                <a:lnSpc>
                  <a:spcPct val="80000"/>
                </a:lnSpc>
              </a:pPr>
              <a:r>
                <a:rPr lang="en-US" sz="1600" b="1" dirty="0">
                  <a:solidFill>
                    <a:schemeClr val="bg1"/>
                  </a:solidFill>
                </a:rPr>
                <a:t>Individual</a:t>
              </a:r>
            </a:p>
            <a:p>
              <a:pPr>
                <a:lnSpc>
                  <a:spcPct val="80000"/>
                </a:lnSpc>
              </a:pPr>
              <a:r>
                <a:rPr lang="en-US" sz="1600" b="1" dirty="0">
                  <a:solidFill>
                    <a:schemeClr val="bg1"/>
                  </a:solidFill>
                </a:rPr>
                <a:t>Counseling</a:t>
              </a:r>
            </a:p>
          </p:txBody>
        </p:sp>
      </p:grpSp>
      <p:grpSp>
        <p:nvGrpSpPr>
          <p:cNvPr id="109583" name="Group 22"/>
          <p:cNvGrpSpPr>
            <a:grpSpLocks/>
          </p:cNvGrpSpPr>
          <p:nvPr/>
        </p:nvGrpSpPr>
        <p:grpSpPr bwMode="auto">
          <a:xfrm>
            <a:off x="1998663" y="3017838"/>
            <a:ext cx="1658937" cy="1782762"/>
            <a:chOff x="1259" y="1949"/>
            <a:chExt cx="1045" cy="1123"/>
          </a:xfrm>
        </p:grpSpPr>
        <p:sp>
          <p:nvSpPr>
            <p:cNvPr id="109589" name="Rectangle 23"/>
            <p:cNvSpPr>
              <a:spLocks noChangeArrowheads="1"/>
            </p:cNvSpPr>
            <p:nvPr/>
          </p:nvSpPr>
          <p:spPr bwMode="auto">
            <a:xfrm>
              <a:off x="1296" y="2352"/>
              <a:ext cx="960" cy="336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folHlink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>
                <a:lnSpc>
                  <a:spcPct val="70000"/>
                </a:lnSpc>
              </a:pPr>
              <a:r>
                <a:rPr lang="en-US" sz="1600" b="1">
                  <a:solidFill>
                    <a:schemeClr val="bg1"/>
                  </a:solidFill>
                </a:rPr>
                <a:t>Intake </a:t>
              </a:r>
            </a:p>
            <a:p>
              <a:pPr>
                <a:lnSpc>
                  <a:spcPct val="70000"/>
                </a:lnSpc>
              </a:pPr>
              <a:r>
                <a:rPr lang="en-US" sz="1600" b="1">
                  <a:solidFill>
                    <a:schemeClr val="bg1"/>
                  </a:solidFill>
                </a:rPr>
                <a:t>Assessment</a:t>
              </a:r>
              <a:endParaRPr lang="en-US" sz="1600">
                <a:latin typeface="Times New Roman" pitchFamily="18" charset="0"/>
              </a:endParaRPr>
            </a:p>
          </p:txBody>
        </p:sp>
        <p:sp>
          <p:nvSpPr>
            <p:cNvPr id="109590" name="Rectangle 24"/>
            <p:cNvSpPr>
              <a:spLocks noChangeArrowheads="1"/>
            </p:cNvSpPr>
            <p:nvPr/>
          </p:nvSpPr>
          <p:spPr bwMode="auto">
            <a:xfrm>
              <a:off x="1296" y="2736"/>
              <a:ext cx="960" cy="336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folHlink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>
                <a:lnSpc>
                  <a:spcPct val="70000"/>
                </a:lnSpc>
              </a:pPr>
              <a:r>
                <a:rPr lang="en-US" sz="1600" b="1">
                  <a:solidFill>
                    <a:schemeClr val="bg1"/>
                  </a:solidFill>
                </a:rPr>
                <a:t>Treatment </a:t>
              </a:r>
            </a:p>
            <a:p>
              <a:pPr>
                <a:lnSpc>
                  <a:spcPct val="70000"/>
                </a:lnSpc>
              </a:pPr>
              <a:r>
                <a:rPr lang="en-US" sz="1600" b="1">
                  <a:solidFill>
                    <a:schemeClr val="bg1"/>
                  </a:solidFill>
                </a:rPr>
                <a:t>Plans</a:t>
              </a:r>
              <a:endParaRPr lang="en-US" sz="1600"/>
            </a:p>
          </p:txBody>
        </p:sp>
        <p:sp>
          <p:nvSpPr>
            <p:cNvPr id="1629209" name="Text Box 25"/>
            <p:cNvSpPr txBox="1">
              <a:spLocks noChangeArrowheads="1"/>
            </p:cNvSpPr>
            <p:nvPr/>
          </p:nvSpPr>
          <p:spPr bwMode="auto">
            <a:xfrm>
              <a:off x="1259" y="1949"/>
              <a:ext cx="1045" cy="38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lnSpc>
                  <a:spcPct val="70000"/>
                </a:lnSpc>
                <a:defRPr/>
              </a:pPr>
              <a:r>
                <a:rPr lang="en-US" sz="2400" b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Core</a:t>
              </a:r>
            </a:p>
            <a:p>
              <a:pPr>
                <a:lnSpc>
                  <a:spcPct val="70000"/>
                </a:lnSpc>
                <a:defRPr/>
              </a:pPr>
              <a:r>
                <a:rPr lang="en-US" sz="2400" b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Treatment</a:t>
              </a:r>
            </a:p>
          </p:txBody>
        </p:sp>
      </p:grpSp>
      <p:sp>
        <p:nvSpPr>
          <p:cNvPr id="109584" name="Text Box 26"/>
          <p:cNvSpPr txBox="1">
            <a:spLocks noChangeArrowheads="1"/>
          </p:cNvSpPr>
          <p:nvPr/>
        </p:nvSpPr>
        <p:spPr bwMode="auto">
          <a:xfrm>
            <a:off x="1524000" y="6445250"/>
            <a:ext cx="60658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dirty="0">
                <a:solidFill>
                  <a:schemeClr val="folHlink"/>
                </a:solidFill>
              </a:rPr>
              <a:t>Etheridge, Hubbard, Anderson, Craddock, &amp; Flynn, 2007 (</a:t>
            </a:r>
            <a:r>
              <a:rPr lang="en-US" sz="1600" u="sng" dirty="0">
                <a:solidFill>
                  <a:schemeClr val="folHlink"/>
                </a:solidFill>
              </a:rPr>
              <a:t>PAB</a:t>
            </a:r>
            <a:r>
              <a:rPr lang="en-US" sz="1600" dirty="0">
                <a:solidFill>
                  <a:schemeClr val="folHlink"/>
                </a:solidFill>
              </a:rPr>
              <a:t>)</a:t>
            </a:r>
          </a:p>
        </p:txBody>
      </p:sp>
      <p:sp>
        <p:nvSpPr>
          <p:cNvPr id="1629211" name="Rectangle 27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152400"/>
            <a:ext cx="8839200" cy="1143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dirty="0">
                <a:solidFill>
                  <a:schemeClr val="tx2"/>
                </a:solidFill>
              </a:rPr>
              <a:t>Many Pieces to the Puzzle</a:t>
            </a:r>
            <a:endParaRPr lang="en-US" b="0" i="1" u="sng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0724706"/>
      </p:ext>
    </p:extLst>
  </p:cSld>
  <p:clrMapOvr>
    <a:masterClrMapping/>
  </p:clrMapOvr>
  <p:transition>
    <p:blinds dir="vert"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 descr="j0286930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" y="228600"/>
            <a:ext cx="7848600" cy="6629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51887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52400" y="1219200"/>
            <a:ext cx="8915400" cy="5486400"/>
          </a:xfrm>
        </p:spPr>
        <p:txBody>
          <a:bodyPr/>
          <a:lstStyle/>
          <a:p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The goal is not just to help them to achieve sobriety, employment, and recovery, but most importantly to protect public safety by reducing criminal recidivism.</a:t>
            </a:r>
          </a:p>
          <a:p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Creating “sober criminals” as a result of treatment intervention is NOT a good outcome.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2400" y="152400"/>
            <a:ext cx="8991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FF66"/>
                </a:solidFill>
                <a:latin typeface="+mj-lt"/>
              </a:rPr>
              <a:t>What is the goal of the interventions in this group?</a:t>
            </a:r>
          </a:p>
        </p:txBody>
      </p:sp>
    </p:spTree>
    <p:extLst>
      <p:ext uri="{BB962C8B-B14F-4D97-AF65-F5344CB8AC3E}">
        <p14:creationId xmlns:p14="http://schemas.microsoft.com/office/powerpoint/2010/main" val="42096237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3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839200" cy="5334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First, let’s review the science</a:t>
            </a:r>
          </a:p>
        </p:txBody>
      </p:sp>
      <p:pic>
        <p:nvPicPr>
          <p:cNvPr id="1059" name="Picture 35" descr="C:\LotusNotesDocs\notes761C9A\phot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14400"/>
            <a:ext cx="8610600" cy="5943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6774999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39188A-7EAD-7B4C-851A-6E59C288F3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762000"/>
          </a:xfrm>
        </p:spPr>
        <p:txBody>
          <a:bodyPr/>
          <a:lstStyle/>
          <a:p>
            <a:r>
              <a:rPr lang="en-US" b="1" dirty="0"/>
              <a:t>Key issue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B16105-EFBE-4D40-9930-6E5C7ECFA6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295400"/>
            <a:ext cx="8153400" cy="4800600"/>
          </a:xfrm>
        </p:spPr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We need to appreciate that substance use disorders are chronic and relapsing brain conditions with behavioral expression</a:t>
            </a:r>
          </a:p>
          <a:p>
            <a:pPr marL="0" indent="0">
              <a:buNone/>
            </a:pPr>
            <a:endParaRPr lang="en-US" dirty="0">
              <a:solidFill>
                <a:schemeClr val="tx2"/>
              </a:solidFill>
            </a:endParaRPr>
          </a:p>
          <a:p>
            <a:r>
              <a:rPr lang="en-US" dirty="0">
                <a:solidFill>
                  <a:schemeClr val="tx2"/>
                </a:solidFill>
              </a:rPr>
              <a:t>This is hard to deny considering the amount of evidence from genetic, neuroimaging and many other studies.</a:t>
            </a:r>
          </a:p>
        </p:txBody>
      </p:sp>
    </p:spTree>
    <p:extLst>
      <p:ext uri="{BB962C8B-B14F-4D97-AF65-F5344CB8AC3E}">
        <p14:creationId xmlns:p14="http://schemas.microsoft.com/office/powerpoint/2010/main" val="25313334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F6B08B-300A-9744-A539-32242E384B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61" y="85009"/>
            <a:ext cx="9067800" cy="1143000"/>
          </a:xfrm>
        </p:spPr>
        <p:txBody>
          <a:bodyPr/>
          <a:lstStyle/>
          <a:p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What does the research tell us? </a:t>
            </a:r>
            <a:endParaRPr lang="en-U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6C6C7D13-8CB8-4247-ADAF-3BA0B1CCA84C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04967688"/>
              </p:ext>
            </p:extLst>
          </p:nvPr>
        </p:nvGraphicFramePr>
        <p:xfrm>
          <a:off x="304800" y="1125563"/>
          <a:ext cx="8448242" cy="56790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0" name="Photo Editor Photo" r:id="rId3" imgW="3428571" imgH="2305372" progId="MSPhotoEd.3">
                  <p:embed/>
                </p:oleObj>
              </mc:Choice>
              <mc:Fallback>
                <p:oleObj name="Photo Editor Photo" r:id="rId3" imgW="3428571" imgH="2305372" progId="MSPhotoEd.3">
                  <p:embed/>
                  <p:pic>
                    <p:nvPicPr>
                      <p:cNvPr id="2253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125563"/>
                        <a:ext cx="8448242" cy="567909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511328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8839200" cy="1143000"/>
          </a:xfrm>
        </p:spPr>
        <p:txBody>
          <a:bodyPr/>
          <a:lstStyle/>
          <a:p>
            <a:pPr eaLnBrk="1" hangingPunct="1"/>
            <a:r>
              <a:rPr lang="en-US" b="1" dirty="0"/>
              <a:t>Here is what we know from science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82296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>
                <a:solidFill>
                  <a:schemeClr val="tx2"/>
                </a:solidFill>
              </a:rPr>
              <a:t>Not a single study of the effects of punishment (custody, mandatory arrests, increased surveillance, etc.) has found consistent evidence of reduced substance relapse rates and criminal recidivism.</a:t>
            </a:r>
          </a:p>
          <a:p>
            <a:pPr eaLnBrk="1" hangingPunct="1">
              <a:lnSpc>
                <a:spcPct val="90000"/>
              </a:lnSpc>
            </a:pPr>
            <a:endParaRPr lang="en-US" sz="2800" dirty="0">
              <a:solidFill>
                <a:schemeClr val="tx2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2800" dirty="0">
                <a:solidFill>
                  <a:schemeClr val="tx2"/>
                </a:solidFill>
              </a:rPr>
              <a:t>Multiple studies indicated that a large number of justice involved clients actually become more criminogenic following incarceration.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10364256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ANDSHOWBAR" val="True"/>
  <p:tag name="ANSWERNOWTEXT" val="Answer Now"/>
  <p:tag name="RESPTABLESTYLE" val="-1"/>
  <p:tag name="ALLOWDUPLICATES" val="False"/>
  <p:tag name="AUTOADVANCE" val="False"/>
  <p:tag name="STDCHART" val="1"/>
  <p:tag name="BUBBLENAMEVISIBLE" val="True"/>
  <p:tag name="DEFAULTNUMTEAMS" val="5"/>
  <p:tag name="CUSTOMCELLBACKCOLOR2" val="-13395457"/>
  <p:tag name="DISPLAYNAME" val="True"/>
  <p:tag name="GRIDROTATIONINTERVAL" val="2"/>
  <p:tag name="POLLINGCYCLE" val="2"/>
  <p:tag name="INCLUDENONRESPONDERS" val="False"/>
  <p:tag name="ALLOWUSERFEEDBACK" val="True"/>
  <p:tag name="REALTIMEBACKUPPATH" val="(None)"/>
  <p:tag name="ADVANCEDSETTINGSVIEW" val="True"/>
  <p:tag name="FIBDISPLAYKEYWORDS" val="True"/>
  <p:tag name="USESECONDARYMONITOR" val="True"/>
  <p:tag name="RESPCOUNTERSTYLE" val="1"/>
  <p:tag name="NUMRESPONSES" val="1"/>
  <p:tag name="REVIEWONLY" val="False"/>
  <p:tag name="TEAMSINLEADERBOARD" val="5"/>
  <p:tag name="BUBBLEGROUPING" val="3"/>
  <p:tag name="CUSTOMCELLBACKCOLOR3" val="-268652"/>
  <p:tag name="DISPLAYDEVICEID" val="True"/>
  <p:tag name="GRIDPOSITION" val="1"/>
  <p:tag name="MULTIRESPDIVISOR" val="1"/>
  <p:tag name="INCORRECTPOINTVALUE" val="0"/>
  <p:tag name="CHARTSCALE" val="True"/>
  <p:tag name="TPVERSION" val="2008"/>
  <p:tag name="ANSWERNOWSTYLE" val="-1"/>
  <p:tag name="INPUTSOURCE" val="1"/>
  <p:tag name="ROTATIONINTERVAL" val="2"/>
  <p:tag name="BUBBLESIZEVISIBLE" val="True"/>
  <p:tag name="CUSTOMCELLBACKCOLOR1" val="-657956"/>
  <p:tag name="GRIDOPACITY" val="90"/>
  <p:tag name="CHARTLABELS" val="0"/>
  <p:tag name="CORRECTPOINTVALUE" val="100"/>
  <p:tag name="FIBDISPLAYRESULTS" val="True"/>
  <p:tag name="SHOWBARVISIBLE" val="True"/>
  <p:tag name="COUNTDOWNSECONDS" val="20"/>
  <p:tag name="AUTOUPDATEALIASES" val="True"/>
  <p:tag name="CUSTOMGRIDBACKCOLOR" val="-722948"/>
  <p:tag name="DISPLAYDEVICENUMBER" val="True"/>
  <p:tag name="RESETCHARTS" val="True"/>
  <p:tag name="ZEROBASED" val="False"/>
  <p:tag name="POWERPOINTVERSION" val="12.0"/>
  <p:tag name="BACKUPSESSIONS" val="True"/>
  <p:tag name="MAXRESPONDERS" val="5"/>
  <p:tag name="USESCHEMECOLORS" val="True"/>
  <p:tag name="PARTLISTDEFAULT" val="0"/>
  <p:tag name="FIBNUMRESULTS" val="5"/>
  <p:tag name="RESPCOUNTERFORMAT" val="0"/>
  <p:tag name="BUBBLEVALUEFORMAT" val="0.0"/>
  <p:tag name="GRIDSIZE" val="{Width=800, Height=600}"/>
  <p:tag name="AUTOADJUSTPARTRANGE" val="True"/>
  <p:tag name="BACKUPMAINTENANCE" val="7"/>
  <p:tag name="CUSTOMCELLBACKCOLOR4" val="-8355712"/>
  <p:tag name="REALTIMEBACKUP" val="False"/>
  <p:tag name="CHARTVALUEFORMAT" val="0%"/>
  <p:tag name="CHARTCOLORS" val="0"/>
  <p:tag name="COUNTDOWNSTYLE" val="-1"/>
  <p:tag name="INCLUDEPPT" val="True"/>
  <p:tag name="CUSTOMCELLFORECOLOR" val="-16777216"/>
  <p:tag name="PARTICIPANTSINLEADERBOARD" val="5"/>
  <p:tag name="AUTOSIZEGRID" val="True"/>
  <p:tag name="BULLETTYPE" val="3"/>
  <p:tag name="FIBINCLUDEOTHER" val="True"/>
  <p:tag name="DELIMITERS" val="3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658</TotalTime>
  <Words>1709</Words>
  <Application>Microsoft Macintosh PowerPoint</Application>
  <PresentationFormat>On-screen Show (4:3)</PresentationFormat>
  <Paragraphs>369</Paragraphs>
  <Slides>46</Slides>
  <Notes>10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4</vt:i4>
      </vt:variant>
      <vt:variant>
        <vt:lpstr>Slide Titles</vt:lpstr>
      </vt:variant>
      <vt:variant>
        <vt:i4>46</vt:i4>
      </vt:variant>
    </vt:vector>
  </HeadingPairs>
  <TitlesOfParts>
    <vt:vector size="58" baseType="lpstr">
      <vt:lpstr>Arial</vt:lpstr>
      <vt:lpstr>Arial Black</vt:lpstr>
      <vt:lpstr>Helvetica</vt:lpstr>
      <vt:lpstr>Tahoma</vt:lpstr>
      <vt:lpstr>Times New Roman</vt:lpstr>
      <vt:lpstr>Wingdings</vt:lpstr>
      <vt:lpstr>Wingdings 2</vt:lpstr>
      <vt:lpstr>Default Design</vt:lpstr>
      <vt:lpstr>Chart</vt:lpstr>
      <vt:lpstr>Photo Editor Photo</vt:lpstr>
      <vt:lpstr>Image</vt:lpstr>
      <vt:lpstr>Clip</vt:lpstr>
      <vt:lpstr>PowerPoint Presentation</vt:lpstr>
      <vt:lpstr>PowerPoint Presentation</vt:lpstr>
      <vt:lpstr>Drug Use Severity  and Reincarceration</vt:lpstr>
      <vt:lpstr>PowerPoint Presentation</vt:lpstr>
      <vt:lpstr>PowerPoint Presentation</vt:lpstr>
      <vt:lpstr>First, let’s review the science</vt:lpstr>
      <vt:lpstr>Key issue</vt:lpstr>
      <vt:lpstr>What does the research tell us? </vt:lpstr>
      <vt:lpstr>Here is what we know from science</vt:lpstr>
      <vt:lpstr> </vt:lpstr>
      <vt:lpstr>Criminal Sanctions Vs. Treatment!  (meta-analysis of 154 studies)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Addressing Drugs and Crime Separately</vt:lpstr>
      <vt:lpstr>What Doesn’t Work in Criminal Justice Context? </vt:lpstr>
      <vt:lpstr>Ineffective Approaches (no evidence of effectiveness)</vt:lpstr>
      <vt:lpstr>So, What Works and How Do We Make It Work?</vt:lpstr>
      <vt:lpstr>Four Questions to Ask if We Want to Provide Effective Interventions</vt:lpstr>
      <vt:lpstr>PowerPoint Presentation</vt:lpstr>
      <vt:lpstr>PowerPoint Presentation</vt:lpstr>
      <vt:lpstr>Question 2: What to Treat?  Need Principle – target criminogenic need factors</vt:lpstr>
      <vt:lpstr>So, the question is what is the  focus of our conversations with Justice involved clients with SUDs in treatment?   What are we talking about?  </vt:lpstr>
      <vt:lpstr> International Heart Attack Research</vt:lpstr>
      <vt:lpstr>Risk Factors For Heart Attack</vt:lpstr>
      <vt:lpstr>Comparison of HA &amp; Crime Risk Factors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Treatment Should Be Behavioral in Nature</vt:lpstr>
      <vt:lpstr>Behavioral vs. Non-behavioral</vt:lpstr>
      <vt:lpstr>Outpatient Drug-Free (ODF) Treatment  Changes from Before to After Treatment</vt:lpstr>
      <vt:lpstr>Long-Term Residential (LTR) Treatment  Changes from Before to After Treatment</vt:lpstr>
      <vt:lpstr>Texas/New Offenses Only:  3-Year Return-to-Custody Rates (%)</vt:lpstr>
      <vt:lpstr>PowerPoint Presentation</vt:lpstr>
      <vt:lpstr>PowerPoint Presentation</vt:lpstr>
      <vt:lpstr>Treatment Integrity   Provide treatment as it was intended to be provided</vt:lpstr>
      <vt:lpstr>Many Pieces to the Puzzle</vt:lpstr>
      <vt:lpstr>PowerPoint Presentation</vt:lpstr>
    </vt:vector>
  </TitlesOfParts>
  <Company>UCSD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Criminal Drug User  Changing Behavior</dc:title>
  <dc:creator>Igor Koutsenok</dc:creator>
  <cp:lastModifiedBy>Koutsenok, Igor</cp:lastModifiedBy>
  <cp:revision>343</cp:revision>
  <dcterms:created xsi:type="dcterms:W3CDTF">2000-06-08T15:25:19Z</dcterms:created>
  <dcterms:modified xsi:type="dcterms:W3CDTF">2021-04-12T16:28:22Z</dcterms:modified>
</cp:coreProperties>
</file>