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1.xml" ContentType="application/vnd.openxmlformats-officedocument.presentationml.tags+xml"/>
  <Override PartName="/ppt/notesSlides/notesSlide50.xml" ContentType="application/vnd.openxmlformats-officedocument.presentationml.notesSlide+xml"/>
  <Override PartName="/ppt/tags/tag4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43.xml" ContentType="application/vnd.openxmlformats-officedocument.presentationml.tags+xml"/>
  <Override PartName="/ppt/notesSlides/notesSlide53.xml" ContentType="application/vnd.openxmlformats-officedocument.presentationml.notesSlide+xml"/>
  <Override PartName="/ppt/tags/tag44.xml" ContentType="application/vnd.openxmlformats-officedocument.presentationml.tags+xml"/>
  <Override PartName="/ppt/notesSlides/notesSlide54.xml" ContentType="application/vnd.openxmlformats-officedocument.presentationml.notesSlide+xml"/>
  <Override PartName="/ppt/tags/tag45.xml" ContentType="application/vnd.openxmlformats-officedocument.presentationml.tags+xml"/>
  <Override PartName="/ppt/notesSlides/notesSlide55.xml" ContentType="application/vnd.openxmlformats-officedocument.presentationml.notesSlide+xml"/>
  <Override PartName="/ppt/tags/tag46.xml" ContentType="application/vnd.openxmlformats-officedocument.presentationml.tags+xml"/>
  <Override PartName="/ppt/notesSlides/notesSlide56.xml" ContentType="application/vnd.openxmlformats-officedocument.presentationml.notesSlide+xml"/>
  <Override PartName="/ppt/tags/tag47.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48.xml" ContentType="application/vnd.openxmlformats-officedocument.presentationml.tags+xml"/>
  <Override PartName="/ppt/notesSlides/notesSlide5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28" r:id="rId1"/>
    <p:sldMasterId id="2147484690" r:id="rId2"/>
  </p:sldMasterIdLst>
  <p:notesMasterIdLst>
    <p:notesMasterId r:id="rId103"/>
  </p:notesMasterIdLst>
  <p:handoutMasterIdLst>
    <p:handoutMasterId r:id="rId104"/>
  </p:handoutMasterIdLst>
  <p:sldIdLst>
    <p:sldId id="256" r:id="rId3"/>
    <p:sldId id="680" r:id="rId4"/>
    <p:sldId id="681" r:id="rId5"/>
    <p:sldId id="682" r:id="rId6"/>
    <p:sldId id="671" r:id="rId7"/>
    <p:sldId id="672" r:id="rId8"/>
    <p:sldId id="624" r:id="rId9"/>
    <p:sldId id="900" r:id="rId10"/>
    <p:sldId id="608" r:id="rId11"/>
    <p:sldId id="609" r:id="rId12"/>
    <p:sldId id="901" r:id="rId13"/>
    <p:sldId id="613" r:id="rId14"/>
    <p:sldId id="614" r:id="rId15"/>
    <p:sldId id="615" r:id="rId16"/>
    <p:sldId id="532" r:id="rId17"/>
    <p:sldId id="533" r:id="rId18"/>
    <p:sldId id="534" r:id="rId19"/>
    <p:sldId id="535" r:id="rId20"/>
    <p:sldId id="536" r:id="rId21"/>
    <p:sldId id="537" r:id="rId22"/>
    <p:sldId id="697" r:id="rId23"/>
    <p:sldId id="606" r:id="rId24"/>
    <p:sldId id="301" r:id="rId25"/>
    <p:sldId id="541" r:id="rId26"/>
    <p:sldId id="540" r:id="rId27"/>
    <p:sldId id="674" r:id="rId28"/>
    <p:sldId id="701" r:id="rId29"/>
    <p:sldId id="594" r:id="rId30"/>
    <p:sldId id="698" r:id="rId31"/>
    <p:sldId id="699" r:id="rId32"/>
    <p:sldId id="756" r:id="rId33"/>
    <p:sldId id="758" r:id="rId34"/>
    <p:sldId id="759" r:id="rId35"/>
    <p:sldId id="700" r:id="rId36"/>
    <p:sldId id="724" r:id="rId37"/>
    <p:sldId id="544" r:id="rId38"/>
    <p:sldId id="899" r:id="rId39"/>
    <p:sldId id="864" r:id="rId40"/>
    <p:sldId id="600" r:id="rId41"/>
    <p:sldId id="732" r:id="rId42"/>
    <p:sldId id="733" r:id="rId43"/>
    <p:sldId id="547" r:id="rId44"/>
    <p:sldId id="332" r:id="rId45"/>
    <p:sldId id="591" r:id="rId46"/>
    <p:sldId id="592" r:id="rId47"/>
    <p:sldId id="445" r:id="rId48"/>
    <p:sldId id="446" r:id="rId49"/>
    <p:sldId id="612" r:id="rId50"/>
    <p:sldId id="603" r:id="rId51"/>
    <p:sldId id="767" r:id="rId52"/>
    <p:sldId id="885" r:id="rId53"/>
    <p:sldId id="902" r:id="rId54"/>
    <p:sldId id="408" r:id="rId55"/>
    <p:sldId id="410" r:id="rId56"/>
    <p:sldId id="903" r:id="rId57"/>
    <p:sldId id="678" r:id="rId58"/>
    <p:sldId id="597" r:id="rId59"/>
    <p:sldId id="770" r:id="rId60"/>
    <p:sldId id="482" r:id="rId61"/>
    <p:sldId id="360" r:id="rId62"/>
    <p:sldId id="311" r:id="rId63"/>
    <p:sldId id="601" r:id="rId64"/>
    <p:sldId id="378" r:id="rId65"/>
    <p:sldId id="602" r:id="rId66"/>
    <p:sldId id="368" r:id="rId67"/>
    <p:sldId id="273" r:id="rId68"/>
    <p:sldId id="743" r:id="rId69"/>
    <p:sldId id="744" r:id="rId70"/>
    <p:sldId id="745" r:id="rId71"/>
    <p:sldId id="906" r:id="rId72"/>
    <p:sldId id="907" r:id="rId73"/>
    <p:sldId id="629" r:id="rId74"/>
    <p:sldId id="630" r:id="rId75"/>
    <p:sldId id="512" r:id="rId76"/>
    <p:sldId id="513" r:id="rId77"/>
    <p:sldId id="514" r:id="rId78"/>
    <p:sldId id="579" r:id="rId79"/>
    <p:sldId id="515" r:id="rId80"/>
    <p:sldId id="895" r:id="rId81"/>
    <p:sldId id="904" r:id="rId82"/>
    <p:sldId id="905" r:id="rId83"/>
    <p:sldId id="742" r:id="rId84"/>
    <p:sldId id="585" r:id="rId85"/>
    <p:sldId id="708" r:id="rId86"/>
    <p:sldId id="711" r:id="rId87"/>
    <p:sldId id="712" r:id="rId88"/>
    <p:sldId id="713" r:id="rId89"/>
    <p:sldId id="709" r:id="rId90"/>
    <p:sldId id="893" r:id="rId91"/>
    <p:sldId id="734" r:id="rId92"/>
    <p:sldId id="736" r:id="rId93"/>
    <p:sldId id="371" r:id="rId94"/>
    <p:sldId id="292" r:id="rId95"/>
    <p:sldId id="372" r:id="rId96"/>
    <p:sldId id="349" r:id="rId97"/>
    <p:sldId id="707" r:id="rId98"/>
    <p:sldId id="636" r:id="rId99"/>
    <p:sldId id="530" r:id="rId100"/>
    <p:sldId id="598" r:id="rId101"/>
    <p:sldId id="483" r:id="rId102"/>
  </p:sldIdLst>
  <p:sldSz cx="9144000" cy="6858000" type="screen4x3"/>
  <p:notesSz cx="7315200" cy="9601200"/>
  <p:custDataLst>
    <p:tags r:id="rId105"/>
  </p:custDataLst>
  <p:defaultTextStyle>
    <a:defPPr>
      <a:defRPr lang="en-US"/>
    </a:defPPr>
    <a:lvl1pPr algn="l" rtl="0" fontAlgn="base">
      <a:spcBef>
        <a:spcPct val="0"/>
      </a:spcBef>
      <a:spcAft>
        <a:spcPct val="0"/>
      </a:spcAft>
      <a:defRPr sz="4000" b="1" kern="1200">
        <a:solidFill>
          <a:srgbClr val="060606"/>
        </a:solidFill>
        <a:latin typeface="Times New Roman" pitchFamily="18" charset="0"/>
        <a:ea typeface="+mn-ea"/>
        <a:cs typeface="+mn-cs"/>
      </a:defRPr>
    </a:lvl1pPr>
    <a:lvl2pPr marL="457200" algn="l" rtl="0" fontAlgn="base">
      <a:spcBef>
        <a:spcPct val="0"/>
      </a:spcBef>
      <a:spcAft>
        <a:spcPct val="0"/>
      </a:spcAft>
      <a:defRPr sz="4000" b="1" kern="1200">
        <a:solidFill>
          <a:srgbClr val="060606"/>
        </a:solidFill>
        <a:latin typeface="Times New Roman" pitchFamily="18" charset="0"/>
        <a:ea typeface="+mn-ea"/>
        <a:cs typeface="+mn-cs"/>
      </a:defRPr>
    </a:lvl2pPr>
    <a:lvl3pPr marL="914400" algn="l" rtl="0" fontAlgn="base">
      <a:spcBef>
        <a:spcPct val="0"/>
      </a:spcBef>
      <a:spcAft>
        <a:spcPct val="0"/>
      </a:spcAft>
      <a:defRPr sz="4000" b="1" kern="1200">
        <a:solidFill>
          <a:srgbClr val="060606"/>
        </a:solidFill>
        <a:latin typeface="Times New Roman" pitchFamily="18" charset="0"/>
        <a:ea typeface="+mn-ea"/>
        <a:cs typeface="+mn-cs"/>
      </a:defRPr>
    </a:lvl3pPr>
    <a:lvl4pPr marL="1371600" algn="l" rtl="0" fontAlgn="base">
      <a:spcBef>
        <a:spcPct val="0"/>
      </a:spcBef>
      <a:spcAft>
        <a:spcPct val="0"/>
      </a:spcAft>
      <a:defRPr sz="4000" b="1" kern="1200">
        <a:solidFill>
          <a:srgbClr val="060606"/>
        </a:solidFill>
        <a:latin typeface="Times New Roman" pitchFamily="18" charset="0"/>
        <a:ea typeface="+mn-ea"/>
        <a:cs typeface="+mn-cs"/>
      </a:defRPr>
    </a:lvl4pPr>
    <a:lvl5pPr marL="1828800" algn="l" rtl="0" fontAlgn="base">
      <a:spcBef>
        <a:spcPct val="0"/>
      </a:spcBef>
      <a:spcAft>
        <a:spcPct val="0"/>
      </a:spcAft>
      <a:defRPr sz="4000" b="1" kern="1200">
        <a:solidFill>
          <a:srgbClr val="060606"/>
        </a:solidFill>
        <a:latin typeface="Times New Roman" pitchFamily="18" charset="0"/>
        <a:ea typeface="+mn-ea"/>
        <a:cs typeface="+mn-cs"/>
      </a:defRPr>
    </a:lvl5pPr>
    <a:lvl6pPr marL="2286000" algn="l" defTabSz="914400" rtl="0" eaLnBrk="1" latinLnBrk="0" hangingPunct="1">
      <a:defRPr sz="4000" b="1" kern="1200">
        <a:solidFill>
          <a:srgbClr val="060606"/>
        </a:solidFill>
        <a:latin typeface="Times New Roman" pitchFamily="18" charset="0"/>
        <a:ea typeface="+mn-ea"/>
        <a:cs typeface="+mn-cs"/>
      </a:defRPr>
    </a:lvl6pPr>
    <a:lvl7pPr marL="2743200" algn="l" defTabSz="914400" rtl="0" eaLnBrk="1" latinLnBrk="0" hangingPunct="1">
      <a:defRPr sz="4000" b="1" kern="1200">
        <a:solidFill>
          <a:srgbClr val="060606"/>
        </a:solidFill>
        <a:latin typeface="Times New Roman" pitchFamily="18" charset="0"/>
        <a:ea typeface="+mn-ea"/>
        <a:cs typeface="+mn-cs"/>
      </a:defRPr>
    </a:lvl7pPr>
    <a:lvl8pPr marL="3200400" algn="l" defTabSz="914400" rtl="0" eaLnBrk="1" latinLnBrk="0" hangingPunct="1">
      <a:defRPr sz="4000" b="1" kern="1200">
        <a:solidFill>
          <a:srgbClr val="060606"/>
        </a:solidFill>
        <a:latin typeface="Times New Roman" pitchFamily="18" charset="0"/>
        <a:ea typeface="+mn-ea"/>
        <a:cs typeface="+mn-cs"/>
      </a:defRPr>
    </a:lvl8pPr>
    <a:lvl9pPr marL="3657600" algn="l" defTabSz="914400" rtl="0" eaLnBrk="1" latinLnBrk="0" hangingPunct="1">
      <a:defRPr sz="4000" b="1" kern="1200">
        <a:solidFill>
          <a:srgbClr val="06060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6" autoAdjust="0"/>
    <p:restoredTop sz="99807" autoAdjust="0"/>
  </p:normalViewPr>
  <p:slideViewPr>
    <p:cSldViewPr>
      <p:cViewPr varScale="1">
        <p:scale>
          <a:sx n="114" d="100"/>
          <a:sy n="114" d="100"/>
        </p:scale>
        <p:origin x="14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2576"/>
    </p:cViewPr>
  </p:sorterViewPr>
  <p:notesViewPr>
    <p:cSldViewPr>
      <p:cViewPr>
        <p:scale>
          <a:sx n="75" d="100"/>
          <a:sy n="75" d="100"/>
        </p:scale>
        <p:origin x="-3184" y="-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Test Only</c:v>
                </c:pt>
              </c:strCache>
            </c:strRef>
          </c:tx>
          <c:spPr>
            <a:pattFill prst="pct80">
              <a:fgClr>
                <a:srgbClr val="FFFF00"/>
              </a:fgClr>
              <a:bgClr>
                <a:schemeClr val="bg1"/>
              </a:bgClr>
            </a:pattFill>
          </c:spPr>
          <c:invertIfNegative val="0"/>
          <c:cat>
            <c:strRef>
              <c:f>Sheet1!$A$2:$A$4</c:f>
              <c:strCache>
                <c:ptCount val="3"/>
                <c:pt idx="0">
                  <c:v>Injecting</c:v>
                </c:pt>
                <c:pt idx="1">
                  <c:v>Abstinent</c:v>
                </c:pt>
                <c:pt idx="2">
                  <c:v>Arrested</c:v>
                </c:pt>
              </c:strCache>
            </c:strRef>
          </c:cat>
          <c:val>
            <c:numRef>
              <c:f>Sheet1!$B$2:$B$4</c:f>
              <c:numCache>
                <c:formatCode>General</c:formatCode>
                <c:ptCount val="3"/>
                <c:pt idx="0">
                  <c:v>45</c:v>
                </c:pt>
                <c:pt idx="1">
                  <c:v>11</c:v>
                </c:pt>
                <c:pt idx="2">
                  <c:v>24</c:v>
                </c:pt>
              </c:numCache>
            </c:numRef>
          </c:val>
          <c:extLst>
            <c:ext xmlns:c16="http://schemas.microsoft.com/office/drawing/2014/chart" uri="{C3380CC4-5D6E-409C-BE32-E72D297353CC}">
              <c16:uniqueId val="{00000000-BCB7-E145-968B-F4B1BB0809FA}"/>
            </c:ext>
          </c:extLst>
        </c:ser>
        <c:ser>
          <c:idx val="1"/>
          <c:order val="1"/>
          <c:tx>
            <c:strRef>
              <c:f>Sheet1!$C$1</c:f>
              <c:strCache>
                <c:ptCount val="1"/>
                <c:pt idx="0">
                  <c:v>Test + MET</c:v>
                </c:pt>
              </c:strCache>
            </c:strRef>
          </c:tx>
          <c:spPr>
            <a:pattFill prst="pct90">
              <a:fgClr>
                <a:srgbClr val="FF0000"/>
              </a:fgClr>
              <a:bgClr>
                <a:schemeClr val="bg1"/>
              </a:bgClr>
            </a:pattFill>
          </c:spPr>
          <c:invertIfNegative val="0"/>
          <c:cat>
            <c:strRef>
              <c:f>Sheet1!$A$2:$A$4</c:f>
              <c:strCache>
                <c:ptCount val="3"/>
                <c:pt idx="0">
                  <c:v>Injecting</c:v>
                </c:pt>
                <c:pt idx="1">
                  <c:v>Abstinent</c:v>
                </c:pt>
                <c:pt idx="2">
                  <c:v>Arrested</c:v>
                </c:pt>
              </c:strCache>
            </c:strRef>
          </c:cat>
          <c:val>
            <c:numRef>
              <c:f>Sheet1!$C$2:$C$4</c:f>
              <c:numCache>
                <c:formatCode>General</c:formatCode>
                <c:ptCount val="3"/>
                <c:pt idx="0">
                  <c:v>20</c:v>
                </c:pt>
                <c:pt idx="1">
                  <c:v>42</c:v>
                </c:pt>
                <c:pt idx="2">
                  <c:v>10</c:v>
                </c:pt>
              </c:numCache>
            </c:numRef>
          </c:val>
          <c:extLst>
            <c:ext xmlns:c16="http://schemas.microsoft.com/office/drawing/2014/chart" uri="{C3380CC4-5D6E-409C-BE32-E72D297353CC}">
              <c16:uniqueId val="{00000001-BCB7-E145-968B-F4B1BB0809FA}"/>
            </c:ext>
          </c:extLst>
        </c:ser>
        <c:dLbls>
          <c:showLegendKey val="0"/>
          <c:showVal val="0"/>
          <c:showCatName val="0"/>
          <c:showSerName val="0"/>
          <c:showPercent val="0"/>
          <c:showBubbleSize val="0"/>
        </c:dLbls>
        <c:gapWidth val="150"/>
        <c:shape val="cylinder"/>
        <c:axId val="-2007724024"/>
        <c:axId val="-2125948696"/>
        <c:axId val="0"/>
      </c:bar3DChart>
      <c:catAx>
        <c:axId val="-2007724024"/>
        <c:scaling>
          <c:orientation val="minMax"/>
        </c:scaling>
        <c:delete val="0"/>
        <c:axPos val="b"/>
        <c:numFmt formatCode="General" sourceLinked="1"/>
        <c:majorTickMark val="out"/>
        <c:minorTickMark val="none"/>
        <c:tickLblPos val="nextTo"/>
        <c:crossAx val="-2125948696"/>
        <c:crosses val="autoZero"/>
        <c:auto val="1"/>
        <c:lblAlgn val="ctr"/>
        <c:lblOffset val="100"/>
        <c:noMultiLvlLbl val="0"/>
      </c:catAx>
      <c:valAx>
        <c:axId val="-2125948696"/>
        <c:scaling>
          <c:orientation val="minMax"/>
        </c:scaling>
        <c:delete val="0"/>
        <c:axPos val="l"/>
        <c:majorGridlines/>
        <c:numFmt formatCode="General" sourceLinked="0"/>
        <c:majorTickMark val="out"/>
        <c:minorTickMark val="none"/>
        <c:tickLblPos val="nextTo"/>
        <c:crossAx val="-2007724024"/>
        <c:crosses val="autoZero"/>
        <c:crossBetween val="between"/>
      </c:valAx>
      <c:spPr>
        <a:noFill/>
        <a:ln w="25398">
          <a:noFill/>
        </a:ln>
      </c:spPr>
    </c:plotArea>
    <c:legend>
      <c:legendPos val="r"/>
      <c:overlay val="0"/>
    </c:legend>
    <c:plotVisOnly val="1"/>
    <c:dispBlanksAs val="gap"/>
    <c:showDLblsOverMax val="0"/>
  </c:chart>
  <c:spPr>
    <a:ln cap="flat"/>
    <a:effectLst>
      <a:glow rad="495300">
        <a:schemeClr val="accent1">
          <a:satMod val="175000"/>
          <a:alpha val="40000"/>
        </a:schemeClr>
      </a:glow>
      <a:softEdge rad="444500"/>
    </a:effectLst>
    <a:scene3d>
      <a:camera prst="orthographicFront"/>
      <a:lightRig rig="threePt" dir="t"/>
    </a:scene3d>
    <a:sp3d>
      <a:bevelT/>
    </a:sp3d>
  </c:spPr>
  <c:txPr>
    <a:bodyPr/>
    <a:lstStyle/>
    <a:p>
      <a:pPr>
        <a:defRPr sz="1796"/>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b="0">
                <a:solidFill>
                  <a:schemeClr val="tx1"/>
                </a:solidFill>
                <a:latin typeface="Arial" charset="0"/>
              </a:defRPr>
            </a:lvl1pPr>
          </a:lstStyle>
          <a:p>
            <a:pPr>
              <a:defRPr/>
            </a:pPr>
            <a:endParaRPr lang="en-US"/>
          </a:p>
        </p:txBody>
      </p:sp>
      <p:sp>
        <p:nvSpPr>
          <p:cNvPr id="634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b="0">
                <a:solidFill>
                  <a:schemeClr val="tx1"/>
                </a:solidFill>
                <a:latin typeface="Arial" charset="0"/>
              </a:defRPr>
            </a:lvl1pPr>
          </a:lstStyle>
          <a:p>
            <a:pPr>
              <a:defRPr/>
            </a:pPr>
            <a:endParaRPr lang="en-US"/>
          </a:p>
        </p:txBody>
      </p:sp>
    </p:spTree>
    <p:extLst>
      <p:ext uri="{BB962C8B-B14F-4D97-AF65-F5344CB8AC3E}">
        <p14:creationId xmlns:p14="http://schemas.microsoft.com/office/powerpoint/2010/main" val="1038886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b="0">
                <a:solidFill>
                  <a:schemeClr val="tx1"/>
                </a:solidFill>
                <a:latin typeface="Arial" charset="0"/>
              </a:defRPr>
            </a:lvl1pPr>
          </a:lstStyle>
          <a:p>
            <a:pPr>
              <a:defRPr/>
            </a:pPr>
            <a:endParaRPr lang="en-US"/>
          </a:p>
        </p:txBody>
      </p:sp>
      <p:sp>
        <p:nvSpPr>
          <p:cNvPr id="1536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b="0">
                <a:solidFill>
                  <a:schemeClr val="tx1"/>
                </a:solidFill>
                <a:latin typeface="Arial" charset="0"/>
              </a:defRPr>
            </a:lvl1pPr>
          </a:lstStyle>
          <a:p>
            <a:pPr>
              <a:defRPr/>
            </a:pPr>
            <a:endParaRPr lang="en-US"/>
          </a:p>
        </p:txBody>
      </p:sp>
      <p:sp>
        <p:nvSpPr>
          <p:cNvPr id="1208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b="0">
                <a:solidFill>
                  <a:schemeClr val="tx1"/>
                </a:solidFill>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b="0">
                <a:solidFill>
                  <a:schemeClr val="tx1"/>
                </a:solidFill>
                <a:latin typeface="Arial" charset="0"/>
              </a:defRPr>
            </a:lvl1pPr>
          </a:lstStyle>
          <a:p>
            <a:pPr>
              <a:defRPr/>
            </a:pPr>
            <a:fld id="{4667C256-5116-4076-BD12-950CE0A578D8}" type="slidenum">
              <a:rPr lang="en-US"/>
              <a:pPr>
                <a:defRPr/>
              </a:pPr>
              <a:t>‹#›</a:t>
            </a:fld>
            <a:endParaRPr lang="en-US"/>
          </a:p>
        </p:txBody>
      </p:sp>
    </p:spTree>
    <p:extLst>
      <p:ext uri="{BB962C8B-B14F-4D97-AF65-F5344CB8AC3E}">
        <p14:creationId xmlns:p14="http://schemas.microsoft.com/office/powerpoint/2010/main" val="34599343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uilford.co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guilford.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guilford.com/"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132733A-B505-4457-B914-57FDA868A5E2}" type="slidenum">
              <a:rPr lang="en-US" smtClean="0">
                <a:latin typeface="Arial" pitchFamily="34" charset="0"/>
              </a:rPr>
              <a:pPr/>
              <a:t>1</a:t>
            </a:fld>
            <a:endParaRPr lang="en-US">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731838" y="4640263"/>
            <a:ext cx="5851525" cy="4321175"/>
          </a:xfrm>
          <a:noFill/>
          <a:ln/>
        </p:spPr>
        <p:txBody>
          <a:bodyPr/>
          <a:lstStyle/>
          <a:p>
            <a:pPr eaLnBrk="1" hangingPunct="1"/>
            <a:endParaRPr lang="en-US">
              <a:latin typeface="Arial" pitchFamily="34" charset="0"/>
            </a:endParaRPr>
          </a:p>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a:latin typeface="Arial" pitchFamily="34" charset="0"/>
            </a:endParaRPr>
          </a:p>
        </p:txBody>
      </p:sp>
      <p:sp>
        <p:nvSpPr>
          <p:cNvPr id="93188" name="Slide Number Placeholder 3"/>
          <p:cNvSpPr>
            <a:spLocks noGrp="1"/>
          </p:cNvSpPr>
          <p:nvPr>
            <p:ph type="sldNum" sz="quarter" idx="5"/>
          </p:nvPr>
        </p:nvSpPr>
        <p:spPr>
          <a:noFill/>
        </p:spPr>
        <p:txBody>
          <a:bodyPr/>
          <a:lstStyle/>
          <a:p>
            <a:fld id="{CF985592-8B81-4A87-95F5-2AD4D32FBD81}" type="slidenum">
              <a:rPr lang="en-US" smtClean="0">
                <a:latin typeface="Arial" pitchFamily="34" charset="0"/>
              </a:rPr>
              <a:pPr/>
              <a:t>26</a:t>
            </a:fld>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266826" y="727076"/>
            <a:ext cx="4781550" cy="3586163"/>
          </a:xfrm>
          <a:ln/>
        </p:spPr>
      </p:sp>
      <p:sp>
        <p:nvSpPr>
          <p:cNvPr id="129027" name="Rectangle 3"/>
          <p:cNvSpPr>
            <a:spLocks noGrp="1" noChangeArrowheads="1"/>
          </p:cNvSpPr>
          <p:nvPr>
            <p:ph type="body" idx="1"/>
          </p:nvPr>
        </p:nvSpPr>
        <p:spPr>
          <a:xfrm>
            <a:off x="974726" y="4560889"/>
            <a:ext cx="5365750" cy="4319587"/>
          </a:xfrm>
          <a:noFill/>
          <a:ln/>
        </p:spPr>
        <p:txBody>
          <a:bodyPr/>
          <a:lstStyle/>
          <a:p>
            <a:r>
              <a:rPr lang="en-US"/>
              <a:t>These are some ways to roll with resistance.  If we feel the “wrestle” come up, in MI this is a signal to interact in a different manner with the client.</a:t>
            </a:r>
          </a:p>
          <a:p>
            <a:endParaRPr lang="en-US"/>
          </a:p>
          <a:p>
            <a:r>
              <a:rPr lang="en-US"/>
              <a:t>Ask for some concrete examples of rolling with resistance that the trainees may have witnessed this week, whether in the training or on the job.  Hint: Think about how you, as the trainer, may have rolled with resistance!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CC080D5-797F-446E-9A26-9C51F1DAA214}" type="slidenum">
              <a:rPr lang="en-US" smtClean="0">
                <a:latin typeface="Arial" pitchFamily="34" charset="0"/>
              </a:rPr>
              <a:pPr/>
              <a:t>30</a:t>
            </a:fld>
            <a:endParaRPr lang="en-US">
              <a:latin typeface="Arial" pitchFamily="34" charset="0"/>
            </a:endParaRPr>
          </a:p>
        </p:txBody>
      </p:sp>
      <p:sp>
        <p:nvSpPr>
          <p:cNvPr id="94211" name="Rectangle 2"/>
          <p:cNvSpPr>
            <a:spLocks noGrp="1" noRot="1" noChangeAspect="1" noChangeArrowheads="1" noTextEdit="1"/>
          </p:cNvSpPr>
          <p:nvPr>
            <p:ph type="sldImg"/>
          </p:nvPr>
        </p:nvSpPr>
        <p:spPr>
          <a:xfrm>
            <a:off x="1417638" y="479425"/>
            <a:ext cx="4479925" cy="3360738"/>
          </a:xfrm>
          <a:ln/>
        </p:spPr>
      </p:sp>
      <p:sp>
        <p:nvSpPr>
          <p:cNvPr id="94212" name="Rectangle 3"/>
          <p:cNvSpPr>
            <a:spLocks noGrp="1" noChangeArrowheads="1"/>
          </p:cNvSpPr>
          <p:nvPr>
            <p:ph type="body" idx="1"/>
          </p:nvPr>
        </p:nvSpPr>
        <p:spPr>
          <a:xfrm>
            <a:off x="731839" y="4160839"/>
            <a:ext cx="5851525" cy="4719637"/>
          </a:xfrm>
          <a:noFill/>
          <a:ln/>
        </p:spPr>
        <p:txBody>
          <a:bodyPr/>
          <a:lstStyle/>
          <a:p>
            <a:pPr eaLnBrk="1" hangingPunct="1">
              <a:lnSpc>
                <a:spcPct val="90000"/>
              </a:lnSpc>
            </a:pPr>
            <a:r>
              <a:rPr lang="en-US">
                <a:latin typeface="Arial" pitchFamily="34" charset="0"/>
              </a:rPr>
              <a:t>See Activity 2A (page 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Disengagement has been described as the “communication of nonmutuality” (Miller and Rollnick, 2013).</a:t>
            </a:r>
            <a:r>
              <a:rPr lang="en-US" baseline="0" dirty="0"/>
              <a:t> Here, the implied message to the client is that the clinician is the one in charge; the one with the answers to the client’s problems. This message creates the conditions for the client to become passive, dependent, and often to flee treatment. </a:t>
            </a:r>
            <a:r>
              <a:rPr lang="en-US" dirty="0"/>
              <a:t>There are 6 common traps that promote disengagement with a potential</a:t>
            </a:r>
            <a:r>
              <a:rPr lang="en-US" baseline="0" dirty="0"/>
              <a:t> client.</a:t>
            </a:r>
          </a:p>
          <a:p>
            <a:endParaRPr lang="en-US" baseline="0" dirty="0"/>
          </a:p>
          <a:p>
            <a:pPr marL="181240" indent="-181240">
              <a:buFont typeface="Wingdings" panose="05000000000000000000" pitchFamily="2" charset="2"/>
              <a:buChar char="Ø"/>
            </a:pPr>
            <a:r>
              <a:rPr lang="en-US" baseline="0" dirty="0"/>
              <a:t>The Assessment Trap</a:t>
            </a:r>
          </a:p>
          <a:p>
            <a:pPr marL="181240" indent="-181240">
              <a:buFont typeface="Wingdings" panose="05000000000000000000" pitchFamily="2" charset="2"/>
              <a:buChar char="Ø"/>
            </a:pPr>
            <a:r>
              <a:rPr lang="en-US" baseline="0" dirty="0"/>
              <a:t>The Expert Trap</a:t>
            </a:r>
          </a:p>
          <a:p>
            <a:pPr marL="181240" indent="-181240">
              <a:buFont typeface="Wingdings" panose="05000000000000000000" pitchFamily="2" charset="2"/>
              <a:buChar char="Ø"/>
            </a:pPr>
            <a:r>
              <a:rPr lang="en-US" baseline="0" dirty="0"/>
              <a:t>The Premature Focus Trap</a:t>
            </a:r>
          </a:p>
          <a:p>
            <a:pPr marL="181240" indent="-181240">
              <a:buFont typeface="Wingdings" panose="05000000000000000000" pitchFamily="2" charset="2"/>
              <a:buChar char="Ø"/>
            </a:pPr>
            <a:r>
              <a:rPr lang="en-US" baseline="0" dirty="0"/>
              <a:t>The Labeling Trap</a:t>
            </a:r>
          </a:p>
          <a:p>
            <a:pPr marL="181240" indent="-181240">
              <a:buFont typeface="Wingdings" panose="05000000000000000000" pitchFamily="2" charset="2"/>
              <a:buChar char="Ø"/>
            </a:pPr>
            <a:r>
              <a:rPr lang="en-US" baseline="0" dirty="0"/>
              <a:t>The Blaming Trap</a:t>
            </a:r>
          </a:p>
          <a:p>
            <a:pPr marL="181240" indent="-181240">
              <a:buFont typeface="Wingdings" panose="05000000000000000000" pitchFamily="2" charset="2"/>
              <a:buChar char="Ø"/>
            </a:pPr>
            <a:r>
              <a:rPr lang="en-US" baseline="0" dirty="0"/>
              <a:t>The Chat Trap (</a:t>
            </a:r>
            <a:r>
              <a:rPr lang="en-US" sz="1300" dirty="0">
                <a:latin typeface="+mn-lt"/>
              </a:rPr>
              <a:t>Miller and Rollnick. 2013)</a:t>
            </a:r>
            <a:endParaRPr lang="en-US" i="0" baseline="0" dirty="0"/>
          </a:p>
          <a:p>
            <a:endParaRPr lang="en-US" baseline="0" dirty="0"/>
          </a:p>
          <a:p>
            <a:r>
              <a:rPr lang="en-US" baseline="0" dirty="0"/>
              <a:t>Let’s take a look at each. </a:t>
            </a:r>
          </a:p>
          <a:p>
            <a:endParaRPr lang="en-US" baseline="0" dirty="0"/>
          </a:p>
          <a:p>
            <a:r>
              <a:rPr lang="en-US" baseline="0" dirty="0"/>
              <a:t>________________________________________________________________________________</a:t>
            </a:r>
          </a:p>
          <a:p>
            <a:pPr defTabSz="966612" eaLnBrk="1" fontAlgn="auto" hangingPunct="1">
              <a:spcBef>
                <a:spcPts val="0"/>
              </a:spcBef>
              <a:spcAft>
                <a:spcPts val="0"/>
              </a:spcAft>
              <a:defRPr/>
            </a:pPr>
            <a:r>
              <a:rPr lang="en-US" sz="1300" i="1" dirty="0">
                <a:latin typeface="+mn-lt"/>
              </a:rPr>
              <a:t>W.R. Miller and S. Rollnick, Motivational Interviewing, Helping People Change, Third Edition. Chapter 6. Phase 1-Building Motivation for Change. </a:t>
            </a:r>
            <a:r>
              <a:rPr lang="en-US" sz="1300" dirty="0">
                <a:latin typeface="+mn-lt"/>
              </a:rPr>
              <a:t>The Guilford Press, NY, London 2013. </a:t>
            </a:r>
            <a:r>
              <a:rPr lang="en-US" sz="1300" u="sng" dirty="0">
                <a:latin typeface="+mn-lt"/>
                <a:hlinkClick r:id="rId3"/>
              </a:rPr>
              <a:t>www.guilford.com</a:t>
            </a:r>
            <a:r>
              <a:rPr lang="en-US" sz="1300" dirty="0">
                <a:latin typeface="+mn-lt"/>
              </a:rPr>
              <a:t>) </a:t>
            </a:r>
          </a:p>
          <a:p>
            <a:endParaRPr lang="en-US" dirty="0"/>
          </a:p>
        </p:txBody>
      </p:sp>
      <p:sp>
        <p:nvSpPr>
          <p:cNvPr id="4" name="Slide Number Placeholder 3"/>
          <p:cNvSpPr>
            <a:spLocks noGrp="1"/>
          </p:cNvSpPr>
          <p:nvPr>
            <p:ph type="sldNum" sz="quarter" idx="10"/>
          </p:nvPr>
        </p:nvSpPr>
        <p:spPr/>
        <p:txBody>
          <a:bodyPr/>
          <a:lstStyle/>
          <a:p>
            <a:fld id="{AA73FB07-0188-4444-8D8E-E4BF309E17BC}" type="slidenum">
              <a:rPr lang="en-US" smtClean="0"/>
              <a:t>31</a:t>
            </a:fld>
            <a:endParaRPr lang="en-US" dirty="0"/>
          </a:p>
        </p:txBody>
      </p:sp>
    </p:spTree>
    <p:extLst>
      <p:ext uri="{BB962C8B-B14F-4D97-AF65-F5344CB8AC3E}">
        <p14:creationId xmlns:p14="http://schemas.microsoft.com/office/powerpoint/2010/main" val="2321644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Asking a series of closed-ended questions signals to the client that</a:t>
            </a:r>
            <a:r>
              <a:rPr lang="en-US" baseline="0" dirty="0"/>
              <a:t> you are the one in charge. It also implies that there is an answer to your problem/s once all the questions are asked.</a:t>
            </a:r>
          </a:p>
          <a:p>
            <a:endParaRPr lang="en-US" baseline="0" dirty="0"/>
          </a:p>
          <a:p>
            <a:r>
              <a:rPr lang="en-US" baseline="0" dirty="0"/>
              <a:t>An “information-in-answer-out” expert role does not work well when the goal is one of personal change. One of the foundational tenets of MI is that you don’t have the solution for clients without their own expertise.</a:t>
            </a:r>
            <a:endParaRPr lang="en-US" dirty="0"/>
          </a:p>
        </p:txBody>
      </p:sp>
      <p:sp>
        <p:nvSpPr>
          <p:cNvPr id="4" name="Slide Number Placeholder 3"/>
          <p:cNvSpPr>
            <a:spLocks noGrp="1"/>
          </p:cNvSpPr>
          <p:nvPr>
            <p:ph type="sldNum" sz="quarter" idx="10"/>
          </p:nvPr>
        </p:nvSpPr>
        <p:spPr/>
        <p:txBody>
          <a:bodyPr/>
          <a:lstStyle/>
          <a:p>
            <a:fld id="{AA73FB07-0188-4444-8D8E-E4BF309E17BC}" type="slidenum">
              <a:rPr lang="en-US" smtClean="0"/>
              <a:t>32</a:t>
            </a:fld>
            <a:endParaRPr lang="en-US" dirty="0"/>
          </a:p>
        </p:txBody>
      </p:sp>
    </p:spTree>
    <p:extLst>
      <p:ext uri="{BB962C8B-B14F-4D97-AF65-F5344CB8AC3E}">
        <p14:creationId xmlns:p14="http://schemas.microsoft.com/office/powerpoint/2010/main" val="167609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This situation involves the clinician “honing in” on what the so-called real problem is without fully engaging</a:t>
            </a:r>
            <a:r>
              <a:rPr lang="en-US" baseline="0" dirty="0"/>
              <a:t> the client to learn what his or her pressing concerns are.</a:t>
            </a:r>
          </a:p>
          <a:p>
            <a:endParaRPr lang="en-US" baseline="0" dirty="0"/>
          </a:p>
          <a:p>
            <a:r>
              <a:rPr lang="en-US" baseline="0" dirty="0"/>
              <a:t>This trap often involves the following consequences:</a:t>
            </a:r>
          </a:p>
          <a:p>
            <a:endParaRPr lang="en-US" baseline="0" dirty="0"/>
          </a:p>
          <a:p>
            <a:pPr marL="181240" indent="-181240">
              <a:buFont typeface="Wingdings" panose="05000000000000000000" pitchFamily="2" charset="2"/>
              <a:buChar char="Ø"/>
            </a:pPr>
            <a:r>
              <a:rPr lang="en-US" baseline="0" dirty="0"/>
              <a:t>The client becomes disengaged due to the clinician’s lack of listening to his or her broader concerns.</a:t>
            </a:r>
          </a:p>
          <a:p>
            <a:pPr marL="181240" indent="-181240">
              <a:buFont typeface="Wingdings" panose="05000000000000000000" pitchFamily="2" charset="2"/>
              <a:buChar char="Ø"/>
            </a:pPr>
            <a:r>
              <a:rPr lang="en-US" baseline="0" dirty="0"/>
              <a:t>A power struggle emerges about the proper topic for early discussion.</a:t>
            </a:r>
          </a:p>
          <a:p>
            <a:pPr marL="181240" indent="-181240">
              <a:buFont typeface="Wingdings" panose="05000000000000000000" pitchFamily="2" charset="2"/>
              <a:buChar char="Ø"/>
            </a:pPr>
            <a:r>
              <a:rPr lang="en-US" baseline="0" dirty="0"/>
              <a:t>The client becomes a passive partner or does not return.</a:t>
            </a:r>
          </a:p>
          <a:p>
            <a:pPr marL="181240" indent="-181240">
              <a:buFont typeface="Wingdings" panose="05000000000000000000" pitchFamily="2" charset="2"/>
              <a:buChar char="Ø"/>
            </a:pPr>
            <a:endParaRPr lang="en-US" baseline="0" dirty="0"/>
          </a:p>
          <a:p>
            <a:pPr marL="181240" indent="-18124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AA73FB07-0188-4444-8D8E-E4BF309E17BC}" type="slidenum">
              <a:rPr lang="en-US" smtClean="0"/>
              <a:t>33</a:t>
            </a:fld>
            <a:endParaRPr lang="en-US" dirty="0"/>
          </a:p>
        </p:txBody>
      </p:sp>
    </p:spTree>
    <p:extLst>
      <p:ext uri="{BB962C8B-B14F-4D97-AF65-F5344CB8AC3E}">
        <p14:creationId xmlns:p14="http://schemas.microsoft.com/office/powerpoint/2010/main" val="3309576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8D238-CB55-425E-AAFD-2E25E51930B5}" type="slidenum">
              <a:rPr lang="en-US">
                <a:solidFill>
                  <a:prstClr val="black"/>
                </a:solidFill>
              </a:rPr>
              <a:pPr/>
              <a:t>34</a:t>
            </a:fld>
            <a:endParaRPr lang="en-US">
              <a:solidFill>
                <a:prstClr val="black"/>
              </a:solidFill>
            </a:endParaRPr>
          </a:p>
        </p:txBody>
      </p:sp>
      <p:sp>
        <p:nvSpPr>
          <p:cNvPr id="15362" name="Rectangle 2"/>
          <p:cNvSpPr>
            <a:spLocks noGrp="1" noRot="1" noChangeAspect="1" noChangeArrowheads="1" noTextEdit="1"/>
          </p:cNvSpPr>
          <p:nvPr>
            <p:ph type="sldImg"/>
          </p:nvPr>
        </p:nvSpPr>
        <p:spPr>
          <a:xfrm>
            <a:off x="1258888" y="720725"/>
            <a:ext cx="4800600" cy="3600450"/>
          </a:xfrm>
          <a:ln/>
        </p:spPr>
      </p:sp>
      <p:sp>
        <p:nvSpPr>
          <p:cNvPr id="15363" name="Rectangle 3"/>
          <p:cNvSpPr>
            <a:spLocks noGrp="1" noChangeArrowheads="1"/>
          </p:cNvSpPr>
          <p:nvPr>
            <p:ph type="body" idx="1"/>
          </p:nvPr>
        </p:nvSpPr>
        <p:spPr/>
        <p:txBody>
          <a:bodyPr/>
          <a:lstStyle/>
          <a:p>
            <a:r>
              <a:rPr lang="en-US" dirty="0"/>
              <a:t>Participants will break into groups of 3 or 4 to experience a style of interaction that is more facilitative of behavior change than direct persuasion in most cases.  The </a:t>
            </a:r>
            <a:r>
              <a:rPr lang="en-US" dirty="0" err="1"/>
              <a:t>roleplay</a:t>
            </a:r>
            <a:r>
              <a:rPr lang="en-US" dirty="0"/>
              <a:t> will last 5 minutes with 5 minutes to debrief.  Most participants will report feelings of validation, clarification of their own thoughts about change, and empowerment to change.  Some may report that they want information or advice in order to decide what to do.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b="1">
                <a:solidFill>
                  <a:srgbClr val="060606"/>
                </a:solidFill>
                <a:latin typeface="Times New Roman" charset="0"/>
                <a:ea typeface="ＭＳ Ｐゴシック" charset="0"/>
              </a:defRPr>
            </a:lvl1pPr>
            <a:lvl2pPr marL="742950" indent="-285750" eaLnBrk="0" hangingPunct="0">
              <a:defRPr sz="4000" b="1">
                <a:solidFill>
                  <a:srgbClr val="060606"/>
                </a:solidFill>
                <a:latin typeface="Times New Roman" charset="0"/>
                <a:ea typeface="ＭＳ Ｐゴシック" charset="0"/>
              </a:defRPr>
            </a:lvl2pPr>
            <a:lvl3pPr marL="1143000" indent="-228600" eaLnBrk="0" hangingPunct="0">
              <a:defRPr sz="4000" b="1">
                <a:solidFill>
                  <a:srgbClr val="060606"/>
                </a:solidFill>
                <a:latin typeface="Times New Roman" charset="0"/>
                <a:ea typeface="ＭＳ Ｐゴシック" charset="0"/>
              </a:defRPr>
            </a:lvl3pPr>
            <a:lvl4pPr marL="1600200" indent="-228600" eaLnBrk="0" hangingPunct="0">
              <a:defRPr sz="4000" b="1">
                <a:solidFill>
                  <a:srgbClr val="060606"/>
                </a:solidFill>
                <a:latin typeface="Times New Roman" charset="0"/>
                <a:ea typeface="ＭＳ Ｐゴシック" charset="0"/>
              </a:defRPr>
            </a:lvl4pPr>
            <a:lvl5pPr marL="2057400" indent="-228600" eaLnBrk="0" hangingPunct="0">
              <a:defRPr sz="4000" b="1">
                <a:solidFill>
                  <a:srgbClr val="060606"/>
                </a:solidFill>
                <a:latin typeface="Times New Roman" charset="0"/>
                <a:ea typeface="ＭＳ Ｐゴシック" charset="0"/>
              </a:defRPr>
            </a:lvl5pPr>
            <a:lvl6pPr marL="2514600" indent="-228600" eaLnBrk="0" fontAlgn="base" hangingPunct="0">
              <a:spcBef>
                <a:spcPct val="0"/>
              </a:spcBef>
              <a:spcAft>
                <a:spcPct val="0"/>
              </a:spcAft>
              <a:defRPr sz="4000" b="1">
                <a:solidFill>
                  <a:srgbClr val="060606"/>
                </a:solidFill>
                <a:latin typeface="Times New Roman" charset="0"/>
                <a:ea typeface="ＭＳ Ｐゴシック" charset="0"/>
              </a:defRPr>
            </a:lvl6pPr>
            <a:lvl7pPr marL="2971800" indent="-228600" eaLnBrk="0" fontAlgn="base" hangingPunct="0">
              <a:spcBef>
                <a:spcPct val="0"/>
              </a:spcBef>
              <a:spcAft>
                <a:spcPct val="0"/>
              </a:spcAft>
              <a:defRPr sz="4000" b="1">
                <a:solidFill>
                  <a:srgbClr val="060606"/>
                </a:solidFill>
                <a:latin typeface="Times New Roman" charset="0"/>
                <a:ea typeface="ＭＳ Ｐゴシック" charset="0"/>
              </a:defRPr>
            </a:lvl7pPr>
            <a:lvl8pPr marL="3429000" indent="-228600" eaLnBrk="0" fontAlgn="base" hangingPunct="0">
              <a:spcBef>
                <a:spcPct val="0"/>
              </a:spcBef>
              <a:spcAft>
                <a:spcPct val="0"/>
              </a:spcAft>
              <a:defRPr sz="4000" b="1">
                <a:solidFill>
                  <a:srgbClr val="060606"/>
                </a:solidFill>
                <a:latin typeface="Times New Roman" charset="0"/>
                <a:ea typeface="ＭＳ Ｐゴシック" charset="0"/>
              </a:defRPr>
            </a:lvl8pPr>
            <a:lvl9pPr marL="3886200" indent="-228600" eaLnBrk="0" fontAlgn="base" hangingPunct="0">
              <a:spcBef>
                <a:spcPct val="0"/>
              </a:spcBef>
              <a:spcAft>
                <a:spcPct val="0"/>
              </a:spcAft>
              <a:defRPr sz="4000" b="1">
                <a:solidFill>
                  <a:srgbClr val="060606"/>
                </a:solidFill>
                <a:latin typeface="Times New Roman" charset="0"/>
                <a:ea typeface="ＭＳ Ｐゴシック" charset="0"/>
              </a:defRPr>
            </a:lvl9pPr>
          </a:lstStyle>
          <a:p>
            <a:pPr eaLnBrk="1" hangingPunct="1"/>
            <a:fld id="{AC6BDB23-62C6-F346-B67F-7671A43A9813}" type="slidenum">
              <a:rPr lang="en-US" sz="1300" b="0">
                <a:solidFill>
                  <a:schemeClr val="tx1"/>
                </a:solidFill>
                <a:latin typeface="Arial" charset="0"/>
              </a:rPr>
              <a:pPr eaLnBrk="1" hangingPunct="1"/>
              <a:t>35</a:t>
            </a:fld>
            <a:endParaRPr lang="en-US" sz="1300" b="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B9859EA-5BB5-43E3-9550-7B342DAB6859}" type="slidenum">
              <a:rPr lang="en-US" smtClean="0"/>
              <a:pPr/>
              <a:t>36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74726" y="4560889"/>
            <a:ext cx="5365750" cy="4319587"/>
          </a:xfrm>
          <a:noFill/>
          <a:ln/>
        </p:spPr>
        <p:txBody>
          <a:bodyPr/>
          <a:lstStyle/>
          <a:p>
            <a:pPr eaLnBrk="1" hangingPunct="1"/>
            <a:r>
              <a:rPr lang="en-US"/>
              <a:t>We have provided the following slides to demonstrate each concept. You could choose to ask audience members to come up with own examples.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638421-728E-4181-89BF-FB536A657828}" type="slidenum">
              <a:rPr lang="en-US" smtClean="0"/>
              <a:pPr>
                <a:defRPr/>
              </a:pPr>
              <a:t>37</a:t>
            </a:fld>
            <a:endParaRPr lang="en-US" dirty="0"/>
          </a:p>
        </p:txBody>
      </p:sp>
    </p:spTree>
    <p:extLst>
      <p:ext uri="{BB962C8B-B14F-4D97-AF65-F5344CB8AC3E}">
        <p14:creationId xmlns:p14="http://schemas.microsoft.com/office/powerpoint/2010/main" val="12055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86F40-5B02-485A-B552-17C4D2203B57}" type="slidenum">
              <a:rPr lang="en-US"/>
              <a:pPr/>
              <a:t>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75360" y="4560570"/>
            <a:ext cx="5364480" cy="4320540"/>
          </a:xfrm>
        </p:spPr>
        <p:txBody>
          <a:bodyPr/>
          <a:lstStyle/>
          <a:p>
            <a:r>
              <a:rPr lang="nl-NL" dirty="0"/>
              <a:t>Paul</a:t>
            </a:r>
          </a:p>
        </p:txBody>
      </p:sp>
    </p:spTree>
    <p:extLst>
      <p:ext uri="{BB962C8B-B14F-4D97-AF65-F5344CB8AC3E}">
        <p14:creationId xmlns:p14="http://schemas.microsoft.com/office/powerpoint/2010/main" val="360142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It may be helpful to clarify one point about client readiness. Some</a:t>
            </a:r>
            <a:r>
              <a:rPr lang="en-US" baseline="0" dirty="0"/>
              <a:t> clients are ready to change their behaviors as soon as they enter treatment. They already have the motivation needed to pursue a goal of change. In this case the clinician does not need to apply MI, but simply use the knowledge and skills necessary to ensure the client has the knowledge, skills and supports necessary to achieve the stated goal.</a:t>
            </a:r>
          </a:p>
          <a:p>
            <a:endParaRPr lang="en-US" sz="1300" dirty="0">
              <a:latin typeface="+mn-lt"/>
            </a:endParaRPr>
          </a:p>
          <a:p>
            <a:r>
              <a:rPr lang="en-US" sz="1300" dirty="0">
                <a:latin typeface="+mn-lt"/>
              </a:rPr>
              <a:t>Other clients will benefit from all of some of the processes offered by MI to achieve ‘client readiness’. Let’s take a quick look at the singular purpose of each of the four processes:</a:t>
            </a:r>
          </a:p>
          <a:p>
            <a:endParaRPr lang="en-US" sz="1300" dirty="0">
              <a:latin typeface="+mn-lt"/>
            </a:endParaRPr>
          </a:p>
          <a:p>
            <a:pPr marL="181240" indent="-181240">
              <a:buFont typeface="Wingdings" panose="05000000000000000000" pitchFamily="2" charset="2"/>
              <a:buChar char="q"/>
            </a:pPr>
            <a:r>
              <a:rPr lang="en-US" sz="1300" dirty="0">
                <a:latin typeface="+mn-lt"/>
              </a:rPr>
              <a:t>Engaging is about “How shall we travel together?”</a:t>
            </a:r>
          </a:p>
          <a:p>
            <a:pPr marL="181240" indent="-181240">
              <a:buFont typeface="Wingdings" panose="05000000000000000000" pitchFamily="2" charset="2"/>
              <a:buChar char="q"/>
            </a:pPr>
            <a:r>
              <a:rPr lang="en-US" sz="1300" dirty="0">
                <a:latin typeface="+mn-lt"/>
              </a:rPr>
              <a:t>Focusing asks “Where to?”</a:t>
            </a:r>
          </a:p>
          <a:p>
            <a:pPr marL="181240" indent="-181240">
              <a:buFont typeface="Wingdings" panose="05000000000000000000" pitchFamily="2" charset="2"/>
              <a:buChar char="q"/>
            </a:pPr>
            <a:r>
              <a:rPr lang="en-US" sz="1300" dirty="0">
                <a:latin typeface="+mn-lt"/>
              </a:rPr>
              <a:t>Evoking is about “Whether” and “Why” and</a:t>
            </a:r>
          </a:p>
          <a:p>
            <a:pPr marL="181240" indent="-181240">
              <a:buFont typeface="Wingdings" panose="05000000000000000000" pitchFamily="2" charset="2"/>
              <a:buChar char="q"/>
            </a:pPr>
            <a:r>
              <a:rPr lang="en-US" sz="1300" dirty="0">
                <a:latin typeface="+mn-lt"/>
              </a:rPr>
              <a:t>Planning is about “How” and “When”. (Miller and Rollnick, 2013)</a:t>
            </a:r>
          </a:p>
          <a:p>
            <a:endParaRPr lang="en-US" sz="1300" dirty="0">
              <a:latin typeface="+mn-lt"/>
            </a:endParaRPr>
          </a:p>
          <a:p>
            <a:r>
              <a:rPr lang="en-US" sz="1300" dirty="0">
                <a:latin typeface="+mn-lt"/>
              </a:rPr>
              <a:t>The degree of ‘client readiness’ is determined by which set of questions the client is most responsive to – or ready to address. MI techniques and principles apply in all four processes. What differs is the purpose of their application.</a:t>
            </a:r>
          </a:p>
          <a:p>
            <a:endParaRPr lang="en-US" sz="1300" dirty="0">
              <a:latin typeface="+mn-lt"/>
            </a:endParaRPr>
          </a:p>
          <a:p>
            <a:r>
              <a:rPr lang="en-US" sz="1300" dirty="0">
                <a:latin typeface="+mn-lt"/>
              </a:rPr>
              <a:t>___________________________________________________________________________</a:t>
            </a:r>
          </a:p>
          <a:p>
            <a:pPr defTabSz="966612" eaLnBrk="1" fontAlgn="auto" hangingPunct="1">
              <a:spcBef>
                <a:spcPts val="0"/>
              </a:spcBef>
              <a:spcAft>
                <a:spcPts val="0"/>
              </a:spcAft>
              <a:defRPr/>
            </a:pPr>
            <a:r>
              <a:rPr lang="en-US" sz="1300" i="1" dirty="0">
                <a:latin typeface="+mn-lt"/>
              </a:rPr>
              <a:t>W.R. Miller and S. Rollnick, Motivational Interviewing, Helping People Change, Third Edition. Chapter 20. Developing a Change Plan. </a:t>
            </a:r>
            <a:r>
              <a:rPr lang="en-US" sz="1300" dirty="0">
                <a:latin typeface="+mn-lt"/>
              </a:rPr>
              <a:t>The Guilford Press, NY, London 2013. </a:t>
            </a:r>
            <a:r>
              <a:rPr lang="en-US" sz="1300" u="sng" dirty="0">
                <a:latin typeface="+mn-lt"/>
                <a:hlinkClick r:id="rId3"/>
              </a:rPr>
              <a:t>www.guilford.com</a:t>
            </a:r>
            <a:r>
              <a:rPr lang="en-US" sz="1300" dirty="0">
                <a:latin typeface="+mn-lt"/>
              </a:rPr>
              <a:t>) </a:t>
            </a:r>
          </a:p>
          <a:p>
            <a:endParaRPr lang="en-US" sz="1300" dirty="0">
              <a:latin typeface="+mn-lt"/>
            </a:endParaRPr>
          </a:p>
          <a:p>
            <a:endParaRPr lang="en-US" sz="1300" dirty="0">
              <a:latin typeface="+mn-lt"/>
            </a:endParaRPr>
          </a:p>
          <a:p>
            <a:endParaRPr lang="en-US" dirty="0"/>
          </a:p>
          <a:p>
            <a:endParaRPr lang="en-US" sz="1300" dirty="0">
              <a:latin typeface="+mn-lt"/>
            </a:endParaRPr>
          </a:p>
          <a:p>
            <a:endParaRPr lang="en-US" dirty="0"/>
          </a:p>
        </p:txBody>
      </p:sp>
      <p:sp>
        <p:nvSpPr>
          <p:cNvPr id="4" name="Slide Number Placeholder 3"/>
          <p:cNvSpPr>
            <a:spLocks noGrp="1"/>
          </p:cNvSpPr>
          <p:nvPr>
            <p:ph type="sldNum" sz="quarter" idx="10"/>
          </p:nvPr>
        </p:nvSpPr>
        <p:spPr/>
        <p:txBody>
          <a:bodyPr/>
          <a:lstStyle/>
          <a:p>
            <a:fld id="{2ABD9D4C-6A4F-4253-B1BE-D2C81CB44A2B}" type="slidenum">
              <a:rPr lang="en-US" smtClean="0"/>
              <a:t>38</a:t>
            </a:fld>
            <a:endParaRPr lang="en-US" dirty="0"/>
          </a:p>
        </p:txBody>
      </p:sp>
    </p:spTree>
    <p:extLst>
      <p:ext uri="{BB962C8B-B14F-4D97-AF65-F5344CB8AC3E}">
        <p14:creationId xmlns:p14="http://schemas.microsoft.com/office/powerpoint/2010/main" val="1715375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Selected Bibliography:</a:t>
            </a:r>
          </a:p>
          <a:p>
            <a:endParaRPr lang="en-US"/>
          </a:p>
          <a:p>
            <a:r>
              <a:rPr lang="en-US"/>
              <a:t>Bender, K., Springer, D. W., &amp; Kim, J. S. (2006). Treatment effectiveness with dually diagnosed adolescents: A  systematic review. </a:t>
            </a:r>
            <a:r>
              <a:rPr lang="en-US" i="1"/>
              <a:t>Brief Treatment and Crisis Intervention, 6</a:t>
            </a:r>
            <a:r>
              <a:rPr lang="en-US"/>
              <a:t>, 177-189.</a:t>
            </a:r>
          </a:p>
          <a:p>
            <a:endParaRPr lang="en-US"/>
          </a:p>
          <a:p>
            <a:r>
              <a:rPr lang="en-US"/>
              <a:t>Feldstein, S. W., &amp; Ginsburg, J. I. D. (2006). Motivational interviewing with dually diagnosed adolescents in juvenile justice settings. </a:t>
            </a:r>
            <a:r>
              <a:rPr lang="en-US" i="1"/>
              <a:t>Brief Treatment and  Crisis Intervention, 6, 218-231.</a:t>
            </a:r>
          </a:p>
          <a:p>
            <a:endParaRPr lang="en-US" i="1"/>
          </a:p>
          <a:p>
            <a:r>
              <a:rPr lang="en-US"/>
              <a:t>Hettema, J., Steele, J., &amp; Miller, W. R. (2005). Motivational interviewing. </a:t>
            </a:r>
            <a:r>
              <a:rPr lang="en-US" i="1"/>
              <a:t>Annual Review of Clinical Psychology, 1, </a:t>
            </a:r>
            <a:r>
              <a:rPr lang="en-US"/>
              <a:t>91-111.</a:t>
            </a:r>
          </a:p>
          <a:p>
            <a:endParaRPr lang="en-US"/>
          </a:p>
          <a:p>
            <a:r>
              <a:rPr lang="en-US"/>
              <a:t>Sinha, R. Easton, C., Renee-Aubin, L, &amp; Carroll, K. M. (2003). Engaging young probation-referred marijuana-abusing individuals in treatment: A  pilot trial. </a:t>
            </a:r>
            <a:r>
              <a:rPr lang="en-US" i="1"/>
              <a:t>The American Journal of Addictions, 12</a:t>
            </a:r>
            <a:r>
              <a:rPr lang="en-US"/>
              <a:t>, 314-323.</a:t>
            </a:r>
          </a:p>
          <a:p>
            <a:endParaRPr lang="en-US"/>
          </a:p>
          <a:p>
            <a:r>
              <a:rPr lang="en-US"/>
              <a:t>Stein, L. A. R., et al. (2006). Enhancing substance abuse treatment engagement in incarcerated adolescents. </a:t>
            </a:r>
            <a:r>
              <a:rPr lang="en-US" i="1"/>
              <a:t>Psychological Services, 3, </a:t>
            </a:r>
            <a:r>
              <a:rPr lang="en-US"/>
              <a:t>25-34.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Char char="•"/>
            </a:pPr>
            <a:r>
              <a:rPr lang="en-US"/>
              <a:t>We often hear </a:t>
            </a:r>
            <a:r>
              <a:rPr lang="ja-JP" altLang="en-US"/>
              <a:t>“</a:t>
            </a:r>
            <a:r>
              <a:rPr lang="en-US"/>
              <a:t>I learned </a:t>
            </a:r>
            <a:r>
              <a:rPr lang="ja-JP" altLang="en-US"/>
              <a:t>‘</a:t>
            </a:r>
            <a:r>
              <a:rPr lang="en-US"/>
              <a:t>active listening</a:t>
            </a:r>
            <a:r>
              <a:rPr lang="ja-JP" altLang="en-US"/>
              <a:t>’</a:t>
            </a:r>
            <a:r>
              <a:rPr lang="en-US"/>
              <a:t> 40 years ago—this is nothing new.</a:t>
            </a:r>
            <a:r>
              <a:rPr lang="ja-JP" altLang="en-US"/>
              <a:t>”</a:t>
            </a:r>
            <a:r>
              <a:rPr lang="en-US"/>
              <a:t> Indeed, Miller was a student of Carl Rogers and empathic listening is the ground-work of M.I., but M.I. is quite distinct from active listening. One of the main differences is the focus on , what Miller and Rollnick call, Change Talk.</a:t>
            </a:r>
          </a:p>
          <a:p>
            <a:pPr>
              <a:buFontTx/>
              <a:buChar char="•"/>
            </a:pPr>
            <a:r>
              <a:rPr lang="en-US"/>
              <a:t>It </a:t>
            </a:r>
            <a:r>
              <a:rPr lang="en-US" i="1"/>
              <a:t>looks</a:t>
            </a:r>
            <a:r>
              <a:rPr lang="en-US"/>
              <a:t> easy watching someone else do it but many are surprised  to find how difficult it is to actually do M.I.</a:t>
            </a:r>
          </a:p>
          <a:p>
            <a:pPr>
              <a:buFontTx/>
              <a:buChar char="•"/>
            </a:pPr>
            <a:endParaRPr lang="en-US"/>
          </a:p>
          <a:p>
            <a:pPr>
              <a:buFontTx/>
              <a:buChar char="•"/>
            </a:pPr>
            <a:r>
              <a:rPr lang="en-US"/>
              <a:t>It takes time and effort to learn but can be used very quickly with clients. Some people report that MI saves time and effort by evoking cooperation and collaboration rather than defensiveness and resistance.</a:t>
            </a:r>
          </a:p>
          <a:p>
            <a:pPr>
              <a:buFontTx/>
              <a:buChar char="•"/>
            </a:pPr>
            <a:endParaRPr lang="en-US"/>
          </a:p>
          <a:p>
            <a:pPr>
              <a:buFontTx/>
              <a:buChar char="•"/>
            </a:pPr>
            <a:r>
              <a:rPr lang="en-US"/>
              <a:t>MI is a tool for helping people change (e.g., high risk offenders). It has little effect on those who don</a:t>
            </a:r>
            <a:r>
              <a:rPr lang="ja-JP" altLang="en-US"/>
              <a:t>’</a:t>
            </a:r>
            <a:r>
              <a:rPr lang="en-US"/>
              <a:t>t need to change (low risk). They are already changing.</a:t>
            </a:r>
          </a:p>
          <a:p>
            <a:pPr>
              <a:buFontTx/>
              <a:buChar cha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6825" y="727075"/>
            <a:ext cx="4781550" cy="3586163"/>
          </a:xfrm>
          <a:ln/>
        </p:spPr>
      </p:sp>
      <p:sp>
        <p:nvSpPr>
          <p:cNvPr id="95235" name="Rectangle 3"/>
          <p:cNvSpPr>
            <a:spLocks noGrp="1" noChangeArrowheads="1"/>
          </p:cNvSpPr>
          <p:nvPr>
            <p:ph type="body" idx="1"/>
          </p:nvPr>
        </p:nvSpPr>
        <p:spPr>
          <a:xfrm>
            <a:off x="974725" y="4560888"/>
            <a:ext cx="5365750" cy="4319587"/>
          </a:xfrm>
          <a:noFill/>
          <a:ln/>
        </p:spPr>
        <p:txBody>
          <a:bodyPr/>
          <a:lstStyle/>
          <a:p>
            <a:r>
              <a:rPr lang="en-US">
                <a:latin typeface="Arial" pitchFamily="34" charset="0"/>
              </a:rPr>
              <a:t>These are some ways to roll with resistance.  If we feel the “wrestle” come up, in MI this is a signal to interact in a different manner with the client.</a:t>
            </a:r>
          </a:p>
          <a:p>
            <a:endParaRPr lang="en-US">
              <a:latin typeface="Arial" pitchFamily="34" charset="0"/>
            </a:endParaRPr>
          </a:p>
          <a:p>
            <a:r>
              <a:rPr lang="en-US">
                <a:latin typeface="Arial" pitchFamily="34" charset="0"/>
              </a:rPr>
              <a:t>Ask for some concrete examples of rolling with resistance that the trainees may have witnessed this week, whether in the training or on the job.  Hint: Think about how you, as the trainer, may have rolled with resistance!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a:latin typeface="Arial" pitchFamily="34" charset="0"/>
              </a:rPr>
              <a:t>We will spend the whole morning working on reflective listening skills, which are essential to MI.</a:t>
            </a:r>
          </a:p>
          <a:p>
            <a:endParaRPr lang="en-US">
              <a:latin typeface="Arial" pitchFamily="34" charset="0"/>
            </a:endParaRPr>
          </a:p>
          <a:p>
            <a:r>
              <a:rPr lang="en-US">
                <a:latin typeface="Arial" pitchFamily="34" charset="0"/>
              </a:rPr>
              <a:t>Discuss that demonstrating empathy is usually done through reflective listening. Empathy involves two aspects: 1) that the listener gets into the other’s shoes, i.e. understands what the client is thinking/feeling and 2) that the client knows that the listener knows.</a:t>
            </a:r>
          </a:p>
        </p:txBody>
      </p:sp>
    </p:spTree>
    <p:extLst>
      <p:ext uri="{BB962C8B-B14F-4D97-AF65-F5344CB8AC3E}">
        <p14:creationId xmlns:p14="http://schemas.microsoft.com/office/powerpoint/2010/main" val="3344034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a:latin typeface="Arial" pitchFamily="34" charset="0"/>
              </a:rPr>
              <a:t>Open-ended questions</a:t>
            </a:r>
          </a:p>
          <a:p>
            <a:r>
              <a:rPr lang="en-US">
                <a:latin typeface="Arial" pitchFamily="34" charset="0"/>
              </a:rPr>
              <a:t>Affirmations</a:t>
            </a:r>
          </a:p>
          <a:p>
            <a:r>
              <a:rPr lang="en-US">
                <a:latin typeface="Arial" pitchFamily="34" charset="0"/>
              </a:rPr>
              <a:t>Reflections</a:t>
            </a:r>
          </a:p>
          <a:p>
            <a:r>
              <a:rPr lang="en-US">
                <a:latin typeface="Arial" pitchFamily="34" charset="0"/>
              </a:rPr>
              <a:t>Summaries</a:t>
            </a:r>
          </a:p>
          <a:p>
            <a:endParaRPr lang="en-US">
              <a:latin typeface="Arial" pitchFamily="34" charset="0"/>
            </a:endParaRPr>
          </a:p>
          <a:p>
            <a:r>
              <a:rPr lang="en-US">
                <a:latin typeface="Arial" pitchFamily="34" charset="0"/>
              </a:rPr>
              <a:t>These are all considered “opening strategies” to understand the client’s perspective.</a:t>
            </a:r>
          </a:p>
        </p:txBody>
      </p:sp>
      <p:sp>
        <p:nvSpPr>
          <p:cNvPr id="154628" name="Slide Number Placeholder 3"/>
          <p:cNvSpPr>
            <a:spLocks noGrp="1"/>
          </p:cNvSpPr>
          <p:nvPr>
            <p:ph type="sldNum" sz="quarter" idx="5"/>
          </p:nvPr>
        </p:nvSpPr>
        <p:spPr>
          <a:noFill/>
        </p:spPr>
        <p:txBody>
          <a:bodyPr/>
          <a:lstStyle/>
          <a:p>
            <a:fld id="{6872411F-A52B-4B5E-887A-96730A8447DF}" type="slidenum">
              <a:rPr lang="en-US" smtClean="0">
                <a:latin typeface="Arial" pitchFamily="34" charset="0"/>
              </a:rPr>
              <a:pPr/>
              <a:t>46</a:t>
            </a:fld>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i="1">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mn-lt"/>
              </a:rPr>
              <a:t>Teaching Instruction: </a:t>
            </a:r>
            <a:r>
              <a:rPr lang="en-US" sz="1300" i="1" dirty="0">
                <a:latin typeface="+mn-lt"/>
              </a:rPr>
              <a:t>This activity allows participants a chance to practice formulating open-ended questions from closed ones. It also is an energizer and  fun. This activity has participants forming two large circles and competing to successfully reword a list of closed questions into open-ended questions. The trainer/co-trainer will act as time-keeper and determine if an answer qualifies as successful. The first circle to successfully complete the list of questions is announced “Winner of the Open-Ended Questions” After the exercise the facilitator will refer participants to </a:t>
            </a:r>
            <a:r>
              <a:rPr lang="en-US" sz="1300" b="1" i="1" dirty="0">
                <a:latin typeface="+mn-lt"/>
              </a:rPr>
              <a:t>Resource Page 3.2</a:t>
            </a:r>
            <a:r>
              <a:rPr lang="en-US" sz="1300" i="1" dirty="0">
                <a:latin typeface="+mn-lt"/>
              </a:rPr>
              <a:t>. titled  </a:t>
            </a:r>
            <a:r>
              <a:rPr lang="en-US" sz="1300" b="1" dirty="0">
                <a:latin typeface="+mn-lt"/>
              </a:rPr>
              <a:t>How to Ask Open-ended Questions </a:t>
            </a:r>
            <a:r>
              <a:rPr lang="en-US" sz="1300" i="1" dirty="0">
                <a:latin typeface="+mn-lt"/>
              </a:rPr>
              <a:t>in their Participant Manuals. Allow not more than 30 minutes for this activity.</a:t>
            </a:r>
          </a:p>
          <a:p>
            <a:endParaRPr lang="en-US" sz="1300" i="1" dirty="0">
              <a:latin typeface="+mn-lt"/>
            </a:endParaRPr>
          </a:p>
          <a:p>
            <a:r>
              <a:rPr lang="en-US" sz="1300" dirty="0">
                <a:latin typeface="+mn-lt"/>
              </a:rPr>
              <a:t>SAY: Let’s take some time to practice formulating open-ended questions. I will read a list of closed questions and you will respond with an open-ended question. Sounds easy yes? Except there is a twist. We will form two teams. Each team will form a circle. As the team leaders shout out a closed question, they will throw a ball to someone who in turn has 5 seconds to answer. If correct, a new closed question – and the ball - will be shouted out to another person in the circle. If incorrect, the ball is thrown to a new participant until a correct open-ended response is offered. The first circle to reword all closed questions successfully becomes </a:t>
            </a:r>
            <a:r>
              <a:rPr lang="en-US" sz="1300" i="1" dirty="0">
                <a:latin typeface="+mn-lt"/>
              </a:rPr>
              <a:t>“Winner of the Open-Ended Questions” . </a:t>
            </a:r>
            <a:r>
              <a:rPr lang="en-US" sz="1300" dirty="0">
                <a:latin typeface="+mn-lt"/>
              </a:rPr>
              <a:t>Let the game begin.</a:t>
            </a:r>
          </a:p>
          <a:p>
            <a:endParaRPr lang="en-US" sz="1300" b="1" dirty="0">
              <a:latin typeface="+mn-lt"/>
            </a:endParaRPr>
          </a:p>
          <a:p>
            <a:pPr marL="241653" indent="-241653">
              <a:buFont typeface="+mj-lt"/>
              <a:buAutoNum type="arabicPeriod"/>
            </a:pPr>
            <a:r>
              <a:rPr lang="en-US" sz="1300" dirty="0">
                <a:latin typeface="+mn-lt"/>
              </a:rPr>
              <a:t>Please form two circles.</a:t>
            </a:r>
          </a:p>
          <a:p>
            <a:pPr marL="241653" indent="-241653">
              <a:buFont typeface="+mj-lt"/>
              <a:buAutoNum type="arabicPeriod"/>
            </a:pPr>
            <a:r>
              <a:rPr lang="en-US" sz="1300" dirty="0">
                <a:latin typeface="+mn-lt"/>
              </a:rPr>
              <a:t>Choose a team leader. (Once this is done each team leader is given a list of closed questions)</a:t>
            </a:r>
          </a:p>
          <a:p>
            <a:pPr marL="241653" indent="-241653">
              <a:buFont typeface="+mj-lt"/>
              <a:buAutoNum type="arabicPeriod"/>
            </a:pPr>
            <a:r>
              <a:rPr lang="en-US" sz="1300" dirty="0">
                <a:latin typeface="+mn-lt"/>
              </a:rPr>
              <a:t>The Trainer will keep time (5 seconds per question per person) and determine if responses are successful or not.</a:t>
            </a:r>
          </a:p>
          <a:p>
            <a:pPr marL="241653" indent="-241653">
              <a:buFont typeface="+mj-lt"/>
              <a:buAutoNum type="arabicPeriod"/>
            </a:pPr>
            <a:r>
              <a:rPr lang="en-US" sz="1300" dirty="0">
                <a:latin typeface="+mn-lt"/>
              </a:rPr>
              <a:t>Let the game begin.</a:t>
            </a:r>
          </a:p>
          <a:p>
            <a:pPr marL="241653" indent="-241653">
              <a:buFont typeface="+mj-lt"/>
              <a:buAutoNum type="arabicPeriod"/>
            </a:pPr>
            <a:endParaRPr lang="en-US" sz="1300" dirty="0">
              <a:latin typeface="+mn-lt"/>
            </a:endParaRPr>
          </a:p>
          <a:p>
            <a:pPr defTabSz="966612" eaLnBrk="1" fontAlgn="auto" hangingPunct="1">
              <a:spcBef>
                <a:spcPts val="0"/>
              </a:spcBef>
              <a:spcAft>
                <a:spcPts val="0"/>
              </a:spcAft>
              <a:defRPr/>
            </a:pPr>
            <a:r>
              <a:rPr lang="en-US" sz="1300" b="1" dirty="0">
                <a:latin typeface="+mn-lt"/>
              </a:rPr>
              <a:t>Teaching Instruction: </a:t>
            </a:r>
            <a:r>
              <a:rPr lang="en-US" sz="1300" i="1" dirty="0">
                <a:latin typeface="+mn-lt"/>
              </a:rPr>
              <a:t>Congratulate the winning team and thank all for participating. Refer participants to </a:t>
            </a:r>
            <a:r>
              <a:rPr lang="en-US" sz="1300" b="1" i="1" dirty="0">
                <a:latin typeface="+mn-lt"/>
              </a:rPr>
              <a:t>Resource Page 3.2</a:t>
            </a:r>
            <a:r>
              <a:rPr lang="en-US" sz="1300" i="1" dirty="0">
                <a:latin typeface="+mn-lt"/>
              </a:rPr>
              <a:t>. titled  </a:t>
            </a:r>
            <a:r>
              <a:rPr lang="en-US" sz="1300" b="1" dirty="0">
                <a:latin typeface="+mn-lt"/>
              </a:rPr>
              <a:t>How to Ask Open-ended Questions </a:t>
            </a:r>
            <a:r>
              <a:rPr lang="en-US" sz="1300" i="1" dirty="0">
                <a:latin typeface="+mn-lt"/>
              </a:rPr>
              <a:t>in their Participant Manuals. See below for the list of closed questions used in this exercise:</a:t>
            </a:r>
          </a:p>
          <a:p>
            <a:endParaRPr lang="en-US" sz="1300" b="1" dirty="0">
              <a:latin typeface="+mn-lt"/>
            </a:endParaRPr>
          </a:p>
          <a:p>
            <a:pPr marL="362480" indent="-362480">
              <a:buFont typeface="+mj-lt"/>
              <a:buAutoNum type="alphaUcPeriod"/>
            </a:pPr>
            <a:r>
              <a:rPr lang="en-US" sz="1500" i="1" dirty="0">
                <a:latin typeface="+mn-lt"/>
              </a:rPr>
              <a:t>So you are here because you are concerned about your use of alcohol, correct?</a:t>
            </a:r>
          </a:p>
          <a:p>
            <a:pPr marL="362480" indent="-362480">
              <a:buFont typeface="+mj-lt"/>
              <a:buAutoNum type="alphaUcPeriod"/>
            </a:pPr>
            <a:r>
              <a:rPr lang="en-US" sz="1500" i="1" dirty="0">
                <a:latin typeface="+mn-lt"/>
              </a:rPr>
              <a:t>How many children do you have?</a:t>
            </a:r>
          </a:p>
          <a:p>
            <a:pPr marL="362480" indent="-362480">
              <a:buFont typeface="+mj-lt"/>
              <a:buAutoNum type="alphaUcPeriod"/>
            </a:pPr>
            <a:r>
              <a:rPr lang="en-US" sz="1500" i="1" dirty="0">
                <a:latin typeface="+mn-lt"/>
              </a:rPr>
              <a:t>Do you agree that it would be a good idea for you to go through detoxification?</a:t>
            </a:r>
          </a:p>
          <a:p>
            <a:pPr marL="362480" indent="-362480">
              <a:buFont typeface="+mj-lt"/>
              <a:buAutoNum type="alphaUcPeriod"/>
            </a:pPr>
            <a:r>
              <a:rPr lang="en-US" sz="1500" i="1" dirty="0">
                <a:latin typeface="+mn-lt"/>
              </a:rPr>
              <a:t>First, I’d like you to tell me some about your marijuana use. On a typical day, how much do you smoke?</a:t>
            </a:r>
          </a:p>
          <a:p>
            <a:pPr marL="362480" indent="-362480">
              <a:buFont typeface="+mj-lt"/>
              <a:buAutoNum type="alphaUcPeriod"/>
            </a:pPr>
            <a:r>
              <a:rPr lang="en-US" sz="1500" i="1" dirty="0">
                <a:latin typeface="+mn-lt"/>
              </a:rPr>
              <a:t>Do you like to smoke? </a:t>
            </a:r>
          </a:p>
          <a:p>
            <a:pPr marL="362480" indent="-362480">
              <a:buFont typeface="+mj-lt"/>
              <a:buAutoNum type="alphaUcPeriod"/>
            </a:pPr>
            <a:r>
              <a:rPr lang="en-US" sz="1500" i="1" dirty="0">
                <a:latin typeface="+mn-lt"/>
              </a:rPr>
              <a:t>How has your drug use been this week, compared to last: more, less, or about the same?</a:t>
            </a:r>
          </a:p>
          <a:p>
            <a:pPr marL="362480" indent="-362480">
              <a:buFont typeface="+mj-lt"/>
              <a:buAutoNum type="alphaUcPeriod"/>
            </a:pPr>
            <a:r>
              <a:rPr lang="en-US" sz="1500" i="1" dirty="0">
                <a:latin typeface="+mn-lt"/>
              </a:rPr>
              <a:t>Do you think you use amphetamines too often? </a:t>
            </a:r>
          </a:p>
          <a:p>
            <a:pPr marL="362480" indent="-362480">
              <a:buFont typeface="+mj-lt"/>
              <a:buAutoNum type="alphaUcPeriod"/>
            </a:pPr>
            <a:r>
              <a:rPr lang="en-US" sz="1500" i="1" dirty="0">
                <a:latin typeface="+mn-lt"/>
              </a:rPr>
              <a:t>How long ago did you have your last drink?</a:t>
            </a:r>
          </a:p>
          <a:p>
            <a:pPr marL="362480" indent="-362480">
              <a:buFont typeface="+mj-lt"/>
              <a:buAutoNum type="alphaUcPeriod"/>
            </a:pPr>
            <a:r>
              <a:rPr lang="en-US" sz="1500" i="1" dirty="0">
                <a:latin typeface="+mn-lt"/>
              </a:rPr>
              <a:t>Are you sure that your probation officer told you that it’s only cocaine he is concerned about in your urine screens?</a:t>
            </a:r>
          </a:p>
          <a:p>
            <a:pPr marL="362480" indent="-362480">
              <a:buFont typeface="+mj-lt"/>
              <a:buAutoNum type="alphaUcPeriod"/>
            </a:pPr>
            <a:r>
              <a:rPr lang="en-US" sz="1500" i="1" dirty="0">
                <a:latin typeface="+mn-lt"/>
              </a:rPr>
              <a:t>When do you plan to quit drinking?</a:t>
            </a:r>
          </a:p>
          <a:p>
            <a:endParaRPr lang="en-US" sz="1300" dirty="0">
              <a:latin typeface="+mn-lt"/>
            </a:endParaRPr>
          </a:p>
        </p:txBody>
      </p:sp>
      <p:sp>
        <p:nvSpPr>
          <p:cNvPr id="4" name="Slide Number Placeholder 3"/>
          <p:cNvSpPr>
            <a:spLocks noGrp="1"/>
          </p:cNvSpPr>
          <p:nvPr>
            <p:ph type="sldNum" sz="quarter" idx="10"/>
          </p:nvPr>
        </p:nvSpPr>
        <p:spPr/>
        <p:txBody>
          <a:bodyPr/>
          <a:lstStyle/>
          <a:p>
            <a:fld id="{AA73FB07-0188-4444-8D8E-E4BF309E17BC}" type="slidenum">
              <a:rPr lang="en-US" smtClean="0"/>
              <a:t>50</a:t>
            </a:fld>
            <a:endParaRPr lang="en-US" dirty="0"/>
          </a:p>
        </p:txBody>
      </p:sp>
    </p:spTree>
    <p:extLst>
      <p:ext uri="{BB962C8B-B14F-4D97-AF65-F5344CB8AC3E}">
        <p14:creationId xmlns:p14="http://schemas.microsoft.com/office/powerpoint/2010/main" val="1128098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atin typeface="Arial" pitchFamily="34" charset="0"/>
              </a:rPr>
              <a:t>Affirmations are when we notice and comment on strengths or characteristics of clients.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US" i="1">
                <a:latin typeface="Arial" pitchFamily="34" charset="0"/>
              </a:rPr>
              <a:t>Allow time to read. </a:t>
            </a:r>
            <a:r>
              <a:rPr lang="en-US">
                <a:latin typeface="Arial" pitchFamily="34" charset="0"/>
              </a:rPr>
              <a:t>Comments or questions. </a:t>
            </a:r>
          </a:p>
          <a:p>
            <a:r>
              <a:rPr lang="en-US">
                <a:latin typeface="Arial" pitchFamily="34" charset="0"/>
              </a:rPr>
              <a:t>What do trainees think of the difference between the statements that started with “you” and the ones that started with “I”? Most people comment that affirmations that start with “you” seem stronger.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76779F4-DA26-4061-A046-B325A4EAB9F2}" type="slidenum">
              <a:rPr lang="en-US" smtClean="0">
                <a:latin typeface="Arial" pitchFamily="34" charset="0"/>
              </a:rPr>
              <a:pPr/>
              <a:t>5</a:t>
            </a:fld>
            <a:endParaRPr lang="en-US">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a:latin typeface="Arial" pitchFamily="34" charset="0"/>
              </a:rPr>
              <a:t>See Activity 1 (page 1).</a:t>
            </a:r>
          </a:p>
          <a:p>
            <a:pPr eaLnBrk="1" hangingPunct="1"/>
            <a:endParaRPr lang="en-US">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a:latin typeface="Arial" pitchFamily="34" charset="0"/>
              </a:rPr>
              <a:t>We will spend the whole morning working on reflective listening skills, which are essential to MI.</a:t>
            </a:r>
          </a:p>
          <a:p>
            <a:endParaRPr lang="en-US">
              <a:latin typeface="Arial" pitchFamily="34" charset="0"/>
            </a:endParaRPr>
          </a:p>
          <a:p>
            <a:r>
              <a:rPr lang="en-US">
                <a:latin typeface="Arial" pitchFamily="34" charset="0"/>
              </a:rPr>
              <a:t>Discuss that demonstrating empathy is usually done through reflective listening. Empathy involves two aspects: 1) that the listener gets into the other’s shoes, i.e. understands what the client is thinking/feeling and 2) that the client knows that the listener knows.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Good listening is fundamental to MI. Reflective listening is a basic skill used in all four processes of MI. Behind</a:t>
            </a:r>
            <a:r>
              <a:rPr lang="en-US" baseline="0" dirty="0"/>
              <a:t> the discipline of good listening is a trust that helps clients explore their own experiences and perceptions – even those that may be uncomfortable.</a:t>
            </a:r>
          </a:p>
          <a:p>
            <a:endParaRPr lang="en-US" baseline="0" dirty="0"/>
          </a:p>
          <a:p>
            <a:r>
              <a:rPr lang="en-US" baseline="0" dirty="0"/>
              <a:t>Remember, the more you listen, the greater an opportunity for the client to speak. The more the client speaks, the greater the chances for talking oneself into change.</a:t>
            </a:r>
            <a:endParaRPr lang="en-US" dirty="0"/>
          </a:p>
          <a:p>
            <a:endParaRPr lang="en-US" dirty="0"/>
          </a:p>
        </p:txBody>
      </p:sp>
      <p:sp>
        <p:nvSpPr>
          <p:cNvPr id="4" name="Slide Number Placeholder 3"/>
          <p:cNvSpPr>
            <a:spLocks noGrp="1"/>
          </p:cNvSpPr>
          <p:nvPr>
            <p:ph type="sldNum" sz="quarter" idx="10"/>
          </p:nvPr>
        </p:nvSpPr>
        <p:spPr/>
        <p:txBody>
          <a:bodyPr/>
          <a:lstStyle/>
          <a:p>
            <a:fld id="{2ABD9D4C-6A4F-4253-B1BE-D2C81CB44A2B}" type="slidenum">
              <a:rPr lang="en-US" smtClean="0"/>
              <a:t>58</a:t>
            </a:fld>
            <a:endParaRPr lang="en-US" dirty="0"/>
          </a:p>
        </p:txBody>
      </p:sp>
    </p:spTree>
    <p:extLst>
      <p:ext uri="{BB962C8B-B14F-4D97-AF65-F5344CB8AC3E}">
        <p14:creationId xmlns:p14="http://schemas.microsoft.com/office/powerpoint/2010/main" val="3859339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417638" y="560388"/>
            <a:ext cx="4479925" cy="3360737"/>
          </a:xfrm>
          <a:ln/>
        </p:spPr>
      </p:sp>
      <p:sp>
        <p:nvSpPr>
          <p:cNvPr id="163843" name="Rectangle 3"/>
          <p:cNvSpPr>
            <a:spLocks noGrp="1" noChangeArrowheads="1"/>
          </p:cNvSpPr>
          <p:nvPr>
            <p:ph type="body" idx="1"/>
          </p:nvPr>
        </p:nvSpPr>
        <p:spPr>
          <a:xfrm>
            <a:off x="325438" y="4079875"/>
            <a:ext cx="6745287" cy="4800600"/>
          </a:xfrm>
          <a:noFill/>
          <a:ln/>
        </p:spPr>
        <p:txBody>
          <a:bodyPr/>
          <a:lstStyle/>
          <a:p>
            <a:pPr marL="239713" indent="-239713"/>
            <a:endParaRPr lang="en-US" sz="1100">
              <a:latin typeface="Arial" pitchFamily="34" charset="0"/>
              <a:cs typeface="Arial" pitchFamily="34" charset="0"/>
            </a:endParaRPr>
          </a:p>
          <a:p>
            <a:pPr marL="239713" indent="-239713"/>
            <a:endParaRPr lang="en-US" sz="1100">
              <a:latin typeface="Arial" pitchFamily="34" charset="0"/>
              <a:cs typeface="Arial" pitchFamily="34" charset="0"/>
            </a:endParaRPr>
          </a:p>
          <a:p>
            <a:pPr marL="239713" indent="-239713"/>
            <a:r>
              <a:rPr lang="en-US">
                <a:latin typeface="Arial" pitchFamily="34" charset="0"/>
                <a:cs typeface="Arial" pitchFamily="34" charset="0"/>
              </a:rPr>
              <a:t>Reflective listening is a way to make sure we, as listeners, understood what the speaker meant…and the speaker knows this.</a:t>
            </a:r>
          </a:p>
          <a:p>
            <a:pPr marL="239713" indent="-239713"/>
            <a:endParaRPr lang="en-US" sz="1100" i="1">
              <a:latin typeface="Arial" pitchFamily="34" charset="0"/>
              <a:cs typeface="Times New Roman" pitchFamily="18" charset="0"/>
            </a:endParaRPr>
          </a:p>
          <a:p>
            <a:pPr marL="239713" indent="-239713"/>
            <a:r>
              <a:rPr lang="en-US" sz="1100">
                <a:latin typeface="Times New Roman" pitchFamily="18" charset="0"/>
                <a:cs typeface="Arial" pitchFamily="34" charset="0"/>
              </a:rPr>
              <a:t> </a:t>
            </a:r>
            <a:endParaRPr lang="en-US" sz="1100">
              <a:latin typeface="Arial" pitchFamily="34" charset="0"/>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US" i="1">
                <a:latin typeface="Arial" pitchFamily="34" charset="0"/>
              </a:rPr>
              <a:t>Ask participants to read.</a:t>
            </a:r>
          </a:p>
          <a:p>
            <a:endParaRPr lang="en-US" i="1">
              <a:latin typeface="Arial" pitchFamily="34" charset="0"/>
            </a:endParaRPr>
          </a:p>
          <a:p>
            <a:r>
              <a:rPr lang="en-US" i="1">
                <a:latin typeface="Arial" pitchFamily="34" charset="0"/>
              </a:rPr>
              <a:t>Emphasize: “Speaker feels listened to, HEARD, and CARED about.”</a:t>
            </a:r>
          </a:p>
          <a:p>
            <a:endParaRPr lang="en-US" i="1">
              <a:latin typeface="Arial" pitchFamily="34" charset="0"/>
            </a:endParaRPr>
          </a:p>
          <a:p>
            <a:r>
              <a:rPr lang="en-US" i="1">
                <a:latin typeface="Arial" pitchFamily="34" charset="0"/>
              </a:rPr>
              <a:t>Ask, </a:t>
            </a:r>
            <a:r>
              <a:rPr lang="en-US">
                <a:latin typeface="Arial" pitchFamily="34" charset="0"/>
              </a:rPr>
              <a:t>“Why less lying?”</a:t>
            </a:r>
            <a:r>
              <a:rPr lang="en-US" i="1">
                <a:latin typeface="Arial" pitchFamily="34" charset="0"/>
              </a:rPr>
              <a:t>  Add the following if not forthcoming: </a:t>
            </a:r>
            <a:r>
              <a:rPr lang="en-US">
                <a:latin typeface="Arial" pitchFamily="34" charset="0"/>
              </a:rPr>
              <a:t>1) People lie in generalities, less in detail—it is easier to lie in response to closed questions. 2) people less likely to lie to someone who is listening, hearing and caring.</a:t>
            </a:r>
            <a:r>
              <a:rPr lang="en-US" i="1">
                <a:latin typeface="Arial" pitchFamily="34" charset="0"/>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a:latin typeface="Arial" pitchFamily="34" charset="0"/>
              </a:rPr>
              <a:t>Provide some examples of the same sentence said with the voice raised at the end , and lowered. Both are the same sentence but are experienced completely different by the listener:</a:t>
            </a:r>
          </a:p>
          <a:p>
            <a:endParaRPr lang="en-US">
              <a:latin typeface="Arial" pitchFamily="34" charset="0"/>
            </a:endParaRPr>
          </a:p>
          <a:p>
            <a:r>
              <a:rPr lang="en-US">
                <a:latin typeface="Arial" pitchFamily="34" charset="0"/>
              </a:rPr>
              <a:t>“You think that this is something that might be useful?”</a:t>
            </a:r>
          </a:p>
          <a:p>
            <a:endParaRPr lang="en-US">
              <a:latin typeface="Arial" pitchFamily="34" charset="0"/>
            </a:endParaRPr>
          </a:p>
          <a:p>
            <a:r>
              <a:rPr lang="en-US">
                <a:latin typeface="Arial" pitchFamily="34" charset="0"/>
              </a:rPr>
              <a:t>“You think that this is something that might be useful.”</a:t>
            </a:r>
          </a:p>
          <a:p>
            <a:endParaRPr lang="en-US">
              <a:latin typeface="Arial" pitchFamily="34" charset="0"/>
            </a:endParaRPr>
          </a:p>
          <a:p>
            <a:r>
              <a:rPr lang="en-US">
                <a:latin typeface="Arial" pitchFamily="34" charset="0"/>
              </a:rPr>
              <a:t>Reflective listening is about listening to the client and responding to what they said, meant, thought, etc. in a statement.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266825" y="727075"/>
            <a:ext cx="4781550" cy="3586163"/>
          </a:xfrm>
          <a:ln/>
        </p:spPr>
      </p:sp>
      <p:sp>
        <p:nvSpPr>
          <p:cNvPr id="178179" name="Rectangle 3"/>
          <p:cNvSpPr>
            <a:spLocks noGrp="1" noChangeArrowheads="1"/>
          </p:cNvSpPr>
          <p:nvPr>
            <p:ph type="body" idx="1"/>
          </p:nvPr>
        </p:nvSpPr>
        <p:spPr>
          <a:xfrm>
            <a:off x="974725" y="4560888"/>
            <a:ext cx="5365750" cy="4319587"/>
          </a:xfrm>
          <a:noFill/>
          <a:ln/>
        </p:spPr>
        <p:txBody>
          <a:bodyPr/>
          <a:lstStyle/>
          <a:p>
            <a:r>
              <a:rPr lang="en-US">
                <a:latin typeface="Arial" pitchFamily="34" charset="0"/>
              </a:rPr>
              <a:t>These are some ways to roll with resistance.  If we feel the “wrestle” come up, in MI this is a signal to interact in a different manner with the client.</a:t>
            </a:r>
          </a:p>
          <a:p>
            <a:endParaRPr lang="en-US">
              <a:latin typeface="Arial" pitchFamily="34" charset="0"/>
            </a:endParaRPr>
          </a:p>
          <a:p>
            <a:r>
              <a:rPr lang="en-US">
                <a:latin typeface="Arial" pitchFamily="34" charset="0"/>
              </a:rPr>
              <a:t>Ask for some concrete examples of rolling with resistance that the trainees may have witnessed this week, whether in the training or on the job.  Hint: Think about how you, as the trainer, may have rolled with resistance!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p:spPr>
        <p:txBody>
          <a:bodyPr/>
          <a:lstStyle/>
          <a:p>
            <a:pPr>
              <a:lnSpc>
                <a:spcPct val="80000"/>
              </a:lnSpc>
            </a:pPr>
            <a:r>
              <a:rPr lang="en-US" sz="1100">
                <a:latin typeface="Arial" pitchFamily="34" charset="0"/>
              </a:rPr>
              <a:t>Ways to respond to resistance: SAD  (Y=clients, S=Staff)</a:t>
            </a:r>
          </a:p>
          <a:p>
            <a:pPr>
              <a:lnSpc>
                <a:spcPct val="80000"/>
              </a:lnSpc>
            </a:pPr>
            <a:endParaRPr lang="en-US" sz="1100" i="1" u="sng">
              <a:latin typeface="Arial" pitchFamily="34" charset="0"/>
            </a:endParaRPr>
          </a:p>
          <a:p>
            <a:pPr>
              <a:lnSpc>
                <a:spcPct val="80000"/>
              </a:lnSpc>
            </a:pPr>
            <a:r>
              <a:rPr lang="en-US" sz="1100" i="1" u="sng">
                <a:latin typeface="Arial" pitchFamily="34" charset="0"/>
              </a:rPr>
              <a:t>Simple reflection</a:t>
            </a:r>
            <a:r>
              <a:rPr lang="en-US" sz="1100" i="1">
                <a:latin typeface="Arial" pitchFamily="34" charset="0"/>
              </a:rPr>
              <a:t> </a:t>
            </a:r>
            <a:r>
              <a:rPr lang="en-US" sz="1100">
                <a:latin typeface="Arial" pitchFamily="34" charset="0"/>
              </a:rPr>
              <a:t>:  Tells the client that you understand the meaning of his or her words.</a:t>
            </a:r>
          </a:p>
          <a:p>
            <a:pPr>
              <a:lnSpc>
                <a:spcPct val="80000"/>
              </a:lnSpc>
            </a:pPr>
            <a:r>
              <a:rPr lang="en-US" sz="1100">
                <a:latin typeface="Arial" pitchFamily="34" charset="0"/>
              </a:rPr>
              <a:t>Y:  I don’t really have an alcohol problem.  I just drink  cause everyone else does.</a:t>
            </a:r>
          </a:p>
          <a:p>
            <a:pPr>
              <a:lnSpc>
                <a:spcPct val="80000"/>
              </a:lnSpc>
            </a:pPr>
            <a:r>
              <a:rPr lang="en-US" sz="1100">
                <a:latin typeface="Arial" pitchFamily="34" charset="0"/>
              </a:rPr>
              <a:t>S:  You drink to be part of your friends.</a:t>
            </a:r>
          </a:p>
          <a:p>
            <a:pPr>
              <a:lnSpc>
                <a:spcPct val="80000"/>
              </a:lnSpc>
            </a:pPr>
            <a:r>
              <a:rPr lang="en-US" sz="1100">
                <a:latin typeface="Arial" pitchFamily="34" charset="0"/>
              </a:rPr>
              <a:t>Y:  I smoke because I smoke.  There is no particular mood or event that led to smoking for me.</a:t>
            </a:r>
          </a:p>
          <a:p>
            <a:pPr>
              <a:lnSpc>
                <a:spcPct val="80000"/>
              </a:lnSpc>
            </a:pPr>
            <a:r>
              <a:rPr lang="en-US" sz="1100">
                <a:latin typeface="Arial" pitchFamily="34" charset="0"/>
              </a:rPr>
              <a:t>S:  There’s no pattern to your smoking; you smoke because you choose to smoke.</a:t>
            </a:r>
          </a:p>
          <a:p>
            <a:pPr>
              <a:lnSpc>
                <a:spcPct val="80000"/>
              </a:lnSpc>
            </a:pPr>
            <a:endParaRPr lang="en-US" sz="1100" i="1" u="sng">
              <a:latin typeface="Arial" pitchFamily="34" charset="0"/>
            </a:endParaRPr>
          </a:p>
          <a:p>
            <a:pPr>
              <a:lnSpc>
                <a:spcPct val="80000"/>
              </a:lnSpc>
            </a:pPr>
            <a:r>
              <a:rPr lang="en-US" sz="1100" i="1" u="sng">
                <a:latin typeface="Arial" pitchFamily="34" charset="0"/>
              </a:rPr>
              <a:t>Amplified refection</a:t>
            </a:r>
            <a:r>
              <a:rPr lang="en-US" sz="1100">
                <a:latin typeface="Arial" pitchFamily="34" charset="0"/>
              </a:rPr>
              <a:t> :  Taking what the client has said and adding a bit; exaggerating what they have said in an effort to raise awareness of the need for change or build discrepancy.</a:t>
            </a:r>
          </a:p>
          <a:p>
            <a:pPr>
              <a:lnSpc>
                <a:spcPct val="80000"/>
              </a:lnSpc>
            </a:pPr>
            <a:r>
              <a:rPr lang="en-US" sz="1100">
                <a:latin typeface="Arial" pitchFamily="34" charset="0"/>
              </a:rPr>
              <a:t>Y:  I don’t have a problem unless my friends come by to party.  They don’t have to work so they can stay out all night.</a:t>
            </a:r>
          </a:p>
          <a:p>
            <a:pPr>
              <a:lnSpc>
                <a:spcPct val="80000"/>
              </a:lnSpc>
            </a:pPr>
            <a:r>
              <a:rPr lang="en-US" sz="1100">
                <a:latin typeface="Arial" pitchFamily="34" charset="0"/>
              </a:rPr>
              <a:t>S:  So you can make your own choices except when these friends make you party.</a:t>
            </a:r>
          </a:p>
          <a:p>
            <a:pPr>
              <a:lnSpc>
                <a:spcPct val="80000"/>
              </a:lnSpc>
            </a:pPr>
            <a:r>
              <a:rPr lang="en-US" sz="1100">
                <a:latin typeface="Arial" pitchFamily="34" charset="0"/>
              </a:rPr>
              <a:t>Y:  I doubt that there is a problem at school.  I don’t have difficulties doing my school work.</a:t>
            </a:r>
          </a:p>
          <a:p>
            <a:pPr>
              <a:lnSpc>
                <a:spcPct val="80000"/>
              </a:lnSpc>
            </a:pPr>
            <a:r>
              <a:rPr lang="en-US" sz="1100">
                <a:latin typeface="Arial" pitchFamily="34" charset="0"/>
              </a:rPr>
              <a:t>S:  As long as your work is getting done, </a:t>
            </a:r>
            <a:r>
              <a:rPr lang="en-US" sz="1100" u="sng">
                <a:latin typeface="Arial" pitchFamily="34" charset="0"/>
              </a:rPr>
              <a:t>everything</a:t>
            </a:r>
            <a:r>
              <a:rPr lang="en-US" sz="1100">
                <a:latin typeface="Arial" pitchFamily="34" charset="0"/>
              </a:rPr>
              <a:t> is OK then.</a:t>
            </a:r>
          </a:p>
          <a:p>
            <a:pPr>
              <a:lnSpc>
                <a:spcPct val="80000"/>
              </a:lnSpc>
            </a:pPr>
            <a:endParaRPr lang="en-US" sz="1100" i="1" u="sng">
              <a:latin typeface="Arial" pitchFamily="34" charset="0"/>
            </a:endParaRPr>
          </a:p>
          <a:p>
            <a:pPr>
              <a:lnSpc>
                <a:spcPct val="80000"/>
              </a:lnSpc>
            </a:pPr>
            <a:r>
              <a:rPr lang="en-US" sz="1100" i="1" u="sng">
                <a:latin typeface="Arial" pitchFamily="34" charset="0"/>
              </a:rPr>
              <a:t>Double-sided reflection</a:t>
            </a:r>
            <a:r>
              <a:rPr lang="en-US" sz="1100">
                <a:latin typeface="Arial" pitchFamily="34" charset="0"/>
              </a:rPr>
              <a:t> :  Taking what the client has said and stating both sides of the argument for and against change.</a:t>
            </a:r>
          </a:p>
          <a:p>
            <a:pPr>
              <a:lnSpc>
                <a:spcPct val="80000"/>
              </a:lnSpc>
            </a:pPr>
            <a:r>
              <a:rPr lang="en-US" sz="1100">
                <a:latin typeface="Arial" pitchFamily="34" charset="0"/>
              </a:rPr>
              <a:t>Y: I hate taking that medication! It makes my mouth dry and all I want to do is eat.</a:t>
            </a:r>
          </a:p>
          <a:p>
            <a:pPr>
              <a:lnSpc>
                <a:spcPct val="80000"/>
              </a:lnSpc>
            </a:pPr>
            <a:r>
              <a:rPr lang="en-US" sz="1100">
                <a:latin typeface="Arial" pitchFamily="34" charset="0"/>
              </a:rPr>
              <a:t>S: You are against the medication because of the side effects and you know that you need it to keep from getting the depression symptoms back which are even worse.</a:t>
            </a:r>
          </a:p>
          <a:p>
            <a:pPr>
              <a:lnSpc>
                <a:spcPct val="80000"/>
              </a:lnSpc>
            </a:pPr>
            <a:r>
              <a:rPr lang="en-US" sz="1100">
                <a:latin typeface="Arial" pitchFamily="34" charset="0"/>
              </a:rPr>
              <a:t>Y:  I really don’t see how I could begin a counseling program now with my new baby and all.</a:t>
            </a:r>
          </a:p>
          <a:p>
            <a:pPr>
              <a:lnSpc>
                <a:spcPct val="80000"/>
              </a:lnSpc>
            </a:pPr>
            <a:r>
              <a:rPr lang="en-US" sz="1100">
                <a:latin typeface="Arial" pitchFamily="34" charset="0"/>
              </a:rPr>
              <a:t>S:  So on the one hand you are really busy and you’d really like to be a good mom for your baby by working on some of your anger issues with a counselor.</a:t>
            </a:r>
            <a:endParaRPr lang="en-US" sz="1100" i="1">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a:latin typeface="Arial" pitchFamily="34" charset="0"/>
              </a:rPr>
              <a:t>Change talk is one of the key concepts of MI. We will be practicing how to recognize it when we hear it and then how to reinforce it.  If we don’t hear it, we can still elicit it from the client.</a:t>
            </a:r>
          </a:p>
        </p:txBody>
      </p:sp>
      <p:sp>
        <p:nvSpPr>
          <p:cNvPr id="98308" name="Slide Number Placeholder 3"/>
          <p:cNvSpPr>
            <a:spLocks noGrp="1"/>
          </p:cNvSpPr>
          <p:nvPr>
            <p:ph type="sldNum" sz="quarter" idx="5"/>
          </p:nvPr>
        </p:nvSpPr>
        <p:spPr>
          <a:noFill/>
        </p:spPr>
        <p:txBody>
          <a:bodyPr/>
          <a:lstStyle/>
          <a:p>
            <a:fld id="{3027780A-C842-4FB0-A3C2-DFA9C6DD2F39}" type="slidenum">
              <a:rPr lang="en-US" smtClean="0">
                <a:latin typeface="Arial" pitchFamily="34" charset="0"/>
              </a:rPr>
              <a:pPr/>
              <a:t>74</a:t>
            </a:fld>
            <a:endParaRPr lang="en-US">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a:ln/>
        </p:spPr>
      </p:sp>
      <p:sp>
        <p:nvSpPr>
          <p:cNvPr id="189443" name="Rectangle 3"/>
          <p:cNvSpPr>
            <a:spLocks noGrp="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a:latin typeface="Arial" pitchFamily="34" charset="0"/>
              </a:rPr>
              <a:t>Let’s begin by talking about motivation…you are all motivated to be here, some for external reasons, some for internal reasons. Let’s talk about some assumptions people have had in the past regarding motivation. </a:t>
            </a:r>
          </a:p>
          <a:p>
            <a:endParaRPr lang="en-US">
              <a:latin typeface="Arial" pitchFamily="34" charset="0"/>
            </a:endParaRPr>
          </a:p>
          <a:p>
            <a:r>
              <a:rPr lang="en-US">
                <a:latin typeface="Arial" pitchFamily="34" charset="0"/>
              </a:rPr>
              <a:t>Elicit from trainees any thoughts they have on motivation or how they have experienced seeing others try to motivate clients, only to have it backfire.</a:t>
            </a:r>
          </a:p>
        </p:txBody>
      </p:sp>
    </p:spTree>
    <p:extLst>
      <p:ext uri="{BB962C8B-B14F-4D97-AF65-F5344CB8AC3E}">
        <p14:creationId xmlns:p14="http://schemas.microsoft.com/office/powerpoint/2010/main" val="3101018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0AFCF4B6-67D9-40D8-B0DA-B1FC461BDF74}" type="slidenum">
              <a:rPr lang="en-US" smtClean="0">
                <a:latin typeface="Arial" pitchFamily="34" charset="0"/>
              </a:rPr>
              <a:pPr/>
              <a:t>76</a:t>
            </a:fld>
            <a:endParaRPr lang="en-US">
              <a:latin typeface="Arial"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spcBef>
                <a:spcPct val="0"/>
              </a:spcBef>
            </a:pPr>
            <a:endParaRPr lang="en-US">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9E6A74D9-C80A-DC42-8754-E7A426FFA222}" type="slidenum">
              <a:rPr lang="en-US" sz="1300"/>
              <a:pPr eaLnBrk="1" hangingPunct="1"/>
              <a:t>77</a:t>
            </a:fld>
            <a:endParaRPr lang="en-US" sz="1300"/>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975360" y="4560570"/>
            <a:ext cx="5364480" cy="432054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atin typeface="Calibri" charset="0"/>
              </a:rPr>
              <a:t>Paul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a:ln/>
        </p:spPr>
      </p:sp>
      <p:sp>
        <p:nvSpPr>
          <p:cNvPr id="184323" name="Rectangle 3"/>
          <p:cNvSpPr>
            <a:spLocks noGrp="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sz="1100">
                <a:latin typeface="Arial" pitchFamily="34" charset="0"/>
              </a:rPr>
              <a:t>These are some ways to elicit change talk. The next four slides provide examples of elaboration questions for DARN.</a:t>
            </a:r>
          </a:p>
          <a:p>
            <a:endParaRPr lang="en-US" sz="1100">
              <a:latin typeface="Arial" pitchFamily="34" charset="0"/>
            </a:endParaRPr>
          </a:p>
          <a:p>
            <a:r>
              <a:rPr lang="en-US" sz="1100">
                <a:latin typeface="Arial" pitchFamily="34" charset="0"/>
              </a:rPr>
              <a:t>The Importance/ Readiness Ruler and Decisional Balance will be demonstrated.</a:t>
            </a:r>
          </a:p>
          <a:p>
            <a:endParaRPr lang="en-US" sz="1100">
              <a:latin typeface="Arial" pitchFamily="34" charset="0"/>
            </a:endParaRPr>
          </a:p>
          <a:p>
            <a:r>
              <a:rPr lang="en-US" sz="1100">
                <a:latin typeface="Arial" pitchFamily="34" charset="0"/>
              </a:rPr>
              <a:t>Querying extremes examples are:</a:t>
            </a:r>
          </a:p>
          <a:p>
            <a:r>
              <a:rPr lang="en-US" sz="1100">
                <a:latin typeface="Arial" pitchFamily="34" charset="0"/>
              </a:rPr>
              <a:t>“What would be the worst thing that would happen if you stayed in your gang?”</a:t>
            </a:r>
          </a:p>
          <a:p>
            <a:r>
              <a:rPr lang="en-US" sz="1100">
                <a:latin typeface="Arial" pitchFamily="34" charset="0"/>
              </a:rPr>
              <a:t>“If you were to go back to school, what would be the best thing that would come out of it?”</a:t>
            </a:r>
          </a:p>
          <a:p>
            <a:endParaRPr lang="en-US" sz="1100">
              <a:latin typeface="Arial" pitchFamily="34" charset="0"/>
            </a:endParaRPr>
          </a:p>
          <a:p>
            <a:r>
              <a:rPr lang="en-US" sz="1100">
                <a:latin typeface="Arial" pitchFamily="34" charset="0"/>
              </a:rPr>
              <a:t>Looking back/Looking forward:</a:t>
            </a:r>
          </a:p>
          <a:p>
            <a:r>
              <a:rPr lang="en-US" sz="1100">
                <a:latin typeface="Arial" pitchFamily="34" charset="0"/>
              </a:rPr>
              <a:t>“When you look back on your life, think of a time when you were happy. What was that like for you?</a:t>
            </a:r>
          </a:p>
          <a:p>
            <a:r>
              <a:rPr lang="en-US" sz="1100">
                <a:latin typeface="Arial" pitchFamily="34" charset="0"/>
              </a:rPr>
              <a:t>“When you look down the road, if you keep using drugs, what do you think your life will be like?”</a:t>
            </a:r>
          </a:p>
          <a:p>
            <a:endParaRPr lang="en-US">
              <a:latin typeface="Arial" pitchFamily="34" charset="0"/>
            </a:endParaRPr>
          </a:p>
          <a:p>
            <a:r>
              <a:rPr lang="en-US" sz="1100">
                <a:latin typeface="Arial" pitchFamily="34" charset="0"/>
              </a:rPr>
              <a:t>Evocative questions: </a:t>
            </a:r>
          </a:p>
          <a:p>
            <a:r>
              <a:rPr lang="en-US" sz="1100">
                <a:latin typeface="Arial" pitchFamily="34" charset="0"/>
              </a:rPr>
              <a:t>“If you were to make this change, how would you go about it?”</a:t>
            </a:r>
          </a:p>
          <a:p>
            <a:r>
              <a:rPr lang="en-US" sz="1100">
                <a:latin typeface="Arial" pitchFamily="34" charset="0"/>
              </a:rPr>
              <a:t>“What would be the first step you would take to denounce your gang?”</a:t>
            </a:r>
          </a:p>
          <a:p>
            <a:endParaRPr lang="en-US" sz="1100">
              <a:latin typeface="Arial" pitchFamily="34" charset="0"/>
            </a:endParaRPr>
          </a:p>
          <a:p>
            <a:r>
              <a:rPr lang="en-US" sz="1100">
                <a:latin typeface="Arial" pitchFamily="34" charset="0"/>
              </a:rPr>
              <a:t>Values and goals: Helping the client think about what is important to him or her  and  connecting it to desired behavior.</a:t>
            </a:r>
          </a:p>
          <a:p>
            <a:r>
              <a:rPr lang="en-US" sz="1100">
                <a:latin typeface="Arial" pitchFamily="34" charset="0"/>
              </a:rPr>
              <a:t>“What would it mean for you to be a good mom? What would you have to do?” “How would drug use fit in to that?”</a:t>
            </a:r>
          </a:p>
        </p:txBody>
      </p:sp>
    </p:spTree>
    <p:extLst>
      <p:ext uri="{BB962C8B-B14F-4D97-AF65-F5344CB8AC3E}">
        <p14:creationId xmlns:p14="http://schemas.microsoft.com/office/powerpoint/2010/main" val="1469060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5D1D6B7-1F09-4569-B785-2A1AC1DCB0A1}" type="slidenum">
              <a:rPr lang="en-US" smtClean="0"/>
              <a:pPr/>
              <a:t>83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We respond to each type of language a little differently.  Change talk we want to encourage so we use the following techniques when we hear it.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In MI we find</a:t>
            </a:r>
            <a:r>
              <a:rPr lang="en-US" baseline="0" dirty="0"/>
              <a:t> that people in general tend to become more committed to what they hear themselves saying. Listening for and supporting change talk helps clients recognize and resolve ambivalence enough to progress towards change. </a:t>
            </a:r>
          </a:p>
          <a:p>
            <a:endParaRPr lang="en-US" baseline="0" dirty="0"/>
          </a:p>
          <a:p>
            <a:r>
              <a:rPr lang="en-US" baseline="0" dirty="0"/>
              <a:t>ASK: But how exactly does a clinician evoke change talk, making it more likely to occur?</a:t>
            </a:r>
          </a:p>
          <a:p>
            <a:endParaRPr lang="en-US" baseline="0" dirty="0"/>
          </a:p>
          <a:p>
            <a:r>
              <a:rPr lang="en-US" baseline="0" dirty="0"/>
              <a:t>SAY: There are several strategies. </a:t>
            </a:r>
          </a:p>
          <a:p>
            <a:endParaRPr lang="en-US" baseline="0" dirty="0"/>
          </a:p>
          <a:p>
            <a:r>
              <a:rPr lang="en-US" baseline="0" dirty="0"/>
              <a:t>The simplest one is to ask for it using open-ended questions. By using the preparatory change talk subtypes – desire, ability, reasons, and need – you can begin to help your client generate some ideas. Let’ look at some examples of each:</a:t>
            </a:r>
          </a:p>
          <a:p>
            <a:endParaRPr lang="en-US" i="0" baseline="0" dirty="0"/>
          </a:p>
          <a:p>
            <a:r>
              <a:rPr lang="en-US" b="1" baseline="0" dirty="0"/>
              <a:t>Desire</a:t>
            </a:r>
            <a:r>
              <a:rPr lang="en-US" baseline="0" dirty="0"/>
              <a:t>:     </a:t>
            </a:r>
            <a:r>
              <a:rPr lang="en-US" i="1" baseline="0" dirty="0"/>
              <a:t>If you made these changes what would your life be like?</a:t>
            </a:r>
          </a:p>
          <a:p>
            <a:r>
              <a:rPr lang="en-US" i="1" baseline="0" dirty="0"/>
              <a:t>                Why not stay just as you are now?</a:t>
            </a:r>
          </a:p>
          <a:p>
            <a:r>
              <a:rPr lang="en-US" b="1" i="0" baseline="0" dirty="0"/>
              <a:t>Ability</a:t>
            </a:r>
            <a:r>
              <a:rPr lang="en-US" i="0" baseline="0" dirty="0"/>
              <a:t>:     </a:t>
            </a:r>
            <a:r>
              <a:rPr lang="en-US" i="1" baseline="0" dirty="0"/>
              <a:t>How confident are you that if you decided to, you could stop drinking?</a:t>
            </a:r>
          </a:p>
          <a:p>
            <a:r>
              <a:rPr lang="en-US" i="1" baseline="0" dirty="0"/>
              <a:t>                Which choice is the most likely one for you right now?</a:t>
            </a:r>
          </a:p>
          <a:p>
            <a:r>
              <a:rPr lang="en-US" b="1" i="0" baseline="0" dirty="0"/>
              <a:t>Reasons</a:t>
            </a:r>
            <a:r>
              <a:rPr lang="en-US" b="0" i="0" baseline="0" dirty="0"/>
              <a:t>:  </a:t>
            </a:r>
            <a:r>
              <a:rPr lang="en-US" b="0" i="1" baseline="0" dirty="0"/>
              <a:t>What are your arguments to get sober?</a:t>
            </a:r>
          </a:p>
          <a:p>
            <a:r>
              <a:rPr lang="en-US" b="0" i="1" baseline="0" dirty="0"/>
              <a:t>                What are your arguments to keep going as your are?</a:t>
            </a:r>
            <a:endParaRPr lang="en-US" i="1" baseline="0" dirty="0"/>
          </a:p>
          <a:p>
            <a:r>
              <a:rPr lang="en-US" b="1" i="0" baseline="0" dirty="0"/>
              <a:t>Needs</a:t>
            </a:r>
            <a:r>
              <a:rPr lang="en-US" i="0" baseline="0" dirty="0"/>
              <a:t>:      </a:t>
            </a:r>
            <a:r>
              <a:rPr lang="en-US" i="1" baseline="0" dirty="0"/>
              <a:t>What do you have to do?</a:t>
            </a:r>
          </a:p>
          <a:p>
            <a:r>
              <a:rPr lang="en-US" i="1" baseline="0" dirty="0"/>
              <a:t>                 Is there anything you must do no matter what?</a:t>
            </a:r>
          </a:p>
          <a:p>
            <a:endParaRPr lang="en-US" i="0" baseline="0" dirty="0"/>
          </a:p>
        </p:txBody>
      </p:sp>
      <p:sp>
        <p:nvSpPr>
          <p:cNvPr id="4" name="Slide Number Placeholder 3"/>
          <p:cNvSpPr>
            <a:spLocks noGrp="1"/>
          </p:cNvSpPr>
          <p:nvPr>
            <p:ph type="sldNum" sz="quarter" idx="10"/>
          </p:nvPr>
        </p:nvSpPr>
        <p:spPr/>
        <p:txBody>
          <a:bodyPr/>
          <a:lstStyle/>
          <a:p>
            <a:fld id="{AA73FB07-0188-4444-8D8E-E4BF309E17BC}" type="slidenum">
              <a:rPr lang="en-US" smtClean="0"/>
              <a:t>84</a:t>
            </a:fld>
            <a:endParaRPr lang="en-US" dirty="0"/>
          </a:p>
        </p:txBody>
      </p:sp>
    </p:spTree>
    <p:extLst>
      <p:ext uri="{BB962C8B-B14F-4D97-AF65-F5344CB8AC3E}">
        <p14:creationId xmlns:p14="http://schemas.microsoft.com/office/powerpoint/2010/main" val="1068928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Querying extremes can be helpful with clients who seem to have little interest in change at present. This involves asking clients to describe the worst or best consequences of change vs. no change.  For example:</a:t>
            </a:r>
          </a:p>
          <a:p>
            <a:endParaRPr lang="en-US" baseline="0" dirty="0"/>
          </a:p>
          <a:p>
            <a:r>
              <a:rPr lang="en-US" i="1" baseline="0" dirty="0"/>
              <a:t>“What if you just go on as you have been, what do you think the worst thing can happen?”  </a:t>
            </a:r>
            <a:r>
              <a:rPr lang="en-US" baseline="0" dirty="0"/>
              <a:t>Conversely,</a:t>
            </a:r>
          </a:p>
          <a:p>
            <a:endParaRPr lang="en-US" baseline="0" dirty="0"/>
          </a:p>
          <a:p>
            <a:r>
              <a:rPr lang="en-US" i="1" baseline="0" dirty="0"/>
              <a:t>“Imaging for a second that you succeeded in changing your ___________________________________. What good things could come out of that?”</a:t>
            </a:r>
          </a:p>
          <a:p>
            <a:endParaRPr lang="en-US" i="1" baseline="0" dirty="0"/>
          </a:p>
          <a:p>
            <a:r>
              <a:rPr lang="en-US" dirty="0"/>
              <a:t>Querying extremes allows clients to come up with their own scenarios to</a:t>
            </a:r>
            <a:r>
              <a:rPr lang="en-US" baseline="0" dirty="0"/>
              <a:t> describe the consequences for change versus maintaining the status quo.</a:t>
            </a:r>
            <a:endParaRPr lang="en-US" dirty="0"/>
          </a:p>
        </p:txBody>
      </p:sp>
      <p:sp>
        <p:nvSpPr>
          <p:cNvPr id="4" name="Slide Number Placeholder 3"/>
          <p:cNvSpPr>
            <a:spLocks noGrp="1"/>
          </p:cNvSpPr>
          <p:nvPr>
            <p:ph type="sldNum" sz="quarter" idx="10"/>
          </p:nvPr>
        </p:nvSpPr>
        <p:spPr/>
        <p:txBody>
          <a:bodyPr/>
          <a:lstStyle/>
          <a:p>
            <a:fld id="{AA73FB07-0188-4444-8D8E-E4BF309E17BC}" type="slidenum">
              <a:rPr lang="en-US" smtClean="0"/>
              <a:t>85</a:t>
            </a:fld>
            <a:endParaRPr lang="en-US" dirty="0"/>
          </a:p>
        </p:txBody>
      </p:sp>
    </p:spTree>
    <p:extLst>
      <p:ext uri="{BB962C8B-B14F-4D97-AF65-F5344CB8AC3E}">
        <p14:creationId xmlns:p14="http://schemas.microsoft.com/office/powerpoint/2010/main" val="3649107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Looking back engages the client in remembering times before the problem emerged. It serves to highlight both the discrepancy of things in the present and the possibility that the future can be better. Such questions may look like this:</a:t>
            </a:r>
          </a:p>
          <a:p>
            <a:endParaRPr lang="en-US" i="1" dirty="0"/>
          </a:p>
          <a:p>
            <a:pPr marL="181240" indent="-181240">
              <a:buFont typeface="Wingdings" panose="05000000000000000000" pitchFamily="2" charset="2"/>
              <a:buChar char="q"/>
            </a:pPr>
            <a:r>
              <a:rPr lang="en-US" i="1" dirty="0"/>
              <a:t>Can you describe what</a:t>
            </a:r>
            <a:r>
              <a:rPr lang="en-US" i="1" baseline="0" dirty="0"/>
              <a:t> it was like when you weren’t using? How was it different from now?</a:t>
            </a:r>
          </a:p>
          <a:p>
            <a:pPr marL="181240" indent="-181240">
              <a:buFont typeface="Wingdings" panose="05000000000000000000" pitchFamily="2" charset="2"/>
              <a:buChar char="q"/>
            </a:pPr>
            <a:r>
              <a:rPr lang="en-US" i="1" baseline="0" dirty="0"/>
              <a:t>How have you changed from 10 years ago?</a:t>
            </a:r>
            <a:endParaRPr lang="en-US" i="1" dirty="0"/>
          </a:p>
          <a:p>
            <a:endParaRPr lang="en-US" dirty="0"/>
          </a:p>
          <a:p>
            <a:pPr defTabSz="966612" eaLnBrk="1" fontAlgn="auto" hangingPunct="1">
              <a:spcBef>
                <a:spcPts val="0"/>
              </a:spcBef>
              <a:spcAft>
                <a:spcPts val="0"/>
              </a:spcAft>
              <a:defRPr/>
            </a:pPr>
            <a:r>
              <a:rPr lang="en-US" dirty="0"/>
              <a:t>Looking forward </a:t>
            </a:r>
            <a:r>
              <a:rPr lang="en-US" baseline="0" dirty="0"/>
              <a:t> serves to elicit change talk in asking the client to imagine life after a change. This could elicit a client’s hopes. Conversely it can be structured to ask the client to think about the future if no change occurs.</a:t>
            </a:r>
            <a:r>
              <a:rPr lang="en-US" dirty="0"/>
              <a:t> It serves to highlight both the discrepancy of things in the present and the possibility that the future can be better. Such questions may look like this:</a:t>
            </a:r>
          </a:p>
          <a:p>
            <a:pPr defTabSz="966612" eaLnBrk="1" fontAlgn="auto" hangingPunct="1">
              <a:spcBef>
                <a:spcPts val="0"/>
              </a:spcBef>
              <a:spcAft>
                <a:spcPts val="0"/>
              </a:spcAft>
              <a:defRPr/>
            </a:pPr>
            <a:endParaRPr lang="en-US" i="1" dirty="0"/>
          </a:p>
          <a:p>
            <a:pPr marL="181240" indent="-181240" defTabSz="966612" eaLnBrk="1" fontAlgn="auto" hangingPunct="1">
              <a:spcBef>
                <a:spcPts val="0"/>
              </a:spcBef>
              <a:spcAft>
                <a:spcPts val="0"/>
              </a:spcAft>
              <a:buFont typeface="Wingdings" panose="05000000000000000000" pitchFamily="2" charset="2"/>
              <a:buChar char="q"/>
              <a:defRPr/>
            </a:pPr>
            <a:r>
              <a:rPr lang="en-US" i="1" dirty="0"/>
              <a:t>I hear that things are getting</a:t>
            </a:r>
            <a:r>
              <a:rPr lang="en-US" i="1" baseline="0" dirty="0"/>
              <a:t> out of hand for you. How would you like things to be?</a:t>
            </a:r>
          </a:p>
          <a:p>
            <a:pPr marL="181240" indent="-181240" defTabSz="966612" eaLnBrk="1" fontAlgn="auto" hangingPunct="1">
              <a:spcBef>
                <a:spcPts val="0"/>
              </a:spcBef>
              <a:spcAft>
                <a:spcPts val="0"/>
              </a:spcAft>
              <a:buFont typeface="Wingdings" panose="05000000000000000000" pitchFamily="2" charset="2"/>
              <a:buChar char="q"/>
              <a:defRPr/>
            </a:pPr>
            <a:r>
              <a:rPr lang="en-US" i="1" baseline="0" dirty="0"/>
              <a:t>How do you think things will be for you a year from now if you keep doing what you’re doing now?</a:t>
            </a:r>
            <a:endParaRPr lang="en-US" i="1" dirty="0"/>
          </a:p>
          <a:p>
            <a:pPr defTabSz="966612" eaLnBrk="1" fontAlgn="auto" hangingPunct="1">
              <a:spcBef>
                <a:spcPts val="0"/>
              </a:spcBef>
              <a:spcAft>
                <a:spcPts val="0"/>
              </a:spcAft>
              <a:defRPr/>
            </a:pPr>
            <a:endParaRPr lang="en-US" i="0" dirty="0"/>
          </a:p>
          <a:p>
            <a:pPr defTabSz="966612" eaLnBrk="1" fontAlgn="auto" hangingPunct="1">
              <a:spcBef>
                <a:spcPts val="0"/>
              </a:spcBef>
              <a:spcAft>
                <a:spcPts val="0"/>
              </a:spcAft>
              <a:defRPr/>
            </a:pPr>
            <a:r>
              <a:rPr lang="en-US" b="1" i="0" dirty="0"/>
              <a:t>Note:</a:t>
            </a:r>
            <a:r>
              <a:rPr lang="en-US" i="0" baseline="0" dirty="0"/>
              <a:t> I</a:t>
            </a:r>
            <a:r>
              <a:rPr lang="en-US" i="0" dirty="0"/>
              <a:t>n western culture time is</a:t>
            </a:r>
            <a:r>
              <a:rPr lang="en-US" i="0" baseline="0" dirty="0"/>
              <a:t> linear in many other cultures it is cyclical, so in that case use the concept of the “</a:t>
            </a:r>
            <a:r>
              <a:rPr lang="en-US" i="1" baseline="0" dirty="0"/>
              <a:t>next season “ or </a:t>
            </a:r>
            <a:r>
              <a:rPr lang="en-US" i="0" baseline="0" dirty="0"/>
              <a:t>something similar for “future”. </a:t>
            </a:r>
            <a:endParaRPr lang="en-US" i="0" dirty="0"/>
          </a:p>
          <a:p>
            <a:endParaRPr lang="en-US" i="1" dirty="0"/>
          </a:p>
          <a:p>
            <a:endParaRPr lang="en-US" dirty="0"/>
          </a:p>
        </p:txBody>
      </p:sp>
      <p:sp>
        <p:nvSpPr>
          <p:cNvPr id="4" name="Slide Number Placeholder 3"/>
          <p:cNvSpPr>
            <a:spLocks noGrp="1"/>
          </p:cNvSpPr>
          <p:nvPr>
            <p:ph type="sldNum" sz="quarter" idx="10"/>
          </p:nvPr>
        </p:nvSpPr>
        <p:spPr/>
        <p:txBody>
          <a:bodyPr/>
          <a:lstStyle/>
          <a:p>
            <a:fld id="{AA73FB07-0188-4444-8D8E-E4BF309E17BC}" type="slidenum">
              <a:rPr lang="en-US" smtClean="0"/>
              <a:t>86</a:t>
            </a:fld>
            <a:endParaRPr lang="en-US" dirty="0"/>
          </a:p>
        </p:txBody>
      </p:sp>
    </p:spTree>
    <p:extLst>
      <p:ext uri="{BB962C8B-B14F-4D97-AF65-F5344CB8AC3E}">
        <p14:creationId xmlns:p14="http://schemas.microsoft.com/office/powerpoint/2010/main" val="188403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When</a:t>
            </a:r>
            <a:r>
              <a:rPr lang="en-US" baseline="0" dirty="0"/>
              <a:t> we introduced you to the process of “engaging”, we discussed the importance of understanding a client’s goals and values. In the process of evoking, </a:t>
            </a:r>
            <a:r>
              <a:rPr lang="en-US" dirty="0"/>
              <a:t>exploring what matters most to someone is</a:t>
            </a:r>
            <a:r>
              <a:rPr lang="en-US" baseline="0" dirty="0"/>
              <a:t> helpful in developing rapport increasing the possibility of change talk to occur. </a:t>
            </a:r>
          </a:p>
          <a:p>
            <a:endParaRPr lang="en-US" baseline="0" dirty="0"/>
          </a:p>
          <a:p>
            <a:r>
              <a:rPr lang="en-US" baseline="0" dirty="0"/>
              <a:t>In the process of evoking, change talk and motivation arise from the inconsistency between the client’s current status or behavior and his or her chosen values and goals. Because values often speak to one’s ideals, they may serve to point out discrepancy’s in one’s values and their behaviors. This is fodder for change talk.</a:t>
            </a:r>
          </a:p>
          <a:p>
            <a:endParaRPr lang="en-US" baseline="0" dirty="0"/>
          </a:p>
        </p:txBody>
      </p:sp>
      <p:sp>
        <p:nvSpPr>
          <p:cNvPr id="4" name="Slide Number Placeholder 3"/>
          <p:cNvSpPr>
            <a:spLocks noGrp="1"/>
          </p:cNvSpPr>
          <p:nvPr>
            <p:ph type="sldNum" sz="quarter" idx="10"/>
          </p:nvPr>
        </p:nvSpPr>
        <p:spPr/>
        <p:txBody>
          <a:bodyPr/>
          <a:lstStyle/>
          <a:p>
            <a:fld id="{AA73FB07-0188-4444-8D8E-E4BF309E17BC}" type="slidenum">
              <a:rPr lang="en-US" smtClean="0"/>
              <a:t>87</a:t>
            </a:fld>
            <a:endParaRPr lang="en-US" dirty="0"/>
          </a:p>
        </p:txBody>
      </p:sp>
    </p:spTree>
    <p:extLst>
      <p:ext uri="{BB962C8B-B14F-4D97-AF65-F5344CB8AC3E}">
        <p14:creationId xmlns:p14="http://schemas.microsoft.com/office/powerpoint/2010/main" val="1043641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a:t>SAY: Another strategy is using the Importance Ruler. In Module 2 you became familiar</a:t>
            </a:r>
            <a:r>
              <a:rPr lang="en-US" baseline="0" dirty="0"/>
              <a:t> with the concept of using a scale or ruler to rate the level of importance or degree of readiness a client has with any particular idea or action. The Readiness Ruler is another version of the Importance Ruler. It asks the degree of readiness or willingness a client is to do a task.</a:t>
            </a:r>
          </a:p>
          <a:p>
            <a:pPr defTabSz="966612" eaLnBrk="1" fontAlgn="auto" hangingPunct="1">
              <a:spcBef>
                <a:spcPts val="0"/>
              </a:spcBef>
              <a:spcAft>
                <a:spcPts val="0"/>
              </a:spcAft>
              <a:defRPr/>
            </a:pPr>
            <a:endParaRPr lang="en-US" baseline="0" dirty="0"/>
          </a:p>
          <a:p>
            <a:pPr defTabSz="966612" eaLnBrk="1" fontAlgn="auto" hangingPunct="1">
              <a:spcBef>
                <a:spcPts val="0"/>
              </a:spcBef>
              <a:spcAft>
                <a:spcPts val="0"/>
              </a:spcAft>
              <a:defRPr/>
            </a:pPr>
            <a:r>
              <a:rPr lang="en-US" baseline="0" dirty="0"/>
              <a:t>The Importance Ruler has been used in MI since 1999. (Butler, Rollnick, Cohen, Russell, Bachmann, and Stott, 1999).  It typically uses an imaginary scale running from 0 to 10 with 0 being “not at all important” and 10 being “most important”. Asking a client how important something is to him or her can be quite evocative. For instance, to directly ask someone how confident, how ready, or how important something is may be perceived as pressuring them. Using rulers or scales, like giving advice, can be helpful in getting a conversation going, but should be used sparingly. The first question the clinician will ask is:</a:t>
            </a:r>
          </a:p>
          <a:p>
            <a:pPr defTabSz="966612" eaLnBrk="1" fontAlgn="auto" hangingPunct="1">
              <a:spcBef>
                <a:spcPts val="0"/>
              </a:spcBef>
              <a:spcAft>
                <a:spcPts val="0"/>
              </a:spcAft>
              <a:defRPr/>
            </a:pPr>
            <a:endParaRPr lang="en-US" baseline="0" dirty="0"/>
          </a:p>
          <a:p>
            <a:pPr defTabSz="966612" eaLnBrk="1" fontAlgn="auto" hangingPunct="1">
              <a:spcBef>
                <a:spcPts val="0"/>
              </a:spcBef>
              <a:spcAft>
                <a:spcPts val="0"/>
              </a:spcAft>
              <a:defRPr/>
            </a:pPr>
            <a:r>
              <a:rPr lang="en-US" dirty="0"/>
              <a:t>“On a scale of 1 (not at all important) to 10  (extremely important) how important would</a:t>
            </a:r>
            <a:r>
              <a:rPr lang="en-US" baseline="0" dirty="0"/>
              <a:t> you say it is for you to ___________________________</a:t>
            </a:r>
            <a:r>
              <a:rPr lang="en-US" dirty="0"/>
              <a:t>? “ </a:t>
            </a:r>
          </a:p>
          <a:p>
            <a:pPr defTabSz="966612" eaLnBrk="1" fontAlgn="auto" hangingPunct="1">
              <a:spcBef>
                <a:spcPts val="0"/>
              </a:spcBef>
              <a:spcAft>
                <a:spcPts val="0"/>
              </a:spcAft>
              <a:defRPr/>
            </a:pPr>
            <a:endParaRPr lang="en-US" dirty="0"/>
          </a:p>
          <a:p>
            <a:pPr defTabSz="966612" eaLnBrk="1" fontAlgn="auto" hangingPunct="1">
              <a:spcBef>
                <a:spcPts val="0"/>
              </a:spcBef>
              <a:spcAft>
                <a:spcPts val="0"/>
              </a:spcAft>
              <a:defRPr/>
            </a:pPr>
            <a:r>
              <a:rPr lang="en-US" dirty="0"/>
              <a:t>This gives some information though limited. The value</a:t>
            </a:r>
            <a:r>
              <a:rPr lang="en-US" baseline="0" dirty="0"/>
              <a:t> for change talk comes with the follow-up question about the number the person chose:</a:t>
            </a:r>
          </a:p>
          <a:p>
            <a:pPr defTabSz="966612" eaLnBrk="1" fontAlgn="auto" hangingPunct="1">
              <a:spcBef>
                <a:spcPts val="0"/>
              </a:spcBef>
              <a:spcAft>
                <a:spcPts val="0"/>
              </a:spcAft>
              <a:defRPr/>
            </a:pPr>
            <a:endParaRPr lang="en-US" dirty="0"/>
          </a:p>
          <a:p>
            <a:pPr defTabSz="966612" eaLnBrk="1" fontAlgn="auto" hangingPunct="1">
              <a:spcBef>
                <a:spcPts val="0"/>
              </a:spcBef>
              <a:spcAft>
                <a:spcPts val="0"/>
              </a:spcAft>
              <a:defRPr/>
            </a:pPr>
            <a:r>
              <a:rPr lang="en-US" dirty="0"/>
              <a:t> “Why are you at _____</a:t>
            </a:r>
            <a:r>
              <a:rPr lang="en-US" baseline="0" dirty="0"/>
              <a:t> </a:t>
            </a:r>
            <a:r>
              <a:rPr lang="en-US" dirty="0"/>
              <a:t>and not 0 (or a lower number)?”  Note that this could seem judgmental if the clinician asked the opposite question, i.e. “ Why are you at 6 and not 10?” </a:t>
            </a:r>
            <a:r>
              <a:rPr lang="en-US" baseline="0" dirty="0"/>
              <a:t> T</a:t>
            </a:r>
            <a:r>
              <a:rPr lang="en-US" dirty="0"/>
              <a:t>he former question is most likely to evoke change talk – the reasons why change is important</a:t>
            </a:r>
            <a:r>
              <a:rPr lang="en-US" baseline="0" dirty="0"/>
              <a:t>. </a:t>
            </a:r>
            <a:r>
              <a:rPr lang="en-US" dirty="0"/>
              <a:t>A third question is:</a:t>
            </a:r>
          </a:p>
          <a:p>
            <a:pPr defTabSz="966612" eaLnBrk="1" fontAlgn="auto" hangingPunct="1">
              <a:spcBef>
                <a:spcPts val="0"/>
              </a:spcBef>
              <a:spcAft>
                <a:spcPts val="0"/>
              </a:spcAft>
              <a:defRPr/>
            </a:pPr>
            <a:endParaRPr lang="en-US" dirty="0"/>
          </a:p>
          <a:p>
            <a:pPr defTabSz="966612" eaLnBrk="1" fontAlgn="auto" hangingPunct="1">
              <a:spcBef>
                <a:spcPts val="0"/>
              </a:spcBef>
              <a:spcAft>
                <a:spcPts val="0"/>
              </a:spcAft>
              <a:defRPr/>
            </a:pPr>
            <a:r>
              <a:rPr lang="en-US" dirty="0"/>
              <a:t>“What would it take for you to move from ______</a:t>
            </a:r>
            <a:r>
              <a:rPr lang="en-US" baseline="0" dirty="0"/>
              <a:t> </a:t>
            </a:r>
            <a:r>
              <a:rPr lang="en-US" dirty="0"/>
              <a:t>to a higher number?” You might also ask, “How confident are you that you could make the change if you decided to?” ((Miller and Rollnick, 2013)</a:t>
            </a:r>
          </a:p>
          <a:p>
            <a:pPr defTabSz="966612" eaLnBrk="1" fontAlgn="auto" hangingPunct="1">
              <a:spcBef>
                <a:spcPts val="0"/>
              </a:spcBef>
              <a:spcAft>
                <a:spcPts val="0"/>
              </a:spcAft>
              <a:defRPr/>
            </a:pPr>
            <a:endParaRPr lang="en-US" dirty="0"/>
          </a:p>
          <a:p>
            <a:pPr defTabSz="966612" eaLnBrk="1" fontAlgn="auto" hangingPunct="1">
              <a:spcBef>
                <a:spcPts val="0"/>
              </a:spcBef>
              <a:spcAft>
                <a:spcPts val="0"/>
              </a:spcAft>
              <a:defRPr/>
            </a:pPr>
            <a:r>
              <a:rPr lang="en-US" dirty="0"/>
              <a:t>Remember, the follow-up questions are the richest source for eliciting change</a:t>
            </a:r>
            <a:r>
              <a:rPr lang="en-US" baseline="0" dirty="0"/>
              <a:t> </a:t>
            </a:r>
            <a:r>
              <a:rPr lang="en-US" dirty="0"/>
              <a:t>talk.</a:t>
            </a:r>
          </a:p>
          <a:p>
            <a:r>
              <a:rPr lang="en-US" sz="1300" b="1" dirty="0">
                <a:latin typeface="+mn-lt"/>
              </a:rPr>
              <a:t> </a:t>
            </a:r>
            <a:endParaRPr lang="en-US" sz="1300" dirty="0">
              <a:latin typeface="+mn-lt"/>
            </a:endParaRPr>
          </a:p>
          <a:p>
            <a:r>
              <a:rPr lang="en-US" dirty="0"/>
              <a:t>______________________________________________________________________________</a:t>
            </a:r>
          </a:p>
          <a:p>
            <a:r>
              <a:rPr lang="en-US" baseline="0" dirty="0"/>
              <a:t>Butler, C.C., Rollnick, S., Cohen,D., Russell,I., Bachmann, M. and Stott, N. </a:t>
            </a:r>
            <a:r>
              <a:rPr lang="en-US" i="1" baseline="0" dirty="0"/>
              <a:t>Motivational consulting versus brief advice for smokers in general practice: A randomized trial. </a:t>
            </a:r>
            <a:r>
              <a:rPr lang="en-US" baseline="0" dirty="0"/>
              <a:t>British journal of General Practice, 49. 1999.</a:t>
            </a:r>
          </a:p>
          <a:p>
            <a:pPr defTabSz="966612" eaLnBrk="1" fontAlgn="auto" hangingPunct="1">
              <a:spcBef>
                <a:spcPts val="0"/>
              </a:spcBef>
              <a:spcAft>
                <a:spcPts val="0"/>
              </a:spcAft>
              <a:defRPr/>
            </a:pPr>
            <a:r>
              <a:rPr lang="en-US" sz="1300" i="1" dirty="0">
                <a:latin typeface="+mn-lt"/>
              </a:rPr>
              <a:t>W.R. Miller and S. Rollnick, Motivational Interviewing, Helping People Change, Third Edition; </a:t>
            </a:r>
            <a:r>
              <a:rPr lang="en-US" sz="1300" dirty="0">
                <a:latin typeface="+mn-lt"/>
              </a:rPr>
              <a:t>Chapter 13:</a:t>
            </a:r>
            <a:r>
              <a:rPr lang="en-US" sz="1300" i="1" dirty="0">
                <a:latin typeface="+mn-lt"/>
              </a:rPr>
              <a:t> Evoking the Person’s Own Motivation. </a:t>
            </a:r>
            <a:r>
              <a:rPr lang="en-US" sz="1300" dirty="0">
                <a:latin typeface="+mn-lt"/>
              </a:rPr>
              <a:t>The Guilford Press, NY, London 2013. </a:t>
            </a:r>
            <a:r>
              <a:rPr lang="en-US" sz="1300" u="sng" dirty="0">
                <a:latin typeface="+mn-lt"/>
                <a:hlinkClick r:id="rId3"/>
              </a:rPr>
              <a:t>www.guilford.com</a:t>
            </a:r>
            <a:r>
              <a:rPr lang="en-US" sz="1300" dirty="0">
                <a:latin typeface="+mn-lt"/>
              </a:rPr>
              <a:t>) </a:t>
            </a:r>
          </a:p>
          <a:p>
            <a:endParaRPr lang="en-US" dirty="0"/>
          </a:p>
        </p:txBody>
      </p:sp>
      <p:sp>
        <p:nvSpPr>
          <p:cNvPr id="4" name="Slide Number Placeholder 3"/>
          <p:cNvSpPr>
            <a:spLocks noGrp="1"/>
          </p:cNvSpPr>
          <p:nvPr>
            <p:ph type="sldNum" sz="quarter" idx="10"/>
          </p:nvPr>
        </p:nvSpPr>
        <p:spPr/>
        <p:txBody>
          <a:bodyPr/>
          <a:lstStyle/>
          <a:p>
            <a:fld id="{2ABD9D4C-6A4F-4253-B1BE-D2C81CB44A2B}" type="slidenum">
              <a:rPr lang="en-US" smtClean="0"/>
              <a:t>88</a:t>
            </a:fld>
            <a:endParaRPr lang="en-US" dirty="0"/>
          </a:p>
        </p:txBody>
      </p:sp>
    </p:spTree>
    <p:extLst>
      <p:ext uri="{BB962C8B-B14F-4D97-AF65-F5344CB8AC3E}">
        <p14:creationId xmlns:p14="http://schemas.microsoft.com/office/powerpoint/2010/main" val="364994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ftr" sz="quarter" idx="4294967295"/>
          </p:nvPr>
        </p:nvSpPr>
        <p:spPr bwMode="auto">
          <a:xfrm>
            <a:off x="-1588" y="8832850"/>
            <a:ext cx="3038476"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I. Koutsenok, MD, University of California San Diego</a:t>
            </a:r>
          </a:p>
        </p:txBody>
      </p:sp>
      <p:sp>
        <p:nvSpPr>
          <p:cNvPr id="73731" name="Rectangle 5"/>
          <p:cNvSpPr>
            <a:spLocks noGrp="1" noChangeArrowheads="1"/>
          </p:cNvSpPr>
          <p:nvPr>
            <p:ph type="sldNum" sz="quarter" idx="4294967295"/>
          </p:nvPr>
        </p:nvSpPr>
        <p:spPr bwMode="auto">
          <a:xfrm>
            <a:off x="3971925" y="8832850"/>
            <a:ext cx="3038475"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325" eaLnBrk="0" hangingPunct="0">
              <a:defRPr>
                <a:solidFill>
                  <a:schemeClr val="tx1"/>
                </a:solidFill>
                <a:latin typeface="Arial" pitchFamily="34" charset="0"/>
                <a:ea typeface="ＭＳ Ｐゴシック" pitchFamily="34" charset="-128"/>
              </a:defRPr>
            </a:lvl1pPr>
            <a:lvl2pPr marL="742950" indent="-285750" defTabSz="949325" eaLnBrk="0" hangingPunct="0">
              <a:defRPr>
                <a:solidFill>
                  <a:schemeClr val="tx1"/>
                </a:solidFill>
                <a:latin typeface="Arial" pitchFamily="34" charset="0"/>
                <a:ea typeface="ＭＳ Ｐゴシック" pitchFamily="34" charset="-128"/>
              </a:defRPr>
            </a:lvl2pPr>
            <a:lvl3pPr marL="1143000" indent="-228600" defTabSz="949325" eaLnBrk="0" hangingPunct="0">
              <a:defRPr>
                <a:solidFill>
                  <a:schemeClr val="tx1"/>
                </a:solidFill>
                <a:latin typeface="Arial" pitchFamily="34" charset="0"/>
                <a:ea typeface="ＭＳ Ｐゴシック" pitchFamily="34" charset="-128"/>
              </a:defRPr>
            </a:lvl3pPr>
            <a:lvl4pPr marL="1600200" indent="-228600" defTabSz="949325" eaLnBrk="0" hangingPunct="0">
              <a:defRPr>
                <a:solidFill>
                  <a:schemeClr val="tx1"/>
                </a:solidFill>
                <a:latin typeface="Arial" pitchFamily="34" charset="0"/>
                <a:ea typeface="ＭＳ Ｐゴシック" pitchFamily="34" charset="-128"/>
              </a:defRPr>
            </a:lvl4pPr>
            <a:lvl5pPr marL="2057400" indent="-228600" defTabSz="949325" eaLnBrk="0" hangingPunct="0">
              <a:defRPr>
                <a:solidFill>
                  <a:schemeClr val="tx1"/>
                </a:solidFill>
                <a:latin typeface="Arial" pitchFamily="34" charset="0"/>
                <a:ea typeface="ＭＳ Ｐゴシック" pitchFamily="34" charset="-128"/>
              </a:defRPr>
            </a:lvl5pPr>
            <a:lvl6pPr marL="2514600" indent="-228600" defTabSz="949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49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49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49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0F42571-0C84-4928-B6DE-C5C4DCB9B724}" type="slidenum">
              <a:rPr lang="en-US" altLang="en-US" sz="1000"/>
              <a:pPr/>
              <a:t>8</a:t>
            </a:fld>
            <a:endParaRPr lang="en-US" altLang="en-US" sz="1000"/>
          </a:p>
        </p:txBody>
      </p:sp>
      <p:sp>
        <p:nvSpPr>
          <p:cNvPr id="73732" name="Rectangle 2"/>
          <p:cNvSpPr>
            <a:spLocks noGrp="1" noRot="1" noChangeAspect="1" noChangeArrowheads="1" noTextEdit="1"/>
          </p:cNvSpPr>
          <p:nvPr>
            <p:ph type="sldImg"/>
          </p:nvPr>
        </p:nvSpPr>
        <p:spPr bwMode="auto">
          <a:xfrm>
            <a:off x="1182688" y="696913"/>
            <a:ext cx="4648200" cy="34861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73733" name="Rectangle 3"/>
          <p:cNvSpPr>
            <a:spLocks noGrp="1" noChangeArrowheads="1"/>
          </p:cNvSpPr>
          <p:nvPr>
            <p:ph type="body" idx="1"/>
          </p:nvPr>
        </p:nvSpPr>
        <p:spPr bwMode="auto">
          <a:xfrm>
            <a:off x="935038" y="4416425"/>
            <a:ext cx="5140325" cy="41830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54" tIns="46577" rIns="93154" bIns="46577"/>
          <a:lstStyle/>
          <a:p>
            <a:pPr defTabSz="914400" eaLnBrk="1" hangingPunct="1"/>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2644140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r>
              <a:rPr lang="en-US">
                <a:latin typeface="Arial" pitchFamily="34" charset="0"/>
              </a:rPr>
              <a:t>Demonstrate this activity by asking for one volunteer. Ask him or her to state a behavior that he or she is thinking of changing (that is not too personal). Draw this box on a large sheet of paper. Going in the order listed, ask the person the question in each box, filling in a few short responses. When you are done, provide a summary, again in the order listed. Emphasize that it is important to follow the order, as you are being strategic in what you want your client to hear last.</a:t>
            </a:r>
          </a:p>
          <a:p>
            <a:endParaRPr lang="en-US">
              <a:latin typeface="Arial" pitchFamily="34" charset="0"/>
            </a:endParaRPr>
          </a:p>
          <a:p>
            <a:endParaRPr lang="en-US">
              <a:latin typeface="Arial" pitchFamily="34" charset="0"/>
            </a:endParaRPr>
          </a:p>
          <a:p>
            <a:r>
              <a:rPr lang="en-US">
                <a:latin typeface="Arial" pitchFamily="34" charset="0"/>
              </a:rPr>
              <a:t>See Activity 18B “Decisional Balance”</a:t>
            </a:r>
          </a:p>
          <a:p>
            <a:endParaRPr lang="en-US">
              <a:latin typeface="Arial" pitchFamily="34" charset="0"/>
            </a:endParaRPr>
          </a:p>
        </p:txBody>
      </p:sp>
    </p:spTree>
    <p:extLst>
      <p:ext uri="{BB962C8B-B14F-4D97-AF65-F5344CB8AC3E}">
        <p14:creationId xmlns:p14="http://schemas.microsoft.com/office/powerpoint/2010/main" val="3300509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r>
              <a:rPr lang="en-US">
                <a:latin typeface="Arial" pitchFamily="34" charset="0"/>
              </a:rPr>
              <a:t>Summaries can be used in a variety of ways. One of the metaphors is that a summary can be like a bouquet of flowers in that it collects various statements the client has said, to present him or her with something more powerful than a single flower. Hearing oneself speak and then to have the words reflected back in a specific manner can in and of itself begin to create change.</a:t>
            </a:r>
          </a:p>
        </p:txBody>
      </p:sp>
    </p:spTree>
    <p:extLst>
      <p:ext uri="{BB962C8B-B14F-4D97-AF65-F5344CB8AC3E}">
        <p14:creationId xmlns:p14="http://schemas.microsoft.com/office/powerpoint/2010/main" val="1318589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sz="1300" b="1" dirty="0">
                <a:latin typeface="+mn-lt"/>
              </a:rPr>
              <a:t>Teaching Instruction: </a:t>
            </a:r>
            <a:r>
              <a:rPr lang="en-US" sz="1300" i="1" dirty="0">
                <a:latin typeface="+mn-lt"/>
              </a:rPr>
              <a:t>The facilitator will ask for volunteers to offer a summary statement for the following  client statement:</a:t>
            </a:r>
          </a:p>
          <a:p>
            <a:pPr defTabSz="966612" eaLnBrk="1" fontAlgn="auto" hangingPunct="1">
              <a:spcBef>
                <a:spcPts val="0"/>
              </a:spcBef>
              <a:spcAft>
                <a:spcPts val="0"/>
              </a:spcAft>
              <a:defRPr/>
            </a:pPr>
            <a:endParaRPr lang="en-US" sz="1300" i="1" dirty="0">
              <a:latin typeface="+mn-lt"/>
            </a:endParaRPr>
          </a:p>
          <a:p>
            <a:pPr defTabSz="966612" eaLnBrk="1" fontAlgn="auto" hangingPunct="1">
              <a:spcBef>
                <a:spcPts val="0"/>
              </a:spcBef>
              <a:spcAft>
                <a:spcPts val="0"/>
              </a:spcAft>
              <a:defRPr/>
            </a:pPr>
            <a:r>
              <a:rPr lang="en-US" sz="1300" i="1" dirty="0">
                <a:latin typeface="+mn-lt"/>
              </a:rPr>
              <a:t> </a:t>
            </a:r>
            <a:r>
              <a:rPr lang="en-US" dirty="0"/>
              <a:t>“Yes, I know that I should have stayed with the children instead of going over to my friend’s house to party. But it wasn’t for such a long time. I don’t remember drinking that much. And anyway, that was nothing compared to getting locked out of my own house</a:t>
            </a:r>
            <a:r>
              <a:rPr lang="en-US" baseline="0" dirty="0"/>
              <a:t>. When my wife got home she was so angry the kids were alone and was with my friends. I don’t know what she’s going to do next. At least my friend was there for me and let me stay with him. He was a life-saver.”</a:t>
            </a:r>
            <a:endParaRPr lang="en-US" dirty="0"/>
          </a:p>
          <a:p>
            <a:pPr defTabSz="966612" eaLnBrk="1" fontAlgn="auto" hangingPunct="1">
              <a:spcBef>
                <a:spcPts val="0"/>
              </a:spcBef>
              <a:spcAft>
                <a:spcPts val="0"/>
              </a:spcAft>
              <a:defRPr/>
            </a:pPr>
            <a:endParaRPr lang="en-US" i="1" dirty="0"/>
          </a:p>
          <a:p>
            <a:pPr defTabSz="966612" eaLnBrk="1" fontAlgn="auto" hangingPunct="1">
              <a:spcBef>
                <a:spcPts val="0"/>
              </a:spcBef>
              <a:spcAft>
                <a:spcPts val="0"/>
              </a:spcAft>
              <a:defRPr/>
            </a:pPr>
            <a:r>
              <a:rPr lang="en-US" i="1" dirty="0"/>
              <a:t>Allow about 15 minutes for entire activity.</a:t>
            </a:r>
            <a:endParaRPr lang="en-US" sz="1300" i="1" dirty="0">
              <a:latin typeface="+mn-lt"/>
            </a:endParaRPr>
          </a:p>
          <a:p>
            <a:pPr defTabSz="966612" eaLnBrk="1" fontAlgn="auto" hangingPunct="1">
              <a:spcBef>
                <a:spcPts val="0"/>
              </a:spcBef>
              <a:spcAft>
                <a:spcPts val="0"/>
              </a:spcAft>
              <a:defRPr/>
            </a:pPr>
            <a:endParaRPr lang="en-US" sz="1300" dirty="0">
              <a:latin typeface="+mn-lt"/>
            </a:endParaRPr>
          </a:p>
          <a:p>
            <a:pPr defTabSz="966612" eaLnBrk="1" fontAlgn="auto" hangingPunct="1">
              <a:spcBef>
                <a:spcPts val="0"/>
              </a:spcBef>
              <a:spcAft>
                <a:spcPts val="0"/>
              </a:spcAft>
              <a:defRPr/>
            </a:pPr>
            <a:r>
              <a:rPr lang="en-US" sz="1300" dirty="0">
                <a:latin typeface="+mn-lt"/>
              </a:rPr>
              <a:t>SAY: Please read the client statement on the slide above and develop a summarizing statement to share with the group. Please raise your hand when you are ready to volunteer your summary.</a:t>
            </a:r>
          </a:p>
          <a:p>
            <a:endParaRPr lang="en-US" sz="1300" dirty="0">
              <a:latin typeface="+mn-lt"/>
            </a:endParaRPr>
          </a:p>
          <a:p>
            <a:pPr defTabSz="966612" eaLnBrk="1" fontAlgn="auto" hangingPunct="1">
              <a:spcBef>
                <a:spcPts val="0"/>
              </a:spcBef>
              <a:spcAft>
                <a:spcPts val="0"/>
              </a:spcAft>
              <a:defRPr/>
            </a:pPr>
            <a:r>
              <a:rPr lang="en-US" sz="1300" b="1" dirty="0">
                <a:latin typeface="+mn-lt"/>
              </a:rPr>
              <a:t>Teaching Instruction: </a:t>
            </a:r>
            <a:r>
              <a:rPr lang="en-US" sz="1300" i="1" dirty="0">
                <a:latin typeface="+mn-lt"/>
              </a:rPr>
              <a:t>The facilitator will list responses on the poster wall for all to see. When reviewing responses, the facilitator will use the following example to inform participants of a recommended formatting of a summary if appropriate:</a:t>
            </a:r>
          </a:p>
          <a:p>
            <a:endParaRPr lang="en-US" sz="1300" dirty="0">
              <a:latin typeface="+mn-lt"/>
            </a:endParaRPr>
          </a:p>
          <a:p>
            <a:r>
              <a:rPr lang="en-US" sz="1300" i="1" dirty="0">
                <a:latin typeface="+mn-lt"/>
              </a:rPr>
              <a:t>“It sounds like you are concerned about your  drinking because it is causing you  to not be there for your kids sometimes and  is really angering your wife and you don’t know how she’ll react if this happens again. You also seemed to think quitting will probably mean not associating with your friends any more. That doesn’t sound like an easy choice.”</a:t>
            </a:r>
          </a:p>
          <a:p>
            <a:endParaRPr lang="en-US" sz="1300" i="1" dirty="0">
              <a:latin typeface="+mn-lt"/>
            </a:endParaRPr>
          </a:p>
          <a:p>
            <a:endParaRPr lang="en-US" dirty="0"/>
          </a:p>
          <a:p>
            <a:endParaRPr lang="en-US" sz="1300" dirty="0">
              <a:latin typeface="+mn-lt"/>
            </a:endParaRPr>
          </a:p>
        </p:txBody>
      </p:sp>
      <p:sp>
        <p:nvSpPr>
          <p:cNvPr id="4" name="Slide Number Placeholder 3"/>
          <p:cNvSpPr>
            <a:spLocks noGrp="1"/>
          </p:cNvSpPr>
          <p:nvPr>
            <p:ph type="sldNum" sz="quarter" idx="10"/>
          </p:nvPr>
        </p:nvSpPr>
        <p:spPr/>
        <p:txBody>
          <a:bodyPr/>
          <a:lstStyle/>
          <a:p>
            <a:fld id="{AA73FB07-0188-4444-8D8E-E4BF309E17BC}" type="slidenum">
              <a:rPr lang="en-US" smtClean="0"/>
              <a:t>91</a:t>
            </a:fld>
            <a:endParaRPr lang="en-US" dirty="0"/>
          </a:p>
        </p:txBody>
      </p:sp>
    </p:spTree>
    <p:extLst>
      <p:ext uri="{BB962C8B-B14F-4D97-AF65-F5344CB8AC3E}">
        <p14:creationId xmlns:p14="http://schemas.microsoft.com/office/powerpoint/2010/main" val="460220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atin typeface="Arial" pitchFamily="34" charset="0"/>
              </a:rPr>
              <a:t>When we see these signs in clients, it means they are getting ready to think about  making a commitment to a change. Envisioning means they are making statements about the changed behavior, like, “When I get a job”  or “When I renounce my gang…”</a:t>
            </a:r>
          </a:p>
          <a:p>
            <a:endParaRPr lang="en-US">
              <a:latin typeface="Arial" pitchFamily="34" charset="0"/>
            </a:endParaRPr>
          </a:p>
          <a:p>
            <a:r>
              <a:rPr lang="en-US">
                <a:latin typeface="Arial" pitchFamily="34" charset="0"/>
              </a:rPr>
              <a:t>Experimenting means that they begin to try out some of the new behaviors.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BA0B5817-D846-4316-9EC7-11971694855D}" type="slidenum">
              <a:rPr lang="en-US" smtClean="0">
                <a:latin typeface="Arial" pitchFamily="34" charset="0"/>
              </a:rPr>
              <a:pPr/>
              <a:t>93</a:t>
            </a:fld>
            <a:endParaRPr lang="en-US">
              <a:latin typeface="Arial"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xfrm>
            <a:off x="731838" y="4721225"/>
            <a:ext cx="5851525" cy="4319588"/>
          </a:xfrm>
          <a:noFill/>
          <a:ln/>
        </p:spPr>
        <p:txBody>
          <a:bodyPr/>
          <a:lstStyle/>
          <a:p>
            <a:pPr eaLnBrk="1" hangingPunct="1"/>
            <a:endParaRPr lang="en-US">
              <a:latin typeface="Arial" pitchFamily="34" charset="0"/>
            </a:endParaRPr>
          </a:p>
          <a:p>
            <a:pPr eaLnBrk="1" hangingPunct="1"/>
            <a:r>
              <a:rPr lang="en-US">
                <a:latin typeface="Arial" pitchFamily="34" charset="0"/>
              </a:rPr>
              <a:t>  These are some questions you could ask a client who is thinking of making a change.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a:latin typeface="Arial" pitchFamily="34" charset="0"/>
              </a:rPr>
              <a:t>These are some ways to reinforce behavior changes.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r>
              <a:rPr lang="en-US">
                <a:latin typeface="Arial" pitchFamily="34" charset="0"/>
              </a:rPr>
              <a:t>See Activities 19 A (Vignettes Role Play) and 19B (5 Chair Activity).</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a:latin typeface="Arial" pitchFamily="34" charset="0"/>
            </a:endParaRPr>
          </a:p>
        </p:txBody>
      </p:sp>
      <p:sp>
        <p:nvSpPr>
          <p:cNvPr id="201732" name="Slide Number Placeholder 3"/>
          <p:cNvSpPr>
            <a:spLocks noGrp="1"/>
          </p:cNvSpPr>
          <p:nvPr>
            <p:ph type="sldNum" sz="quarter" idx="5"/>
          </p:nvPr>
        </p:nvSpPr>
        <p:spPr>
          <a:noFill/>
        </p:spPr>
        <p:txBody>
          <a:bodyPr/>
          <a:lstStyle/>
          <a:p>
            <a:fld id="{CFF540FD-2466-4C7B-87C0-BBC028091306}" type="slidenum">
              <a:rPr lang="en-US" smtClean="0">
                <a:latin typeface="Arial" pitchFamily="34" charset="0"/>
              </a:rPr>
              <a:pPr/>
              <a:t>96</a:t>
            </a:fld>
            <a:endParaRPr lang="en-US">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638421-728E-4181-89BF-FB536A657828}" type="slidenum">
              <a:rPr lang="en-US" smtClean="0"/>
              <a:pPr>
                <a:defRPr/>
              </a:pPr>
              <a:t>97</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651" tIns="48325" rIns="96651" bIns="48325" anchor="b"/>
          <a:lstStyle/>
          <a:p>
            <a:pPr algn="r"/>
            <a:fld id="{E8333133-5FA9-462C-81C1-921BD43EEA51}" type="slidenum">
              <a:rPr lang="en-US" sz="1300"/>
              <a:pPr algn="r"/>
              <a:t>18</a:t>
            </a:fld>
            <a:endParaRPr lang="en-US" sz="13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39A12B52-7B98-4A59-9DE8-0F9E40810884}" type="slidenum">
              <a:rPr lang="en-US" smtClean="0">
                <a:latin typeface="Arial" pitchFamily="34" charset="0"/>
              </a:rPr>
              <a:pPr/>
              <a:t>100</a:t>
            </a:fld>
            <a:endParaRPr lang="en-US">
              <a:latin typeface="Arial"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Instruction: </a:t>
            </a:r>
            <a:r>
              <a:rPr lang="en-US" i="1" dirty="0"/>
              <a:t>This initial exercise is introduced</a:t>
            </a:r>
            <a:r>
              <a:rPr lang="en-US" i="1" baseline="0" dirty="0"/>
              <a:t> to prepare participants to engage in today’s presentations and practical application exercises. The exercise is to be completed individually as it asks for information and reflection of a personal nature. The exercise and brief follow-up should take approximately 30 minutes.</a:t>
            </a:r>
          </a:p>
          <a:p>
            <a:endParaRPr lang="en-US" baseline="0" dirty="0"/>
          </a:p>
          <a:p>
            <a:r>
              <a:rPr lang="en-US" dirty="0"/>
              <a:t>SAY:  In</a:t>
            </a:r>
            <a:r>
              <a:rPr lang="en-US" baseline="0" dirty="0"/>
              <a:t> order to promote competency in the skills discussed in Module 3, you will be asked to show your understanding through demonstrating key techniques and strategies of elements found in the four processes. Module 3 encourages active learning by inviting you to respond in challenging formats including role-play and question/answer exercises.</a:t>
            </a:r>
          </a:p>
          <a:p>
            <a:endParaRPr lang="en-US" baseline="0" dirty="0"/>
          </a:p>
          <a:p>
            <a:pPr defTabSz="966612" eaLnBrk="1" fontAlgn="auto" hangingPunct="1">
              <a:spcBef>
                <a:spcPts val="0"/>
              </a:spcBef>
              <a:spcAft>
                <a:spcPts val="0"/>
              </a:spcAft>
              <a:defRPr/>
            </a:pPr>
            <a:r>
              <a:rPr lang="en-US" baseline="0" dirty="0"/>
              <a:t>In preparation for future role plays during this training, we invite you to participate in an initial exercise titled </a:t>
            </a:r>
            <a:r>
              <a:rPr lang="en-US" sz="1300" b="1" dirty="0">
                <a:latin typeface="+mn-lt"/>
              </a:rPr>
              <a:t>Think About Your Own Change Process. </a:t>
            </a:r>
            <a:r>
              <a:rPr lang="en-US" sz="1300" dirty="0">
                <a:latin typeface="+mn-lt"/>
              </a:rPr>
              <a:t>It is found on </a:t>
            </a:r>
            <a:r>
              <a:rPr lang="en-US" sz="1300" b="1" dirty="0">
                <a:latin typeface="+mn-lt"/>
              </a:rPr>
              <a:t>Resource Page 3.1 </a:t>
            </a:r>
            <a:r>
              <a:rPr lang="en-US" sz="1300" dirty="0">
                <a:latin typeface="+mn-lt"/>
              </a:rPr>
              <a:t>in your Participant Manual. Your responses to the questions are confidential unless you wish to discuss them during a group review of the exercise. The questions are designed help you decide on a problem behavior to discuss when you role-play a client. This does not mean it has to be a personal behavior you yourself wish to change, but it should be a behavior that you do have a personal commitment to see a client/friend or family member change. For example, if you have lost an important person in your life to lung cancer, then you may well have a very powerful commitment to not smoking. It also is used to help you “put yourself in the shoes” of clients who often struggle with change. The written part of the exercise will take 20 minutes. We will then take 10 minutes for any voluntary responses you may have to the exercise. Let’s begin.</a:t>
            </a:r>
          </a:p>
          <a:p>
            <a:r>
              <a:rPr lang="en-US" sz="1300" dirty="0">
                <a:latin typeface="+mn-lt"/>
              </a:rPr>
              <a:t> </a:t>
            </a:r>
          </a:p>
          <a:p>
            <a:r>
              <a:rPr lang="en-US" sz="1300" b="1" dirty="0">
                <a:latin typeface="+mn-lt"/>
              </a:rPr>
              <a:t>Teaching Instruction: </a:t>
            </a:r>
            <a:r>
              <a:rPr lang="en-US" sz="1300" i="1" dirty="0">
                <a:latin typeface="+mn-lt"/>
              </a:rPr>
              <a:t>Provide 5, and 2 minutes warnings. When the written portion of the task is done, invite participants to respond to the exercise in any way they wish.</a:t>
            </a:r>
          </a:p>
          <a:p>
            <a:endParaRPr lang="en-US" sz="1300" i="1" dirty="0">
              <a:latin typeface="+mn-lt"/>
            </a:endParaRPr>
          </a:p>
          <a:p>
            <a:r>
              <a:rPr lang="en-US" sz="1300" dirty="0">
                <a:latin typeface="+mn-lt"/>
              </a:rPr>
              <a:t>ASK: Would anyone like to tell us what this experience was like for you? (</a:t>
            </a:r>
            <a:r>
              <a:rPr lang="en-US" sz="1300" i="1" dirty="0">
                <a:latin typeface="+mn-lt"/>
              </a:rPr>
              <a:t>Encourage responses as relevant. Thank all participants when the exercises is complete</a:t>
            </a:r>
            <a:r>
              <a:rPr lang="en-US" sz="1300" dirty="0">
                <a:latin typeface="+mn-lt"/>
              </a:rPr>
              <a:t>.)</a:t>
            </a:r>
          </a:p>
          <a:p>
            <a:pPr defTabSz="966612" eaLnBrk="1" fontAlgn="auto" hangingPunct="1">
              <a:spcBef>
                <a:spcPts val="0"/>
              </a:spcBef>
              <a:spcAft>
                <a:spcPts val="0"/>
              </a:spcAft>
              <a:defRPr/>
            </a:pPr>
            <a:endParaRPr lang="en-US" sz="1300" dirty="0">
              <a:latin typeface="+mn-lt"/>
            </a:endParaRPr>
          </a:p>
          <a:p>
            <a:endParaRPr lang="en-US" b="0" dirty="0"/>
          </a:p>
        </p:txBody>
      </p:sp>
      <p:sp>
        <p:nvSpPr>
          <p:cNvPr id="4" name="Slide Number Placeholder 3"/>
          <p:cNvSpPr>
            <a:spLocks noGrp="1"/>
          </p:cNvSpPr>
          <p:nvPr>
            <p:ph type="sldNum" sz="quarter" idx="10"/>
          </p:nvPr>
        </p:nvSpPr>
        <p:spPr/>
        <p:txBody>
          <a:bodyPr/>
          <a:lstStyle/>
          <a:p>
            <a:fld id="{AA73FB07-0188-4444-8D8E-E4BF309E17BC}" type="slidenum">
              <a:rPr lang="en-US" smtClean="0"/>
              <a:t>21</a:t>
            </a:fld>
            <a:endParaRPr lang="en-US" dirty="0"/>
          </a:p>
        </p:txBody>
      </p:sp>
    </p:spTree>
    <p:extLst>
      <p:ext uri="{BB962C8B-B14F-4D97-AF65-F5344CB8AC3E}">
        <p14:creationId xmlns:p14="http://schemas.microsoft.com/office/powerpoint/2010/main" val="389548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dirty="0">
              <a:latin typeface="Arial" pitchFamily="34" charset="0"/>
            </a:endParaRPr>
          </a:p>
        </p:txBody>
      </p:sp>
      <p:sp>
        <p:nvSpPr>
          <p:cNvPr id="135172" name="Slide Number Placeholder 3"/>
          <p:cNvSpPr>
            <a:spLocks noGrp="1"/>
          </p:cNvSpPr>
          <p:nvPr>
            <p:ph type="sldNum" sz="quarter" idx="5"/>
          </p:nvPr>
        </p:nvSpPr>
        <p:spPr>
          <a:noFill/>
        </p:spPr>
        <p:txBody>
          <a:bodyPr/>
          <a:lstStyle/>
          <a:p>
            <a:fld id="{0C908A8F-2103-4367-BBA1-C01E7C7863B2}" type="slidenum">
              <a:rPr lang="en-US" smtClean="0">
                <a:latin typeface="Arial" pitchFamily="34" charset="0"/>
              </a:rPr>
              <a:pPr/>
              <a:t>23</a:t>
            </a:fld>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a:buFontTx/>
              <a:buChar char="•"/>
            </a:pPr>
            <a:r>
              <a:rPr lang="en-US">
                <a:latin typeface="Arial" pitchFamily="34" charset="0"/>
              </a:rPr>
              <a:t>We often hear “I learned ‘active listening’ 40 years ago—this is nothing new.” Indeed, Miller was a student of Carl Rogers and empathic listening is the ground-work of M.I., but M.I. is quite distinct from active listening. One of the main differences is the focus on , what Miller and Rollnick call, Change Talk.</a:t>
            </a:r>
          </a:p>
          <a:p>
            <a:pPr>
              <a:buFontTx/>
              <a:buChar char="•"/>
            </a:pPr>
            <a:r>
              <a:rPr lang="en-US">
                <a:latin typeface="Arial" pitchFamily="34" charset="0"/>
              </a:rPr>
              <a:t>It </a:t>
            </a:r>
            <a:r>
              <a:rPr lang="en-US" i="1">
                <a:latin typeface="Arial" pitchFamily="34" charset="0"/>
              </a:rPr>
              <a:t>looks</a:t>
            </a:r>
            <a:r>
              <a:rPr lang="en-US">
                <a:latin typeface="Arial" pitchFamily="34" charset="0"/>
              </a:rPr>
              <a:t> easy watching someone else do it but many are surprised  to find how difficult it is to actually do M.I.</a:t>
            </a:r>
          </a:p>
          <a:p>
            <a:pPr>
              <a:buFontTx/>
              <a:buChar char="•"/>
            </a:pPr>
            <a:endParaRPr lang="en-US">
              <a:latin typeface="Arial" pitchFamily="34" charset="0"/>
            </a:endParaRPr>
          </a:p>
          <a:p>
            <a:pPr>
              <a:buFontTx/>
              <a:buChar char="•"/>
            </a:pPr>
            <a:r>
              <a:rPr lang="en-US">
                <a:latin typeface="Arial" pitchFamily="34" charset="0"/>
              </a:rPr>
              <a:t>It takes time and effort to learn but can be used very quickly with clients. Some people report that MI saves time and effort by evoking cooperation and collaboration rather than defensiveness and resistance.</a:t>
            </a:r>
          </a:p>
          <a:p>
            <a:pPr>
              <a:buFontTx/>
              <a:buChar char="•"/>
            </a:pPr>
            <a:endParaRPr lang="en-US">
              <a:latin typeface="Arial" pitchFamily="34" charset="0"/>
            </a:endParaRPr>
          </a:p>
          <a:p>
            <a:pPr>
              <a:buFontTx/>
              <a:buChar char="•"/>
            </a:pPr>
            <a:r>
              <a:rPr lang="en-US">
                <a:latin typeface="Arial" pitchFamily="34" charset="0"/>
              </a:rPr>
              <a:t>MI is a tool for helping people change (e.g., high risk offenders). It has little effect on those who don’t need to change (low risk). They are already changing.</a:t>
            </a:r>
          </a:p>
          <a:p>
            <a:pPr>
              <a:buFontTx/>
              <a:buChar char="•"/>
            </a:pPr>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Slide Number Placeholder 26"/>
          <p:cNvSpPr>
            <a:spLocks noGrp="1"/>
          </p:cNvSpPr>
          <p:nvPr>
            <p:ph type="sldNum" sz="quarter" idx="11"/>
          </p:nvPr>
        </p:nvSpPr>
        <p:spPr/>
        <p:txBody>
          <a:bodyPr/>
          <a:lstStyle>
            <a:lvl1pPr>
              <a:defRPr/>
            </a:lvl1pPr>
          </a:lstStyle>
          <a:p>
            <a:pPr>
              <a:defRPr/>
            </a:pPr>
            <a:fld id="{13DF686E-EB4B-4F71-BB44-7F4EB5EC7613}" type="slidenum">
              <a:rPr lang="en-US"/>
              <a:pPr>
                <a:defRPr/>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7"/>
          <p:cNvSpPr>
            <a:spLocks noGrp="1"/>
          </p:cNvSpPr>
          <p:nvPr>
            <p:ph type="sldNum" sz="quarter" idx="11"/>
          </p:nvPr>
        </p:nvSpPr>
        <p:spPr/>
        <p:txBody>
          <a:bodyPr/>
          <a:lstStyle>
            <a:lvl1pPr>
              <a:defRPr/>
            </a:lvl1pPr>
          </a:lstStyle>
          <a:p>
            <a:pPr>
              <a:defRPr/>
            </a:pPr>
            <a:fld id="{D542BA31-CD30-4DDA-9FE4-FC0C86333500}" type="slidenum">
              <a:rPr lang="en-US"/>
              <a:pPr>
                <a:defRPr/>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7"/>
          <p:cNvSpPr>
            <a:spLocks noGrp="1"/>
          </p:cNvSpPr>
          <p:nvPr>
            <p:ph type="sldNum" sz="quarter" idx="11"/>
          </p:nvPr>
        </p:nvSpPr>
        <p:spPr/>
        <p:txBody>
          <a:bodyPr/>
          <a:lstStyle>
            <a:lvl1pPr>
              <a:defRPr/>
            </a:lvl1pPr>
          </a:lstStyle>
          <a:p>
            <a:pPr>
              <a:defRPr/>
            </a:pPr>
            <a:fld id="{86DC6543-25BB-403B-B86A-15B28B709830}" type="slidenum">
              <a:rPr lang="en-US"/>
              <a:pPr>
                <a:defRPr/>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en-US"/>
              <a:t>Igor Koutsenok, MD, UCSD, CCARTA  2011</a:t>
            </a:r>
          </a:p>
        </p:txBody>
      </p:sp>
      <p:sp>
        <p:nvSpPr>
          <p:cNvPr id="4" name="Slide Number Placeholder 17"/>
          <p:cNvSpPr>
            <a:spLocks noGrp="1"/>
          </p:cNvSpPr>
          <p:nvPr>
            <p:ph type="sldNum" sz="quarter" idx="12"/>
          </p:nvPr>
        </p:nvSpPr>
        <p:spPr/>
        <p:txBody>
          <a:bodyPr/>
          <a:lstStyle>
            <a:lvl1pPr>
              <a:defRPr/>
            </a:lvl1pPr>
          </a:lstStyle>
          <a:p>
            <a:pPr>
              <a:defRPr/>
            </a:pPr>
            <a:fld id="{BD495D68-B28A-4780-875A-CDC373094239}" type="slidenum">
              <a:rPr lang="en-US"/>
              <a:pPr>
                <a:defRPr/>
              </a:pPr>
              <a:t>‹#›</a:t>
            </a:fld>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a:xfrm>
            <a:off x="2667000" y="6356350"/>
            <a:ext cx="3352800" cy="365125"/>
          </a:xfrm>
          <a:prstGeom prst="rect">
            <a:avLst/>
          </a:prstGeom>
        </p:spPr>
        <p:txBody>
          <a:bodyPr/>
          <a:lstStyle>
            <a:lvl1pPr algn="ctr">
              <a:defRPr/>
            </a:lvl1pPr>
          </a:lstStyle>
          <a:p>
            <a:pPr>
              <a:defRPr/>
            </a:pPr>
            <a:r>
              <a:rPr lang="en-US"/>
              <a:t>Igor Koutsenok, MD, UCSD, CCARTA  2011</a:t>
            </a:r>
          </a:p>
        </p:txBody>
      </p:sp>
      <p:sp>
        <p:nvSpPr>
          <p:cNvPr id="7" name="Slide Number Placeholder 17"/>
          <p:cNvSpPr>
            <a:spLocks noGrp="1"/>
          </p:cNvSpPr>
          <p:nvPr>
            <p:ph type="sldNum" sz="quarter" idx="12"/>
          </p:nvPr>
        </p:nvSpPr>
        <p:spPr/>
        <p:txBody>
          <a:bodyPr/>
          <a:lstStyle>
            <a:lvl1pPr>
              <a:defRPr/>
            </a:lvl1pPr>
          </a:lstStyle>
          <a:p>
            <a:pPr>
              <a:defRPr/>
            </a:pPr>
            <a:fld id="{FDD013D1-28A7-4384-8A6B-5C4099A9E53D}" type="slidenum">
              <a:rPr lang="en-US"/>
              <a:pPr>
                <a:defRPr/>
              </a:pPr>
              <a:t>‹#›</a:t>
            </a:fld>
            <a:endParaRPr lang="en-US"/>
          </a:p>
        </p:txBody>
      </p:sp>
    </p:spTree>
    <p:extLst>
      <p:ext uri="{BB962C8B-B14F-4D97-AF65-F5344CB8AC3E}">
        <p14:creationId xmlns:p14="http://schemas.microsoft.com/office/powerpoint/2010/main" val="1379333134"/>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a:t> </a:t>
            </a:r>
          </a:p>
        </p:txBody>
      </p:sp>
      <p:sp>
        <p:nvSpPr>
          <p:cNvPr id="4" name="Slide Number Placeholder 17"/>
          <p:cNvSpPr>
            <a:spLocks noGrp="1"/>
          </p:cNvSpPr>
          <p:nvPr>
            <p:ph type="sldNum" sz="quarter" idx="11"/>
          </p:nvPr>
        </p:nvSpPr>
        <p:spPr/>
        <p:txBody>
          <a:bodyPr/>
          <a:lstStyle>
            <a:lvl1pPr>
              <a:defRPr/>
            </a:lvl1pPr>
          </a:lstStyle>
          <a:p>
            <a:pPr>
              <a:defRPr/>
            </a:pPr>
            <a:fld id="{FA686723-486A-4BA8-B077-FBC319BE62A2}" type="slidenum">
              <a:rPr lang="en-US"/>
              <a:pPr>
                <a:defRPr/>
              </a:pPr>
              <a:t>‹#›</a:t>
            </a:fld>
            <a:endParaRPr lang="en-US"/>
          </a:p>
        </p:txBody>
      </p:sp>
    </p:spTree>
    <p:extLst>
      <p:ext uri="{BB962C8B-B14F-4D97-AF65-F5344CB8AC3E}">
        <p14:creationId xmlns:p14="http://schemas.microsoft.com/office/powerpoint/2010/main" val="578802293"/>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a:t> </a:t>
            </a:r>
          </a:p>
        </p:txBody>
      </p:sp>
      <p:sp>
        <p:nvSpPr>
          <p:cNvPr id="4" name="Slide Number Placeholder 17"/>
          <p:cNvSpPr>
            <a:spLocks noGrp="1"/>
          </p:cNvSpPr>
          <p:nvPr>
            <p:ph type="sldNum" sz="quarter" idx="11"/>
          </p:nvPr>
        </p:nvSpPr>
        <p:spPr/>
        <p:txBody>
          <a:bodyPr/>
          <a:lstStyle>
            <a:lvl1pPr>
              <a:defRPr/>
            </a:lvl1pPr>
          </a:lstStyle>
          <a:p>
            <a:pPr>
              <a:defRPr/>
            </a:pPr>
            <a:fld id="{FA686723-486A-4BA8-B077-FBC319BE62A2}" type="slidenum">
              <a:rPr lang="en-US"/>
              <a:pPr>
                <a:defRPr/>
              </a:pPr>
              <a:t>‹#›</a:t>
            </a:fld>
            <a:endParaRPr lang="en-US"/>
          </a:p>
        </p:txBody>
      </p:sp>
    </p:spTree>
    <p:extLst>
      <p:ext uri="{BB962C8B-B14F-4D97-AF65-F5344CB8AC3E}">
        <p14:creationId xmlns:p14="http://schemas.microsoft.com/office/powerpoint/2010/main" val="192176218"/>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Igor Koutsenok, MD, UCSD, CCARTA  2011</a:t>
            </a:r>
          </a:p>
        </p:txBody>
      </p:sp>
      <p:sp>
        <p:nvSpPr>
          <p:cNvPr id="6" name="Slide Number Placeholder 5"/>
          <p:cNvSpPr>
            <a:spLocks noGrp="1"/>
          </p:cNvSpPr>
          <p:nvPr>
            <p:ph type="sldNum" sz="quarter" idx="12"/>
          </p:nvPr>
        </p:nvSpPr>
        <p:spPr/>
        <p:txBody>
          <a:bodyPr/>
          <a:lstStyle>
            <a:lvl1pPr>
              <a:defRPr/>
            </a:lvl1pPr>
          </a:lstStyle>
          <a:p>
            <a:pPr>
              <a:defRPr/>
            </a:pPr>
            <a:fld id="{DD1D7D07-2088-4B72-9DC5-B2E3FA5F898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dirty="0" smtClean="0"/>
            </a:lvl1pPr>
          </a:lstStyle>
          <a:p>
            <a:pPr>
              <a:defRPr/>
            </a:pPr>
            <a:r>
              <a:rPr lang="en-US"/>
              <a:t>Igor Koutsenok, MD, UCSD, CCARTA  2011</a:t>
            </a:r>
          </a:p>
        </p:txBody>
      </p:sp>
      <p:sp>
        <p:nvSpPr>
          <p:cNvPr id="6" name="Slide Number Placeholder 5"/>
          <p:cNvSpPr>
            <a:spLocks noGrp="1"/>
          </p:cNvSpPr>
          <p:nvPr>
            <p:ph type="sldNum" sz="quarter" idx="12"/>
          </p:nvPr>
        </p:nvSpPr>
        <p:spPr/>
        <p:txBody>
          <a:bodyPr/>
          <a:lstStyle>
            <a:lvl1pPr>
              <a:defRPr/>
            </a:lvl1pPr>
          </a:lstStyle>
          <a:p>
            <a:pPr>
              <a:defRPr/>
            </a:pPr>
            <a:fld id="{38D34623-60CC-4CEA-8367-1B868B22901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Igor Koutsenok, MD, UCSD, CCARTA  2011</a:t>
            </a:r>
          </a:p>
        </p:txBody>
      </p:sp>
      <p:sp>
        <p:nvSpPr>
          <p:cNvPr id="6" name="Slide Number Placeholder 5"/>
          <p:cNvSpPr>
            <a:spLocks noGrp="1"/>
          </p:cNvSpPr>
          <p:nvPr>
            <p:ph type="sldNum" sz="quarter" idx="12"/>
          </p:nvPr>
        </p:nvSpPr>
        <p:spPr/>
        <p:txBody>
          <a:bodyPr/>
          <a:lstStyle>
            <a:lvl1pPr>
              <a:defRPr/>
            </a:lvl1pPr>
          </a:lstStyle>
          <a:p>
            <a:pPr>
              <a:defRPr/>
            </a:pPr>
            <a:fld id="{ADD8823D-2480-4E15-82C1-92C2D46C449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Igor Koutsenok, MD, UCSD, CCARTA  2011</a:t>
            </a:r>
          </a:p>
        </p:txBody>
      </p:sp>
      <p:sp>
        <p:nvSpPr>
          <p:cNvPr id="7" name="Slide Number Placeholder 6"/>
          <p:cNvSpPr>
            <a:spLocks noGrp="1"/>
          </p:cNvSpPr>
          <p:nvPr>
            <p:ph type="sldNum" sz="quarter" idx="12"/>
          </p:nvPr>
        </p:nvSpPr>
        <p:spPr/>
        <p:txBody>
          <a:bodyPr/>
          <a:lstStyle>
            <a:lvl1pPr>
              <a:defRPr/>
            </a:lvl1pPr>
          </a:lstStyle>
          <a:p>
            <a:pPr>
              <a:defRPr/>
            </a:pPr>
            <a:fld id="{8F044320-FBF9-4807-AE18-AC04322590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7"/>
          <p:cNvSpPr>
            <a:spLocks noGrp="1"/>
          </p:cNvSpPr>
          <p:nvPr>
            <p:ph type="sldNum" sz="quarter" idx="11"/>
          </p:nvPr>
        </p:nvSpPr>
        <p:spPr/>
        <p:txBody>
          <a:bodyPr/>
          <a:lstStyle>
            <a:lvl1pPr>
              <a:defRPr/>
            </a:lvl1pPr>
          </a:lstStyle>
          <a:p>
            <a:pPr>
              <a:defRPr/>
            </a:pPr>
            <a:fld id="{B57D5E6F-714F-4B8A-A9BA-3897DC059FDD}" type="slidenum">
              <a:rPr lang="en-US"/>
              <a:pPr>
                <a:defRPr/>
              </a:pPr>
              <a:t>‹#›</a:t>
            </a:fld>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Igor Koutsenok, MD, UCSD, CCARTA  2011</a:t>
            </a:r>
          </a:p>
        </p:txBody>
      </p:sp>
      <p:sp>
        <p:nvSpPr>
          <p:cNvPr id="9" name="Slide Number Placeholder 8"/>
          <p:cNvSpPr>
            <a:spLocks noGrp="1"/>
          </p:cNvSpPr>
          <p:nvPr>
            <p:ph type="sldNum" sz="quarter" idx="12"/>
          </p:nvPr>
        </p:nvSpPr>
        <p:spPr/>
        <p:txBody>
          <a:bodyPr/>
          <a:lstStyle>
            <a:lvl1pPr>
              <a:defRPr/>
            </a:lvl1pPr>
          </a:lstStyle>
          <a:p>
            <a:pPr>
              <a:defRPr/>
            </a:pPr>
            <a:fld id="{1416631A-12C8-4A0C-8FC5-BD54DDD00C5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Igor Koutsenok, MD, UCSD, CCARTA  2011</a:t>
            </a:r>
          </a:p>
        </p:txBody>
      </p:sp>
      <p:sp>
        <p:nvSpPr>
          <p:cNvPr id="5" name="Slide Number Placeholder 4"/>
          <p:cNvSpPr>
            <a:spLocks noGrp="1"/>
          </p:cNvSpPr>
          <p:nvPr>
            <p:ph type="sldNum" sz="quarter" idx="12"/>
          </p:nvPr>
        </p:nvSpPr>
        <p:spPr/>
        <p:txBody>
          <a:bodyPr/>
          <a:lstStyle>
            <a:lvl1pPr>
              <a:defRPr/>
            </a:lvl1pPr>
          </a:lstStyle>
          <a:p>
            <a:pPr>
              <a:defRPr/>
            </a:pPr>
            <a:fld id="{3E11DACA-977D-4FBE-8C98-D23DB70CB7A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Igor Koutsenok, MD, UCSD, CCARTA  2011</a:t>
            </a:r>
          </a:p>
        </p:txBody>
      </p:sp>
      <p:sp>
        <p:nvSpPr>
          <p:cNvPr id="4" name="Slide Number Placeholder 3"/>
          <p:cNvSpPr>
            <a:spLocks noGrp="1"/>
          </p:cNvSpPr>
          <p:nvPr>
            <p:ph type="sldNum" sz="quarter" idx="12"/>
          </p:nvPr>
        </p:nvSpPr>
        <p:spPr/>
        <p:txBody>
          <a:bodyPr/>
          <a:lstStyle>
            <a:lvl1pPr>
              <a:defRPr/>
            </a:lvl1pPr>
          </a:lstStyle>
          <a:p>
            <a:pPr>
              <a:defRPr/>
            </a:pPr>
            <a:fld id="{659B33F2-249C-477D-B4DC-65E8D3CE2B3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Igor Koutsenok, MD, UCSD, CCARTA  2011</a:t>
            </a:r>
          </a:p>
        </p:txBody>
      </p:sp>
      <p:sp>
        <p:nvSpPr>
          <p:cNvPr id="7" name="Slide Number Placeholder 6"/>
          <p:cNvSpPr>
            <a:spLocks noGrp="1"/>
          </p:cNvSpPr>
          <p:nvPr>
            <p:ph type="sldNum" sz="quarter" idx="12"/>
          </p:nvPr>
        </p:nvSpPr>
        <p:spPr/>
        <p:txBody>
          <a:bodyPr/>
          <a:lstStyle>
            <a:lvl1pPr>
              <a:defRPr/>
            </a:lvl1pPr>
          </a:lstStyle>
          <a:p>
            <a:pPr>
              <a:defRPr/>
            </a:pPr>
            <a:fld id="{BEA171E0-467F-40F5-B1BD-4AAD9926B1C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Igor Koutsenok, MD, UCSD, CCARTA  2011</a:t>
            </a:r>
          </a:p>
        </p:txBody>
      </p:sp>
      <p:sp>
        <p:nvSpPr>
          <p:cNvPr id="7" name="Slide Number Placeholder 6"/>
          <p:cNvSpPr>
            <a:spLocks noGrp="1"/>
          </p:cNvSpPr>
          <p:nvPr>
            <p:ph type="sldNum" sz="quarter" idx="12"/>
          </p:nvPr>
        </p:nvSpPr>
        <p:spPr/>
        <p:txBody>
          <a:bodyPr/>
          <a:lstStyle>
            <a:lvl1pPr>
              <a:defRPr/>
            </a:lvl1pPr>
          </a:lstStyle>
          <a:p>
            <a:pPr>
              <a:defRPr/>
            </a:pPr>
            <a:fld id="{6167D075-D2FC-41F1-BDB8-3B6C0B017D5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Igor Koutsenok, MD, UCSD, CCARTA  2011</a:t>
            </a:r>
          </a:p>
        </p:txBody>
      </p:sp>
      <p:sp>
        <p:nvSpPr>
          <p:cNvPr id="6" name="Slide Number Placeholder 5"/>
          <p:cNvSpPr>
            <a:spLocks noGrp="1"/>
          </p:cNvSpPr>
          <p:nvPr>
            <p:ph type="sldNum" sz="quarter" idx="12"/>
          </p:nvPr>
        </p:nvSpPr>
        <p:spPr/>
        <p:txBody>
          <a:bodyPr/>
          <a:lstStyle>
            <a:lvl1pPr>
              <a:defRPr/>
            </a:lvl1pPr>
          </a:lstStyle>
          <a:p>
            <a:pPr>
              <a:defRPr/>
            </a:pPr>
            <a:fld id="{51510464-4AB8-4294-801D-6D91B90BD16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Igor Koutsenok, MD, UCSD, CCARTA  2011</a:t>
            </a:r>
          </a:p>
        </p:txBody>
      </p:sp>
      <p:sp>
        <p:nvSpPr>
          <p:cNvPr id="6" name="Slide Number Placeholder 5"/>
          <p:cNvSpPr>
            <a:spLocks noGrp="1"/>
          </p:cNvSpPr>
          <p:nvPr>
            <p:ph type="sldNum" sz="quarter" idx="12"/>
          </p:nvPr>
        </p:nvSpPr>
        <p:spPr/>
        <p:txBody>
          <a:bodyPr/>
          <a:lstStyle>
            <a:lvl1pPr>
              <a:defRPr/>
            </a:lvl1pPr>
          </a:lstStyle>
          <a:p>
            <a:pPr>
              <a:defRPr/>
            </a:pPr>
            <a:fld id="{83EA8CAD-5DC4-41F6-8184-CA06070219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9CDB5FE-2F39-47B3-90B8-EFB299A09F90}" type="slidenum">
              <a:rPr lang="en-US"/>
              <a:pPr>
                <a:defRPr/>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Slide Number Placeholder 17"/>
          <p:cNvSpPr>
            <a:spLocks noGrp="1"/>
          </p:cNvSpPr>
          <p:nvPr>
            <p:ph type="sldNum" sz="quarter" idx="11"/>
          </p:nvPr>
        </p:nvSpPr>
        <p:spPr/>
        <p:txBody>
          <a:bodyPr/>
          <a:lstStyle>
            <a:lvl1pPr>
              <a:defRPr/>
            </a:lvl1pPr>
          </a:lstStyle>
          <a:p>
            <a:pPr>
              <a:defRPr/>
            </a:pPr>
            <a:fld id="{D05C5F48-67F7-420C-960A-A301B1C5B437}" type="slidenum">
              <a:rPr lang="en-US"/>
              <a:pPr>
                <a:defRPr/>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Slide Number Placeholder 17"/>
          <p:cNvSpPr>
            <a:spLocks noGrp="1"/>
          </p:cNvSpPr>
          <p:nvPr>
            <p:ph type="sldNum" sz="quarter" idx="11"/>
          </p:nvPr>
        </p:nvSpPr>
        <p:spPr/>
        <p:txBody>
          <a:bodyPr/>
          <a:lstStyle>
            <a:lvl1pPr>
              <a:defRPr/>
            </a:lvl1pPr>
          </a:lstStyle>
          <a:p>
            <a:pPr>
              <a:defRPr/>
            </a:pPr>
            <a:fld id="{F937E163-AE43-4DE7-9F7C-487A8DE105A6}" type="slidenum">
              <a:rPr lang="en-US"/>
              <a:pPr>
                <a:defRPr/>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Slide Number Placeholder 17"/>
          <p:cNvSpPr>
            <a:spLocks noGrp="1"/>
          </p:cNvSpPr>
          <p:nvPr>
            <p:ph type="sldNum" sz="quarter" idx="11"/>
          </p:nvPr>
        </p:nvSpPr>
        <p:spPr/>
        <p:txBody>
          <a:bodyPr/>
          <a:lstStyle>
            <a:lvl1pPr>
              <a:defRPr/>
            </a:lvl1pPr>
          </a:lstStyle>
          <a:p>
            <a:pPr>
              <a:defRPr/>
            </a:pPr>
            <a:fld id="{FA686723-486A-4BA8-B077-FBC319BE62A2}" type="slidenum">
              <a:rPr lang="en-US"/>
              <a:pPr>
                <a:defRPr/>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Slide Number Placeholder 17"/>
          <p:cNvSpPr>
            <a:spLocks noGrp="1"/>
          </p:cNvSpPr>
          <p:nvPr>
            <p:ph type="sldNum" sz="quarter" idx="11"/>
          </p:nvPr>
        </p:nvSpPr>
        <p:spPr/>
        <p:txBody>
          <a:bodyPr/>
          <a:lstStyle>
            <a:lvl1pPr>
              <a:defRPr/>
            </a:lvl1pPr>
          </a:lstStyle>
          <a:p>
            <a:pPr>
              <a:defRPr/>
            </a:pPr>
            <a:fld id="{F87F6C2F-3D3B-4D5E-8325-428896D185A7}" type="slidenum">
              <a:rPr lang="en-US"/>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Slide Number Placeholder 6"/>
          <p:cNvSpPr>
            <a:spLocks noGrp="1"/>
          </p:cNvSpPr>
          <p:nvPr>
            <p:ph type="sldNum" sz="quarter" idx="11"/>
          </p:nvPr>
        </p:nvSpPr>
        <p:spPr>
          <a:xfrm>
            <a:off x="8077200" y="6356350"/>
            <a:ext cx="609600" cy="365125"/>
          </a:xfrm>
        </p:spPr>
        <p:txBody>
          <a:bodyPr/>
          <a:lstStyle>
            <a:lvl1pPr>
              <a:defRPr/>
            </a:lvl1pPr>
          </a:lstStyle>
          <a:p>
            <a:pPr>
              <a:defRPr/>
            </a:pPr>
            <a:fld id="{09D9AEDC-0621-4908-AFBD-524A00660CBE}" type="slidenum">
              <a:rPr lang="en-US"/>
              <a:pPr>
                <a:defRPr/>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BC52530-2944-4084-AB4F-AE06EA7BD2ED}" type="slidenum">
              <a:rPr lang="en-US"/>
              <a:pPr>
                <a:defRPr/>
              </a:pPr>
              <a:t>‹#›</a:t>
            </a:fld>
            <a:endParaRPr lang="en-US"/>
          </a:p>
        </p:txBody>
      </p:sp>
      <p:grpSp>
        <p:nvGrpSpPr>
          <p:cNvPr id="103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766" r:id="rId1"/>
    <p:sldLayoutId id="2147484758" r:id="rId2"/>
    <p:sldLayoutId id="2147484767" r:id="rId3"/>
    <p:sldLayoutId id="2147484768" r:id="rId4"/>
    <p:sldLayoutId id="2147484759" r:id="rId5"/>
    <p:sldLayoutId id="2147484760" r:id="rId6"/>
    <p:sldLayoutId id="2147484769" r:id="rId7"/>
    <p:sldLayoutId id="2147484761" r:id="rId8"/>
    <p:sldLayoutId id="2147484770" r:id="rId9"/>
    <p:sldLayoutId id="2147484762" r:id="rId10"/>
    <p:sldLayoutId id="2147484763" r:id="rId11"/>
    <p:sldLayoutId id="2147484784" r:id="rId12"/>
    <p:sldLayoutId id="2147484785" r:id="rId13"/>
    <p:sldLayoutId id="2147484786" r:id="rId14"/>
    <p:sldLayoutId id="2147484787" r:id="rId15"/>
  </p:sldLayoutIdLst>
  <p:transition advClick="0"/>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2362200" y="6492875"/>
            <a:ext cx="49530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a:defRPr/>
            </a:pPr>
            <a:r>
              <a:rPr lang="en-US"/>
              <a:t>Igor Koutsenok, MD, UCSD, CCARTA  2011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b="0">
                <a:solidFill>
                  <a:schemeClr val="tx1">
                    <a:tint val="75000"/>
                  </a:schemeClr>
                </a:solidFill>
              </a:defRPr>
            </a:lvl1pPr>
          </a:lstStyle>
          <a:p>
            <a:pPr>
              <a:defRPr/>
            </a:pPr>
            <a:fld id="{03FDC54A-D9A0-49A4-8895-9FBF8BFC419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8.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4.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5.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6.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7.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18.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18.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533400"/>
            <a:ext cx="9144000" cy="4724400"/>
          </a:xfrm>
        </p:spPr>
        <p:txBody>
          <a:bodyPr>
            <a:normAutofit fontScale="90000"/>
          </a:bodyPr>
          <a:lstStyle/>
          <a:p>
            <a:pPr algn="ctr"/>
            <a:br>
              <a:rPr lang="en-US" sz="6400" dirty="0">
                <a:solidFill>
                  <a:srgbClr val="060606"/>
                </a:solidFill>
              </a:rPr>
            </a:br>
            <a:br>
              <a:rPr lang="en-US" sz="6400" dirty="0">
                <a:solidFill>
                  <a:srgbClr val="060606"/>
                </a:solidFill>
              </a:rPr>
            </a:br>
            <a:r>
              <a:rPr lang="en-US" sz="6700" dirty="0">
                <a:solidFill>
                  <a:schemeClr val="bg2">
                    <a:lumMod val="25000"/>
                  </a:schemeClr>
                </a:solidFill>
              </a:rPr>
              <a:t>Motivational Interviewing </a:t>
            </a:r>
            <a:r>
              <a:rPr lang="en-US" sz="6000" dirty="0">
                <a:solidFill>
                  <a:schemeClr val="bg2">
                    <a:lumMod val="25000"/>
                  </a:schemeClr>
                </a:solidFill>
              </a:rPr>
              <a:t>– </a:t>
            </a:r>
            <a:br>
              <a:rPr lang="en-US" sz="6000" dirty="0">
                <a:solidFill>
                  <a:schemeClr val="bg2">
                    <a:lumMod val="25000"/>
                  </a:schemeClr>
                </a:solidFill>
              </a:rPr>
            </a:br>
            <a:r>
              <a:rPr lang="en-US" sz="4900" dirty="0">
                <a:solidFill>
                  <a:schemeClr val="bg2">
                    <a:lumMod val="25000"/>
                  </a:schemeClr>
                </a:solidFill>
              </a:rPr>
              <a:t>Engaging, Motivating and Empowering Clients to Make Sustainable Positive Changes</a:t>
            </a:r>
            <a:br>
              <a:rPr lang="en-US" sz="6400" dirty="0">
                <a:solidFill>
                  <a:schemeClr val="bg1"/>
                </a:solidFill>
              </a:rPr>
            </a:br>
            <a:endParaRPr lang="en-US" sz="6400" dirty="0">
              <a:solidFill>
                <a:schemeClr val="bg1"/>
              </a:solidFill>
            </a:endParaRPr>
          </a:p>
        </p:txBody>
      </p:sp>
      <p:sp>
        <p:nvSpPr>
          <p:cNvPr id="7" name="TextBox 6"/>
          <p:cNvSpPr txBox="1"/>
          <p:nvPr/>
        </p:nvSpPr>
        <p:spPr>
          <a:xfrm>
            <a:off x="571500" y="4800600"/>
            <a:ext cx="8001000" cy="1840504"/>
          </a:xfrm>
          <a:prstGeom prst="rect">
            <a:avLst/>
          </a:prstGeom>
          <a:noFill/>
        </p:spPr>
        <p:txBody>
          <a:bodyPr wrap="square">
            <a:spAutoFit/>
          </a:bodyPr>
          <a:lstStyle/>
          <a:p>
            <a:pPr algn="r">
              <a:lnSpc>
                <a:spcPct val="120000"/>
              </a:lnSpc>
              <a:spcBef>
                <a:spcPts val="0"/>
              </a:spcBef>
            </a:pPr>
            <a:r>
              <a:rPr lang="en-US" sz="2000" b="0" dirty="0">
                <a:solidFill>
                  <a:schemeClr val="tx1"/>
                </a:solidFill>
                <a:latin typeface="Arial"/>
                <a:cs typeface="Arial"/>
              </a:rPr>
              <a:t>Igor Koutsenok, MD</a:t>
            </a:r>
            <a:endParaRPr lang="en-US" sz="1600" b="0" dirty="0">
              <a:solidFill>
                <a:schemeClr val="tx1"/>
              </a:solidFill>
              <a:latin typeface="Arial"/>
              <a:cs typeface="Arial"/>
            </a:endParaRPr>
          </a:p>
          <a:p>
            <a:pPr algn="r">
              <a:lnSpc>
                <a:spcPct val="120000"/>
              </a:lnSpc>
              <a:spcBef>
                <a:spcPts val="0"/>
              </a:spcBef>
            </a:pPr>
            <a:r>
              <a:rPr lang="en-US" sz="1400" b="0" dirty="0">
                <a:solidFill>
                  <a:schemeClr val="tx1"/>
                </a:solidFill>
                <a:latin typeface="Arial"/>
                <a:cs typeface="Arial"/>
              </a:rPr>
              <a:t>Professor of Psychiatry, University of California San Diego</a:t>
            </a:r>
          </a:p>
          <a:p>
            <a:pPr algn="r">
              <a:lnSpc>
                <a:spcPct val="120000"/>
              </a:lnSpc>
              <a:spcBef>
                <a:spcPts val="0"/>
              </a:spcBef>
            </a:pPr>
            <a:r>
              <a:rPr lang="en-US" sz="1400" b="0" dirty="0">
                <a:solidFill>
                  <a:schemeClr val="tx1"/>
                </a:solidFill>
                <a:latin typeface="Arial"/>
                <a:cs typeface="Arial"/>
              </a:rPr>
              <a:t>Director, UCSD Center for Criminality and Addiction Training and Research</a:t>
            </a:r>
          </a:p>
          <a:p>
            <a:pPr algn="r">
              <a:lnSpc>
                <a:spcPct val="120000"/>
              </a:lnSpc>
              <a:spcBef>
                <a:spcPts val="0"/>
              </a:spcBef>
            </a:pPr>
            <a:r>
              <a:rPr lang="en-US" sz="1400" b="0" dirty="0">
                <a:solidFill>
                  <a:schemeClr val="tx1"/>
                </a:solidFill>
                <a:latin typeface="Arial"/>
                <a:cs typeface="Arial"/>
              </a:rPr>
              <a:t>Director, International Addiction Technology Transfer Center – Ukraine</a:t>
            </a:r>
          </a:p>
          <a:p>
            <a:pPr algn="r">
              <a:lnSpc>
                <a:spcPct val="120000"/>
              </a:lnSpc>
              <a:spcBef>
                <a:spcPts val="0"/>
              </a:spcBef>
            </a:pPr>
            <a:r>
              <a:rPr lang="en-US" sz="1400" b="0" dirty="0">
                <a:solidFill>
                  <a:schemeClr val="tx1"/>
                </a:solidFill>
                <a:latin typeface="Arial"/>
                <a:cs typeface="Arial"/>
              </a:rPr>
              <a:t>Co-Director, International Addiction Technology Transfer Center, SE Asia</a:t>
            </a:r>
            <a:r>
              <a:rPr lang="en-US" sz="1600" b="0" dirty="0">
                <a:solidFill>
                  <a:schemeClr val="tx1"/>
                </a:solidFill>
                <a:latin typeface="Arial"/>
                <a:cs typeface="Arial"/>
              </a:rPr>
              <a:t> </a:t>
            </a:r>
          </a:p>
          <a:p>
            <a:pPr algn="ctr">
              <a:defRPr/>
            </a:pPr>
            <a:endParaRPr lang="en-US" sz="2000" b="0" dirty="0">
              <a:solidFill>
                <a:schemeClr val="tx1">
                  <a:lumMod val="95000"/>
                </a:scheme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76200" y="0"/>
            <a:ext cx="9067800" cy="1143000"/>
          </a:xfrm>
        </p:spPr>
        <p:txBody>
          <a:bodyPr/>
          <a:lstStyle/>
          <a:p>
            <a:pPr algn="ctr">
              <a:defRPr/>
            </a:pPr>
            <a:r>
              <a:rPr lang="en-US" altLang="en-US" sz="4000" dirty="0">
                <a:solidFill>
                  <a:schemeClr val="tx1"/>
                </a:solidFill>
                <a:ea typeface="+mj-ea"/>
                <a:cs typeface="+mj-cs"/>
              </a:rPr>
              <a:t>Some Outcomes at Six Months (%)</a:t>
            </a:r>
          </a:p>
        </p:txBody>
      </p:sp>
      <p:graphicFrame>
        <p:nvGraphicFramePr>
          <p:cNvPr id="2" name="Chart 1"/>
          <p:cNvGraphicFramePr>
            <a:graphicFrameLocks/>
          </p:cNvGraphicFramePr>
          <p:nvPr/>
        </p:nvGraphicFramePr>
        <p:xfrm>
          <a:off x="152400" y="990600"/>
          <a:ext cx="89916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29700" name="TextBox 4"/>
          <p:cNvSpPr txBox="1">
            <a:spLocks noChangeArrowheads="1"/>
          </p:cNvSpPr>
          <p:nvPr/>
        </p:nvSpPr>
        <p:spPr bwMode="auto">
          <a:xfrm>
            <a:off x="4648200" y="6321425"/>
            <a:ext cx="3886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Arial" pitchFamily="34" charset="0"/>
                <a:ea typeface="ＭＳ Ｐゴシック" pitchFamily="34" charset="-128"/>
              </a:defRPr>
            </a:lvl1pPr>
            <a:lvl2pPr marL="742950" indent="-285750" eaLnBrk="0" hangingPunct="0">
              <a:spcBef>
                <a:spcPct val="20000"/>
              </a:spcBef>
              <a:buClr>
                <a:schemeClr val="tx1"/>
              </a:buClr>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eaLnBrk="0" hangingPunct="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r" eaLnBrk="1" hangingPunct="1">
              <a:spcBef>
                <a:spcPct val="0"/>
              </a:spcBef>
              <a:buClrTx/>
              <a:buSzTx/>
              <a:buFontTx/>
              <a:buNone/>
            </a:pPr>
            <a:r>
              <a:rPr lang="en-GB" altLang="en-US" sz="1400"/>
              <a:t>Booth et al., 2012</a:t>
            </a:r>
          </a:p>
        </p:txBody>
      </p:sp>
    </p:spTree>
    <p:extLst>
      <p:ext uri="{BB962C8B-B14F-4D97-AF65-F5344CB8AC3E}">
        <p14:creationId xmlns:p14="http://schemas.microsoft.com/office/powerpoint/2010/main" val="21727988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4" cstate="print"/>
          <a:srcRect/>
          <a:stretch>
            <a:fillRect/>
          </a:stretch>
        </p:blipFill>
        <p:spPr bwMode="auto">
          <a:xfrm>
            <a:off x="0" y="0"/>
            <a:ext cx="9144000" cy="6892925"/>
          </a:xfrm>
          <a:prstGeom prst="rect">
            <a:avLst/>
          </a:prstGeom>
          <a:noFill/>
          <a:ln w="9525">
            <a:noFill/>
            <a:miter lim="800000"/>
            <a:headEnd/>
            <a:tailEnd/>
          </a:ln>
        </p:spPr>
      </p:pic>
      <p:sp>
        <p:nvSpPr>
          <p:cNvPr id="57346" name="Text Box 4"/>
          <p:cNvSpPr txBox="1">
            <a:spLocks noChangeArrowheads="1"/>
          </p:cNvSpPr>
          <p:nvPr/>
        </p:nvSpPr>
        <p:spPr bwMode="auto">
          <a:xfrm>
            <a:off x="0" y="0"/>
            <a:ext cx="9144000" cy="830263"/>
          </a:xfrm>
          <a:prstGeom prst="rect">
            <a:avLst/>
          </a:prstGeom>
          <a:noFill/>
          <a:ln w="9525">
            <a:noFill/>
            <a:miter lim="800000"/>
            <a:headEnd/>
            <a:tailEnd/>
          </a:ln>
          <a:effectLst>
            <a:glow rad="139700">
              <a:schemeClr val="accent1">
                <a:satMod val="175000"/>
                <a:alpha val="40000"/>
              </a:schemeClr>
            </a:glow>
          </a:effectLst>
        </p:spPr>
        <p:txBody>
          <a:bodyPr>
            <a:spAutoFit/>
          </a:bodyPr>
          <a:lstStyle/>
          <a:p>
            <a:pPr algn="ctr">
              <a:defRPr/>
            </a:pPr>
            <a:r>
              <a:rPr lang="en-US" sz="4800" dirty="0">
                <a:solidFill>
                  <a:srgbClr val="EAEA1E"/>
                </a:solidFill>
                <a:effectLst>
                  <a:outerShdw blurRad="38100" dist="38100" dir="2700000" algn="tl">
                    <a:srgbClr val="000000">
                      <a:alpha val="43137"/>
                    </a:srgbClr>
                  </a:outerShdw>
                </a:effectLst>
                <a:latin typeface="Arial" pitchFamily="34" charset="0"/>
              </a:rPr>
              <a:t>Thank you for your hard work!</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381000" y="457200"/>
            <a:ext cx="8763000" cy="1219200"/>
          </a:xfrm>
        </p:spPr>
        <p:txBody>
          <a:bodyPr/>
          <a:lstStyle/>
          <a:p>
            <a:pPr algn="ctr">
              <a:defRPr/>
            </a:pPr>
            <a:r>
              <a:rPr lang="en-US" altLang="en-US" sz="3200" dirty="0">
                <a:solidFill>
                  <a:schemeClr val="tx1"/>
                </a:solidFill>
                <a:ea typeface="+mj-ea"/>
                <a:cs typeface="+mj-cs"/>
              </a:rPr>
              <a:t>Another study: Unmotivated Pregnant Drug Users</a:t>
            </a:r>
            <a:br>
              <a:rPr lang="en-US" altLang="en-US" sz="3200" dirty="0">
                <a:solidFill>
                  <a:schemeClr val="tx1"/>
                </a:solidFill>
                <a:ea typeface="+mj-ea"/>
                <a:cs typeface="+mj-cs"/>
              </a:rPr>
            </a:br>
            <a:r>
              <a:rPr lang="en-US" altLang="en-US" sz="2000" b="0" dirty="0" err="1">
                <a:solidFill>
                  <a:schemeClr val="tx1"/>
                </a:solidFill>
                <a:effectLst/>
                <a:ea typeface="ＭＳ Ｐゴシック" pitchFamily="34" charset="-128"/>
              </a:rPr>
              <a:t>Svikis</a:t>
            </a:r>
            <a:r>
              <a:rPr lang="en-US" altLang="en-US" sz="2000" b="0" dirty="0">
                <a:solidFill>
                  <a:schemeClr val="tx1"/>
                </a:solidFill>
                <a:effectLst/>
                <a:ea typeface="ＭＳ Ｐゴシック" pitchFamily="34" charset="-128"/>
              </a:rPr>
              <a:t>, J., et al.  Johns Hopkins, 2004</a:t>
            </a:r>
            <a:endParaRPr lang="en-US" altLang="en-US" sz="2000" b="0" dirty="0">
              <a:solidFill>
                <a:schemeClr val="tx1"/>
              </a:solidFill>
            </a:endParaRPr>
          </a:p>
        </p:txBody>
      </p:sp>
      <p:sp>
        <p:nvSpPr>
          <p:cNvPr id="692227" name="Rectangle 3"/>
          <p:cNvSpPr>
            <a:spLocks noGrp="1" noChangeArrowheads="1"/>
          </p:cNvSpPr>
          <p:nvPr>
            <p:ph type="body" idx="1"/>
          </p:nvPr>
        </p:nvSpPr>
        <p:spPr>
          <a:xfrm>
            <a:off x="687388" y="2286000"/>
            <a:ext cx="8456612" cy="4572000"/>
          </a:xfrm>
        </p:spPr>
        <p:txBody>
          <a:bodyPr/>
          <a:lstStyle/>
          <a:p>
            <a:r>
              <a:rPr lang="en-US" altLang="en-US" dirty="0">
                <a:ea typeface="ＭＳ Ｐゴシック" pitchFamily="34" charset="-128"/>
              </a:rPr>
              <a:t>2</a:t>
            </a:r>
            <a:r>
              <a:rPr lang="en-US" altLang="en-US" dirty="0">
                <a:effectLst/>
                <a:ea typeface="ＭＳ Ｐゴシック" pitchFamily="34" charset="-128"/>
              </a:rPr>
              <a:t>46 Cocaine Abusing, Pregnant Women</a:t>
            </a:r>
          </a:p>
          <a:p>
            <a:r>
              <a:rPr lang="en-US" altLang="en-US" dirty="0">
                <a:effectLst/>
                <a:ea typeface="ＭＳ Ｐゴシック" pitchFamily="34" charset="-128"/>
              </a:rPr>
              <a:t> Seeking Pre-Natal Care - </a:t>
            </a:r>
            <a:r>
              <a:rPr lang="en-US" altLang="en-US" u="sng" dirty="0">
                <a:effectLst/>
                <a:ea typeface="ＭＳ Ｐゴシック" pitchFamily="34" charset="-128"/>
              </a:rPr>
              <a:t>Not Treatment</a:t>
            </a:r>
          </a:p>
          <a:p>
            <a:r>
              <a:rPr lang="en-US" altLang="en-US" dirty="0">
                <a:effectLst/>
                <a:ea typeface="ＭＳ Ｐゴシック" pitchFamily="34" charset="-128"/>
              </a:rPr>
              <a:t>100 Received 2-Week Prenatal Care + Motivational Enhancement Treatment  (Abstinence Focused)</a:t>
            </a:r>
          </a:p>
          <a:p>
            <a:r>
              <a:rPr lang="en-US" altLang="en-US" dirty="0">
                <a:effectLst/>
                <a:ea typeface="ＭＳ Ｐゴシック" pitchFamily="34" charset="-128"/>
              </a:rPr>
              <a:t>146 Received - Standard Pre-Natal Care</a:t>
            </a:r>
          </a:p>
          <a:p>
            <a:r>
              <a:rPr lang="en-US" altLang="en-US" dirty="0">
                <a:effectLst/>
                <a:ea typeface="ＭＳ Ｐゴシック" pitchFamily="34" charset="-128"/>
              </a:rPr>
              <a:t>Costs and Complications of Delivery</a:t>
            </a:r>
          </a:p>
        </p:txBody>
      </p:sp>
    </p:spTree>
    <p:extLst>
      <p:ext uri="{BB962C8B-B14F-4D97-AF65-F5344CB8AC3E}">
        <p14:creationId xmlns:p14="http://schemas.microsoft.com/office/powerpoint/2010/main" val="57604331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anim calcmode="lin" valueType="num">
                                      <p:cBhvr additive="base">
                                        <p:cTn id="7" dur="500" fill="hold"/>
                                        <p:tgtEl>
                                          <p:spTgt spid="69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222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92227">
                                            <p:txEl>
                                              <p:pRg st="1" end="1"/>
                                            </p:txEl>
                                          </p:spTgt>
                                        </p:tgtEl>
                                        <p:attrNameLst>
                                          <p:attrName>style.visibility</p:attrName>
                                        </p:attrNameLst>
                                      </p:cBhvr>
                                      <p:to>
                                        <p:strVal val="visible"/>
                                      </p:to>
                                    </p:set>
                                    <p:anim calcmode="lin" valueType="num">
                                      <p:cBhvr additive="base">
                                        <p:cTn id="12" dur="500" fill="hold"/>
                                        <p:tgtEl>
                                          <p:spTgt spid="6922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922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92227">
                                            <p:txEl>
                                              <p:pRg st="2" end="2"/>
                                            </p:txEl>
                                          </p:spTgt>
                                        </p:tgtEl>
                                        <p:attrNameLst>
                                          <p:attrName>style.visibility</p:attrName>
                                        </p:attrNameLst>
                                      </p:cBhvr>
                                      <p:to>
                                        <p:strVal val="visible"/>
                                      </p:to>
                                    </p:set>
                                    <p:anim calcmode="lin" valueType="num">
                                      <p:cBhvr additive="base">
                                        <p:cTn id="17" dur="500" fill="hold"/>
                                        <p:tgtEl>
                                          <p:spTgt spid="6922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9222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92227">
                                            <p:txEl>
                                              <p:pRg st="3" end="3"/>
                                            </p:txEl>
                                          </p:spTgt>
                                        </p:tgtEl>
                                        <p:attrNameLst>
                                          <p:attrName>style.visibility</p:attrName>
                                        </p:attrNameLst>
                                      </p:cBhvr>
                                      <p:to>
                                        <p:strVal val="visible"/>
                                      </p:to>
                                    </p:set>
                                    <p:anim calcmode="lin" valueType="num">
                                      <p:cBhvr additive="base">
                                        <p:cTn id="22" dur="500" fill="hold"/>
                                        <p:tgtEl>
                                          <p:spTgt spid="69222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9222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92227">
                                            <p:txEl>
                                              <p:pRg st="4" end="4"/>
                                            </p:txEl>
                                          </p:spTgt>
                                        </p:tgtEl>
                                        <p:attrNameLst>
                                          <p:attrName>style.visibility</p:attrName>
                                        </p:attrNameLst>
                                      </p:cBhvr>
                                      <p:to>
                                        <p:strVal val="visible"/>
                                      </p:to>
                                    </p:set>
                                    <p:anim calcmode="lin" valueType="num">
                                      <p:cBhvr additive="base">
                                        <p:cTn id="27" dur="500" fill="hold"/>
                                        <p:tgtEl>
                                          <p:spTgt spid="69222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92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152400" y="304800"/>
            <a:ext cx="8991600" cy="1431925"/>
          </a:xfrm>
        </p:spPr>
        <p:txBody>
          <a:bodyPr/>
          <a:lstStyle/>
          <a:p>
            <a:pPr algn="ctr">
              <a:defRPr/>
            </a:pPr>
            <a:r>
              <a:rPr lang="en-US" altLang="en-US" dirty="0">
                <a:solidFill>
                  <a:schemeClr val="tx1"/>
                </a:solidFill>
                <a:ea typeface="+mj-ea"/>
                <a:cs typeface="+mj-cs"/>
              </a:rPr>
              <a:t>Cocaine Positive Urine at Delivery</a:t>
            </a:r>
          </a:p>
        </p:txBody>
      </p:sp>
      <p:sp>
        <p:nvSpPr>
          <p:cNvPr id="693251" name="Rectangle 3"/>
          <p:cNvSpPr>
            <a:spLocks noGrp="1" noChangeArrowheads="1"/>
          </p:cNvSpPr>
          <p:nvPr>
            <p:ph type="body" sz="half" idx="1"/>
          </p:nvPr>
        </p:nvSpPr>
        <p:spPr>
          <a:xfrm>
            <a:off x="762000" y="2286000"/>
            <a:ext cx="3698875" cy="2895600"/>
          </a:xfrm>
          <a:ln w="28575">
            <a:solidFill>
              <a:schemeClr val="tx1"/>
            </a:solidFill>
          </a:ln>
        </p:spPr>
        <p:txBody>
          <a:bodyPr/>
          <a:lstStyle/>
          <a:p>
            <a:pPr>
              <a:defRPr/>
            </a:pPr>
            <a:r>
              <a:rPr lang="en-US" altLang="en-US" sz="3200" dirty="0">
                <a:ea typeface="+mn-ea"/>
                <a:cs typeface="+mn-cs"/>
              </a:rPr>
              <a:t>146 </a:t>
            </a:r>
            <a:r>
              <a:rPr lang="en-US" altLang="en-US" sz="2500" dirty="0">
                <a:ea typeface="+mn-ea"/>
                <a:cs typeface="+mn-cs"/>
              </a:rPr>
              <a:t>Control Women </a:t>
            </a:r>
          </a:p>
          <a:p>
            <a:pPr>
              <a:defRPr/>
            </a:pPr>
            <a:endParaRPr lang="en-US" altLang="en-US" dirty="0">
              <a:ea typeface="+mn-ea"/>
              <a:cs typeface="+mn-cs"/>
            </a:endParaRPr>
          </a:p>
          <a:p>
            <a:pPr algn="ctr">
              <a:buFont typeface="Wingdings" pitchFamily="2" charset="2"/>
              <a:buNone/>
              <a:defRPr/>
            </a:pPr>
            <a:r>
              <a:rPr lang="en-US" altLang="en-US" sz="5000" dirty="0"/>
              <a:t>7</a:t>
            </a:r>
            <a:r>
              <a:rPr lang="en-US" altLang="en-US" sz="5000" dirty="0">
                <a:ea typeface="+mn-ea"/>
                <a:cs typeface="+mn-cs"/>
              </a:rPr>
              <a:t>3%</a:t>
            </a:r>
            <a:endParaRPr lang="en-US" altLang="en-US" dirty="0">
              <a:ea typeface="+mn-ea"/>
              <a:cs typeface="+mn-cs"/>
            </a:endParaRPr>
          </a:p>
        </p:txBody>
      </p:sp>
      <p:sp>
        <p:nvSpPr>
          <p:cNvPr id="693252" name="Rectangle 4"/>
          <p:cNvSpPr>
            <a:spLocks noGrp="1" noChangeArrowheads="1"/>
          </p:cNvSpPr>
          <p:nvPr>
            <p:ph type="body" sz="half" idx="2"/>
          </p:nvPr>
        </p:nvSpPr>
        <p:spPr>
          <a:xfrm>
            <a:off x="4648200" y="2286000"/>
            <a:ext cx="4038600" cy="2895600"/>
          </a:xfrm>
          <a:ln w="34925">
            <a:solidFill>
              <a:srgbClr val="C00000"/>
            </a:solidFill>
          </a:ln>
        </p:spPr>
        <p:txBody>
          <a:bodyPr/>
          <a:lstStyle/>
          <a:p>
            <a:pPr>
              <a:defRPr/>
            </a:pPr>
            <a:r>
              <a:rPr lang="en-US" altLang="en-US" sz="3200" dirty="0">
                <a:ea typeface="ＭＳ Ｐゴシック" pitchFamily="34" charset="-128"/>
              </a:rPr>
              <a:t>100 </a:t>
            </a:r>
            <a:r>
              <a:rPr lang="en-US" altLang="en-US" sz="2500" dirty="0">
                <a:ea typeface="ＭＳ Ｐゴシック" pitchFamily="34" charset="-128"/>
              </a:rPr>
              <a:t>Treated Women</a:t>
            </a:r>
            <a:endParaRPr lang="en-US" altLang="en-US" sz="3200" dirty="0">
              <a:ea typeface="ＭＳ Ｐゴシック" pitchFamily="34" charset="-128"/>
            </a:endParaRPr>
          </a:p>
          <a:p>
            <a:pPr>
              <a:defRPr/>
            </a:pPr>
            <a:endParaRPr lang="en-US" altLang="en-US" sz="3200" dirty="0">
              <a:ea typeface="ＭＳ Ｐゴシック" pitchFamily="34" charset="-128"/>
            </a:endParaRPr>
          </a:p>
          <a:p>
            <a:pPr algn="ctr">
              <a:buFont typeface="Wingdings" pitchFamily="2" charset="2"/>
              <a:buNone/>
              <a:defRPr/>
            </a:pPr>
            <a:r>
              <a:rPr lang="en-US" altLang="en-US" sz="3200" dirty="0">
                <a:ea typeface="ＭＳ Ｐゴシック" pitchFamily="34" charset="-128"/>
              </a:rPr>
              <a:t>*27%</a:t>
            </a:r>
          </a:p>
        </p:txBody>
      </p:sp>
    </p:spTree>
    <p:extLst>
      <p:ext uri="{BB962C8B-B14F-4D97-AF65-F5344CB8AC3E}">
        <p14:creationId xmlns:p14="http://schemas.microsoft.com/office/powerpoint/2010/main" val="194030487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3252"/>
                                        </p:tgtEl>
                                        <p:attrNameLst>
                                          <p:attrName>style.visibility</p:attrName>
                                        </p:attrNameLst>
                                      </p:cBhvr>
                                      <p:to>
                                        <p:strVal val="visible"/>
                                      </p:to>
                                    </p:set>
                                    <p:anim calcmode="lin" valueType="num">
                                      <p:cBhvr additive="base">
                                        <p:cTn id="7" dur="500" fill="hold"/>
                                        <p:tgtEl>
                                          <p:spTgt spid="693252"/>
                                        </p:tgtEl>
                                        <p:attrNameLst>
                                          <p:attrName>ppt_x</p:attrName>
                                        </p:attrNameLst>
                                      </p:cBhvr>
                                      <p:tavLst>
                                        <p:tav tm="0">
                                          <p:val>
                                            <p:strVal val="1+#ppt_w/2"/>
                                          </p:val>
                                        </p:tav>
                                        <p:tav tm="100000">
                                          <p:val>
                                            <p:strVal val="#ppt_x"/>
                                          </p:val>
                                        </p:tav>
                                      </p:tavLst>
                                    </p:anim>
                                    <p:anim calcmode="lin" valueType="num">
                                      <p:cBhvr additive="base">
                                        <p:cTn id="8" dur="500" fill="hold"/>
                                        <p:tgtEl>
                                          <p:spTgt spid="6932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93251"/>
                                        </p:tgtEl>
                                        <p:attrNameLst>
                                          <p:attrName>style.visibility</p:attrName>
                                        </p:attrNameLst>
                                      </p:cBhvr>
                                      <p:to>
                                        <p:strVal val="visible"/>
                                      </p:to>
                                    </p:set>
                                    <p:anim calcmode="lin" valueType="num">
                                      <p:cBhvr additive="base">
                                        <p:cTn id="12" dur="500" fill="hold"/>
                                        <p:tgtEl>
                                          <p:spTgt spid="693251"/>
                                        </p:tgtEl>
                                        <p:attrNameLst>
                                          <p:attrName>ppt_x</p:attrName>
                                        </p:attrNameLst>
                                      </p:cBhvr>
                                      <p:tavLst>
                                        <p:tav tm="0">
                                          <p:val>
                                            <p:strVal val="0-#ppt_w/2"/>
                                          </p:val>
                                        </p:tav>
                                        <p:tav tm="100000">
                                          <p:val>
                                            <p:strVal val="#ppt_x"/>
                                          </p:val>
                                        </p:tav>
                                      </p:tavLst>
                                    </p:anim>
                                    <p:anim calcmode="lin" valueType="num">
                                      <p:cBhvr additive="base">
                                        <p:cTn id="13" dur="500" fill="hold"/>
                                        <p:tgtEl>
                                          <p:spTgt spid="693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1" grpId="0" animBg="1" autoUpdateAnimBg="0"/>
      <p:bldP spid="69325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xfrm>
            <a:off x="609600" y="304800"/>
            <a:ext cx="8001000" cy="1431925"/>
          </a:xfrm>
        </p:spPr>
        <p:txBody>
          <a:bodyPr/>
          <a:lstStyle/>
          <a:p>
            <a:pPr algn="ctr">
              <a:defRPr/>
            </a:pPr>
            <a:r>
              <a:rPr lang="en-US" altLang="en-US" dirty="0">
                <a:solidFill>
                  <a:schemeClr val="tx1"/>
                </a:solidFill>
                <a:ea typeface="+mj-ea"/>
                <a:cs typeface="+mj-cs"/>
              </a:rPr>
              <a:t>Weight and Gestational Age</a:t>
            </a:r>
          </a:p>
        </p:txBody>
      </p:sp>
      <p:sp>
        <p:nvSpPr>
          <p:cNvPr id="694275" name="Rectangle 3"/>
          <p:cNvSpPr>
            <a:spLocks noGrp="1" noChangeArrowheads="1"/>
          </p:cNvSpPr>
          <p:nvPr>
            <p:ph type="body" sz="half" idx="1"/>
          </p:nvPr>
        </p:nvSpPr>
        <p:spPr>
          <a:xfrm>
            <a:off x="1066800" y="1981200"/>
            <a:ext cx="3698875" cy="4114800"/>
          </a:xfrm>
          <a:ln w="28575">
            <a:solidFill>
              <a:schemeClr val="tx1"/>
            </a:solidFill>
          </a:ln>
        </p:spPr>
        <p:txBody>
          <a:bodyPr/>
          <a:lstStyle/>
          <a:p>
            <a:pPr>
              <a:defRPr/>
            </a:pPr>
            <a:r>
              <a:rPr lang="en-US" altLang="en-US" sz="3200" dirty="0">
                <a:ea typeface="ＭＳ Ｐゴシック" pitchFamily="34" charset="-128"/>
              </a:rPr>
              <a:t>146 </a:t>
            </a:r>
            <a:r>
              <a:rPr lang="en-US" altLang="en-US" sz="2500" dirty="0">
                <a:ea typeface="ＭＳ Ｐゴシック" pitchFamily="34" charset="-128"/>
              </a:rPr>
              <a:t>Control Women</a:t>
            </a:r>
          </a:p>
          <a:p>
            <a:pPr>
              <a:defRPr/>
            </a:pPr>
            <a:endParaRPr lang="en-US" altLang="en-US" dirty="0">
              <a:ea typeface="ＭＳ Ｐゴシック" pitchFamily="34" charset="-128"/>
            </a:endParaRPr>
          </a:p>
          <a:p>
            <a:pPr algn="ctr">
              <a:buFont typeface="Wingdings" pitchFamily="2" charset="2"/>
              <a:buNone/>
              <a:defRPr/>
            </a:pPr>
            <a:r>
              <a:rPr lang="en-US" altLang="en-US" sz="5000" dirty="0">
                <a:ea typeface="ＭＳ Ｐゴシック" pitchFamily="34" charset="-128"/>
              </a:rPr>
              <a:t>2534 </a:t>
            </a:r>
            <a:r>
              <a:rPr lang="en-US" altLang="en-US" sz="5000" dirty="0" err="1">
                <a:ea typeface="ＭＳ Ｐゴシック" pitchFamily="34" charset="-128"/>
              </a:rPr>
              <a:t>gms</a:t>
            </a:r>
            <a:endParaRPr lang="en-US" altLang="en-US" sz="5000" dirty="0">
              <a:ea typeface="ＭＳ Ｐゴシック" pitchFamily="34" charset="-128"/>
            </a:endParaRPr>
          </a:p>
          <a:p>
            <a:pPr algn="ctr">
              <a:buFont typeface="Wingdings" pitchFamily="2" charset="2"/>
              <a:buNone/>
              <a:defRPr/>
            </a:pPr>
            <a:endParaRPr lang="en-US" altLang="en-US" sz="5000" dirty="0">
              <a:ea typeface="ＭＳ Ｐゴシック" pitchFamily="34" charset="-128"/>
            </a:endParaRPr>
          </a:p>
          <a:p>
            <a:pPr algn="ctr">
              <a:buFont typeface="Wingdings" pitchFamily="2" charset="2"/>
              <a:buNone/>
              <a:defRPr/>
            </a:pPr>
            <a:r>
              <a:rPr lang="en-US" altLang="en-US" sz="5000" dirty="0">
                <a:ea typeface="ＭＳ Ｐゴシック" pitchFamily="34" charset="-128"/>
              </a:rPr>
              <a:t>34 </a:t>
            </a:r>
            <a:r>
              <a:rPr lang="en-US" altLang="en-US" sz="5000" dirty="0" err="1">
                <a:ea typeface="ＭＳ Ｐゴシック" pitchFamily="34" charset="-128"/>
              </a:rPr>
              <a:t>wks</a:t>
            </a:r>
            <a:endParaRPr lang="en-US" altLang="en-US" sz="5000" dirty="0">
              <a:ea typeface="ＭＳ Ｐゴシック" pitchFamily="34" charset="-128"/>
            </a:endParaRPr>
          </a:p>
        </p:txBody>
      </p:sp>
      <p:sp>
        <p:nvSpPr>
          <p:cNvPr id="694276" name="Rectangle 4"/>
          <p:cNvSpPr>
            <a:spLocks noGrp="1" noChangeArrowheads="1"/>
          </p:cNvSpPr>
          <p:nvPr>
            <p:ph type="body" sz="half" idx="2"/>
          </p:nvPr>
        </p:nvSpPr>
        <p:spPr>
          <a:xfrm>
            <a:off x="4765674" y="1981200"/>
            <a:ext cx="3921125" cy="4114800"/>
          </a:xfrm>
          <a:ln w="47625">
            <a:solidFill>
              <a:srgbClr val="C00000"/>
            </a:solidFill>
          </a:ln>
        </p:spPr>
        <p:txBody>
          <a:bodyPr/>
          <a:lstStyle/>
          <a:p>
            <a:pPr>
              <a:defRPr/>
            </a:pPr>
            <a:r>
              <a:rPr lang="en-US" altLang="en-US" sz="3200" dirty="0">
                <a:ea typeface="ＭＳ Ｐゴシック" pitchFamily="34" charset="-128"/>
              </a:rPr>
              <a:t>100 </a:t>
            </a:r>
            <a:r>
              <a:rPr lang="en-US" altLang="en-US" sz="2500" dirty="0">
                <a:ea typeface="ＭＳ Ｐゴシック" pitchFamily="34" charset="-128"/>
              </a:rPr>
              <a:t>Treated Women</a:t>
            </a:r>
          </a:p>
          <a:p>
            <a:pPr>
              <a:buFont typeface="Wingdings" pitchFamily="2" charset="2"/>
              <a:buNone/>
              <a:defRPr/>
            </a:pPr>
            <a:endParaRPr lang="en-US" altLang="en-US" dirty="0">
              <a:ea typeface="ＭＳ Ｐゴシック" pitchFamily="34" charset="-128"/>
            </a:endParaRPr>
          </a:p>
          <a:p>
            <a:pPr algn="ctr">
              <a:buFont typeface="Wingdings" pitchFamily="2" charset="2"/>
              <a:buNone/>
              <a:defRPr/>
            </a:pPr>
            <a:r>
              <a:rPr lang="en-US" altLang="en-US" sz="4400" dirty="0">
                <a:ea typeface="ＭＳ Ｐゴシック" pitchFamily="34" charset="-128"/>
              </a:rPr>
              <a:t>*2939 </a:t>
            </a:r>
            <a:r>
              <a:rPr lang="en-US" altLang="en-US" sz="4400" dirty="0" err="1">
                <a:ea typeface="ＭＳ Ｐゴシック" pitchFamily="34" charset="-128"/>
              </a:rPr>
              <a:t>gms</a:t>
            </a:r>
            <a:endParaRPr lang="en-US" altLang="en-US" sz="4400" dirty="0">
              <a:ea typeface="ＭＳ Ｐゴシック" pitchFamily="34" charset="-128"/>
            </a:endParaRPr>
          </a:p>
          <a:p>
            <a:pPr algn="ctr">
              <a:buFont typeface="Wingdings" pitchFamily="2" charset="2"/>
              <a:buNone/>
              <a:defRPr/>
            </a:pPr>
            <a:endParaRPr lang="en-US" altLang="en-US" sz="4400" dirty="0">
              <a:ea typeface="ＭＳ Ｐゴシック" pitchFamily="34" charset="-128"/>
            </a:endParaRPr>
          </a:p>
          <a:p>
            <a:pPr algn="ctr">
              <a:buFont typeface="Wingdings" pitchFamily="2" charset="2"/>
              <a:buNone/>
              <a:defRPr/>
            </a:pPr>
            <a:r>
              <a:rPr lang="en-US" altLang="en-US" sz="4400" dirty="0">
                <a:ea typeface="ＭＳ Ｐゴシック" pitchFamily="34" charset="-128"/>
              </a:rPr>
              <a:t>*39 </a:t>
            </a:r>
            <a:r>
              <a:rPr lang="en-US" altLang="en-US" sz="4400" dirty="0" err="1">
                <a:ea typeface="ＭＳ Ｐゴシック" pitchFamily="34" charset="-128"/>
              </a:rPr>
              <a:t>wks</a:t>
            </a:r>
            <a:endParaRPr lang="en-US" altLang="en-US" sz="4400" dirty="0">
              <a:ea typeface="ＭＳ Ｐゴシック" pitchFamily="34" charset="-128"/>
            </a:endParaRPr>
          </a:p>
        </p:txBody>
      </p:sp>
    </p:spTree>
    <p:extLst>
      <p:ext uri="{BB962C8B-B14F-4D97-AF65-F5344CB8AC3E}">
        <p14:creationId xmlns:p14="http://schemas.microsoft.com/office/powerpoint/2010/main" val="193133710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4276"/>
                                        </p:tgtEl>
                                        <p:attrNameLst>
                                          <p:attrName>style.visibility</p:attrName>
                                        </p:attrNameLst>
                                      </p:cBhvr>
                                      <p:to>
                                        <p:strVal val="visible"/>
                                      </p:to>
                                    </p:set>
                                    <p:anim calcmode="lin" valueType="num">
                                      <p:cBhvr additive="base">
                                        <p:cTn id="7" dur="500" fill="hold"/>
                                        <p:tgtEl>
                                          <p:spTgt spid="694276"/>
                                        </p:tgtEl>
                                        <p:attrNameLst>
                                          <p:attrName>ppt_x</p:attrName>
                                        </p:attrNameLst>
                                      </p:cBhvr>
                                      <p:tavLst>
                                        <p:tav tm="0">
                                          <p:val>
                                            <p:strVal val="1+#ppt_w/2"/>
                                          </p:val>
                                        </p:tav>
                                        <p:tav tm="100000">
                                          <p:val>
                                            <p:strVal val="#ppt_x"/>
                                          </p:val>
                                        </p:tav>
                                      </p:tavLst>
                                    </p:anim>
                                    <p:anim calcmode="lin" valueType="num">
                                      <p:cBhvr additive="base">
                                        <p:cTn id="8" dur="500" fill="hold"/>
                                        <p:tgtEl>
                                          <p:spTgt spid="6942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94275"/>
                                        </p:tgtEl>
                                        <p:attrNameLst>
                                          <p:attrName>style.visibility</p:attrName>
                                        </p:attrNameLst>
                                      </p:cBhvr>
                                      <p:to>
                                        <p:strVal val="visible"/>
                                      </p:to>
                                    </p:set>
                                    <p:anim calcmode="lin" valueType="num">
                                      <p:cBhvr additive="base">
                                        <p:cTn id="12" dur="500" fill="hold"/>
                                        <p:tgtEl>
                                          <p:spTgt spid="694275"/>
                                        </p:tgtEl>
                                        <p:attrNameLst>
                                          <p:attrName>ppt_x</p:attrName>
                                        </p:attrNameLst>
                                      </p:cBhvr>
                                      <p:tavLst>
                                        <p:tav tm="0">
                                          <p:val>
                                            <p:strVal val="0-#ppt_w/2"/>
                                          </p:val>
                                        </p:tav>
                                        <p:tav tm="100000">
                                          <p:val>
                                            <p:strVal val="#ppt_x"/>
                                          </p:val>
                                        </p:tav>
                                      </p:tavLst>
                                    </p:anim>
                                    <p:anim calcmode="lin" valueType="num">
                                      <p:cBhvr additive="base">
                                        <p:cTn id="13" dur="500" fill="hold"/>
                                        <p:tgtEl>
                                          <p:spTgt spid="694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5" grpId="0" animBg="1" autoUpdateAnimBg="0"/>
      <p:bldP spid="69427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pPr algn="ctr">
              <a:defRPr/>
            </a:pPr>
            <a:r>
              <a:rPr lang="en-US" altLang="en-US" sz="4800" dirty="0">
                <a:solidFill>
                  <a:schemeClr val="tx1"/>
                </a:solidFill>
                <a:ea typeface="+mj-ea"/>
                <a:cs typeface="+mj-cs"/>
              </a:rPr>
              <a:t>NICU Stay and Costs</a:t>
            </a:r>
            <a:endParaRPr lang="en-US" altLang="en-US" dirty="0">
              <a:solidFill>
                <a:schemeClr val="tx1"/>
              </a:solidFill>
              <a:ea typeface="+mj-ea"/>
              <a:cs typeface="+mj-cs"/>
            </a:endParaRPr>
          </a:p>
        </p:txBody>
      </p:sp>
      <p:sp>
        <p:nvSpPr>
          <p:cNvPr id="695299" name="Rectangle 3"/>
          <p:cNvSpPr>
            <a:spLocks noGrp="1" noChangeArrowheads="1"/>
          </p:cNvSpPr>
          <p:nvPr>
            <p:ph type="body" sz="half" idx="1"/>
          </p:nvPr>
        </p:nvSpPr>
        <p:spPr>
          <a:xfrm>
            <a:off x="1066800" y="1981200"/>
            <a:ext cx="3698875" cy="4114800"/>
          </a:xfrm>
          <a:ln w="12700">
            <a:solidFill>
              <a:schemeClr val="tx1"/>
            </a:solidFill>
          </a:ln>
        </p:spPr>
        <p:txBody>
          <a:bodyPr/>
          <a:lstStyle/>
          <a:p>
            <a:pPr>
              <a:defRPr/>
            </a:pPr>
            <a:r>
              <a:rPr lang="en-US" altLang="en-US" sz="3200" dirty="0">
                <a:ea typeface="+mn-ea"/>
                <a:cs typeface="+mn-cs"/>
              </a:rPr>
              <a:t>146 </a:t>
            </a:r>
            <a:r>
              <a:rPr lang="en-US" altLang="en-US" sz="2500" dirty="0">
                <a:ea typeface="+mn-ea"/>
                <a:cs typeface="+mn-cs"/>
              </a:rPr>
              <a:t>Control Women</a:t>
            </a:r>
            <a:endParaRPr lang="en-US" altLang="en-US" dirty="0">
              <a:ea typeface="+mn-ea"/>
              <a:cs typeface="+mn-cs"/>
            </a:endParaRPr>
          </a:p>
          <a:p>
            <a:pPr>
              <a:defRPr/>
            </a:pPr>
            <a:endParaRPr lang="en-US" altLang="en-US" dirty="0">
              <a:ea typeface="+mn-ea"/>
              <a:cs typeface="+mn-cs"/>
            </a:endParaRPr>
          </a:p>
          <a:p>
            <a:pPr algn="ctr">
              <a:buFont typeface="Wingdings" pitchFamily="2" charset="2"/>
              <a:buNone/>
              <a:defRPr/>
            </a:pPr>
            <a:r>
              <a:rPr lang="en-US" altLang="en-US" sz="5000" dirty="0">
                <a:ea typeface="+mn-ea"/>
                <a:cs typeface="+mn-cs"/>
              </a:rPr>
              <a:t>39 days</a:t>
            </a:r>
          </a:p>
          <a:p>
            <a:pPr algn="ctr">
              <a:buFont typeface="Wingdings" pitchFamily="2" charset="2"/>
              <a:buNone/>
              <a:defRPr/>
            </a:pPr>
            <a:endParaRPr lang="en-US" altLang="en-US" sz="5000" dirty="0">
              <a:ea typeface="+mn-ea"/>
              <a:cs typeface="+mn-cs"/>
            </a:endParaRPr>
          </a:p>
          <a:p>
            <a:pPr algn="ctr">
              <a:buFont typeface="Wingdings" pitchFamily="2" charset="2"/>
              <a:buNone/>
              <a:defRPr/>
            </a:pPr>
            <a:r>
              <a:rPr lang="en-US" altLang="en-US" sz="5000" dirty="0">
                <a:ea typeface="+mn-ea"/>
                <a:cs typeface="+mn-cs"/>
              </a:rPr>
              <a:t>$46,700</a:t>
            </a:r>
          </a:p>
        </p:txBody>
      </p:sp>
      <p:sp>
        <p:nvSpPr>
          <p:cNvPr id="695300" name="Rectangle 4"/>
          <p:cNvSpPr>
            <a:spLocks noGrp="1" noChangeArrowheads="1"/>
          </p:cNvSpPr>
          <p:nvPr>
            <p:ph type="body" sz="half" idx="2"/>
          </p:nvPr>
        </p:nvSpPr>
        <p:spPr>
          <a:xfrm>
            <a:off x="4765674" y="1981200"/>
            <a:ext cx="3921125" cy="4114800"/>
          </a:xfrm>
          <a:ln w="44450">
            <a:solidFill>
              <a:srgbClr val="C00000"/>
            </a:solidFill>
          </a:ln>
        </p:spPr>
        <p:txBody>
          <a:bodyPr/>
          <a:lstStyle/>
          <a:p>
            <a:pPr>
              <a:defRPr/>
            </a:pPr>
            <a:r>
              <a:rPr lang="en-US" altLang="en-US" sz="3200" dirty="0">
                <a:ea typeface="ＭＳ Ｐゴシック" pitchFamily="34" charset="-128"/>
              </a:rPr>
              <a:t>100 </a:t>
            </a:r>
            <a:r>
              <a:rPr lang="en-US" altLang="en-US" sz="2500" dirty="0">
                <a:ea typeface="ＭＳ Ｐゴシック" pitchFamily="34" charset="-128"/>
              </a:rPr>
              <a:t>Treated Women</a:t>
            </a:r>
            <a:endParaRPr lang="en-US" altLang="en-US" dirty="0">
              <a:ea typeface="ＭＳ Ｐゴシック" pitchFamily="34" charset="-128"/>
            </a:endParaRPr>
          </a:p>
          <a:p>
            <a:pPr>
              <a:defRPr/>
            </a:pPr>
            <a:endParaRPr lang="en-US" altLang="en-US" dirty="0">
              <a:ea typeface="ＭＳ Ｐゴシック" pitchFamily="34" charset="-128"/>
            </a:endParaRPr>
          </a:p>
          <a:p>
            <a:pPr algn="ctr">
              <a:buFont typeface="Wingdings" pitchFamily="2" charset="2"/>
              <a:buNone/>
              <a:defRPr/>
            </a:pPr>
            <a:r>
              <a:rPr lang="en-US" altLang="en-US" sz="5000" dirty="0">
                <a:ea typeface="ＭＳ Ｐゴシック" pitchFamily="34" charset="-128"/>
              </a:rPr>
              <a:t>*7 days</a:t>
            </a:r>
          </a:p>
          <a:p>
            <a:pPr algn="ctr">
              <a:buFont typeface="Wingdings" pitchFamily="2" charset="2"/>
              <a:buNone/>
              <a:defRPr/>
            </a:pPr>
            <a:endParaRPr lang="en-US" altLang="en-US" sz="5000" dirty="0">
              <a:ea typeface="ＭＳ Ｐゴシック" pitchFamily="34" charset="-128"/>
            </a:endParaRPr>
          </a:p>
          <a:p>
            <a:pPr algn="ctr">
              <a:buFont typeface="Wingdings" pitchFamily="2" charset="2"/>
              <a:buNone/>
              <a:defRPr/>
            </a:pPr>
            <a:r>
              <a:rPr lang="en-US" altLang="en-US" sz="5000" dirty="0">
                <a:ea typeface="ＭＳ Ｐゴシック" pitchFamily="34" charset="-128"/>
              </a:rPr>
              <a:t>*$14,500</a:t>
            </a:r>
          </a:p>
        </p:txBody>
      </p:sp>
    </p:spTree>
    <p:extLst>
      <p:ext uri="{BB962C8B-B14F-4D97-AF65-F5344CB8AC3E}">
        <p14:creationId xmlns:p14="http://schemas.microsoft.com/office/powerpoint/2010/main" val="261997315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5300"/>
                                        </p:tgtEl>
                                        <p:attrNameLst>
                                          <p:attrName>style.visibility</p:attrName>
                                        </p:attrNameLst>
                                      </p:cBhvr>
                                      <p:to>
                                        <p:strVal val="visible"/>
                                      </p:to>
                                    </p:set>
                                    <p:anim calcmode="lin" valueType="num">
                                      <p:cBhvr additive="base">
                                        <p:cTn id="7" dur="500" fill="hold"/>
                                        <p:tgtEl>
                                          <p:spTgt spid="695300"/>
                                        </p:tgtEl>
                                        <p:attrNameLst>
                                          <p:attrName>ppt_x</p:attrName>
                                        </p:attrNameLst>
                                      </p:cBhvr>
                                      <p:tavLst>
                                        <p:tav tm="0">
                                          <p:val>
                                            <p:strVal val="1+#ppt_w/2"/>
                                          </p:val>
                                        </p:tav>
                                        <p:tav tm="100000">
                                          <p:val>
                                            <p:strVal val="#ppt_x"/>
                                          </p:val>
                                        </p:tav>
                                      </p:tavLst>
                                    </p:anim>
                                    <p:anim calcmode="lin" valueType="num">
                                      <p:cBhvr additive="base">
                                        <p:cTn id="8" dur="500" fill="hold"/>
                                        <p:tgtEl>
                                          <p:spTgt spid="69530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95299"/>
                                        </p:tgtEl>
                                        <p:attrNameLst>
                                          <p:attrName>style.visibility</p:attrName>
                                        </p:attrNameLst>
                                      </p:cBhvr>
                                      <p:to>
                                        <p:strVal val="visible"/>
                                      </p:to>
                                    </p:set>
                                    <p:anim calcmode="lin" valueType="num">
                                      <p:cBhvr additive="base">
                                        <p:cTn id="12" dur="500" fill="hold"/>
                                        <p:tgtEl>
                                          <p:spTgt spid="695299"/>
                                        </p:tgtEl>
                                        <p:attrNameLst>
                                          <p:attrName>ppt_x</p:attrName>
                                        </p:attrNameLst>
                                      </p:cBhvr>
                                      <p:tavLst>
                                        <p:tav tm="0">
                                          <p:val>
                                            <p:strVal val="0-#ppt_w/2"/>
                                          </p:val>
                                        </p:tav>
                                        <p:tav tm="100000">
                                          <p:val>
                                            <p:strVal val="#ppt_x"/>
                                          </p:val>
                                        </p:tav>
                                      </p:tavLst>
                                    </p:anim>
                                    <p:anim calcmode="lin" valueType="num">
                                      <p:cBhvr additive="base">
                                        <p:cTn id="13" dur="500" fill="hold"/>
                                        <p:tgtEl>
                                          <p:spTgt spid="695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9" grpId="0" animBg="1" autoUpdateAnimBg="0"/>
      <p:bldP spid="69530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325562"/>
          </a:xfrm>
        </p:spPr>
        <p:txBody>
          <a:bodyPr>
            <a:normAutofit fontScale="90000"/>
          </a:bodyPr>
          <a:lstStyle/>
          <a:p>
            <a:r>
              <a:rPr lang="en-US" b="1" dirty="0">
                <a:solidFill>
                  <a:schemeClr val="accent1">
                    <a:lumMod val="75000"/>
                  </a:schemeClr>
                </a:solidFill>
                <a:latin typeface="Arial" charset="0"/>
                <a:cs typeface="Arial" charset="0"/>
              </a:rPr>
              <a:t>I guess you would you agree with me that</a:t>
            </a:r>
          </a:p>
        </p:txBody>
      </p:sp>
      <p:sp>
        <p:nvSpPr>
          <p:cNvPr id="3075" name="Content Placeholder 2"/>
          <p:cNvSpPr>
            <a:spLocks noGrp="1"/>
          </p:cNvSpPr>
          <p:nvPr>
            <p:ph idx="1"/>
          </p:nvPr>
        </p:nvSpPr>
        <p:spPr>
          <a:xfrm>
            <a:off x="152400" y="1600200"/>
            <a:ext cx="8458200" cy="4784725"/>
          </a:xfrm>
        </p:spPr>
        <p:txBody>
          <a:bodyPr/>
          <a:lstStyle/>
          <a:p>
            <a:pPr>
              <a:buFont typeface="Wingdings 2" pitchFamily="18" charset="2"/>
              <a:buNone/>
            </a:pPr>
            <a:r>
              <a:rPr lang="en-US" b="1" dirty="0"/>
              <a:t>    </a:t>
            </a:r>
          </a:p>
          <a:p>
            <a:pPr>
              <a:buFont typeface="Wingdings 2" pitchFamily="18" charset="2"/>
              <a:buNone/>
            </a:pPr>
            <a:r>
              <a:rPr lang="en-US" b="1" dirty="0"/>
              <a:t>   </a:t>
            </a:r>
            <a:r>
              <a:rPr lang="en-US" sz="4400" dirty="0">
                <a:solidFill>
                  <a:srgbClr val="0B5395"/>
                </a:solidFill>
                <a:latin typeface="Arial" charset="0"/>
                <a:cs typeface="Arial" charset="0"/>
              </a:rPr>
              <a:t>Effective interventions in clients with a variety of dysfunctions is impossible without changes in the </a:t>
            </a:r>
            <a:r>
              <a:rPr lang="en-US" sz="4400" dirty="0" err="1">
                <a:solidFill>
                  <a:srgbClr val="0B5395"/>
                </a:solidFill>
                <a:latin typeface="Arial" charset="0"/>
                <a:cs typeface="Arial" charset="0"/>
              </a:rPr>
              <a:t>clint’s</a:t>
            </a:r>
            <a:r>
              <a:rPr lang="en-US" sz="4400" dirty="0">
                <a:solidFill>
                  <a:srgbClr val="0B5395"/>
                </a:solidFill>
                <a:latin typeface="Arial" charset="0"/>
                <a:cs typeface="Arial" charset="0"/>
              </a:rPr>
              <a:t> behavior?</a:t>
            </a:r>
            <a:endParaRPr lang="en-US" sz="4000" dirty="0">
              <a:solidFill>
                <a:srgbClr val="0B5395"/>
              </a:solidFill>
              <a:latin typeface="Arial" charset="0"/>
              <a:cs typeface="Arial" charset="0"/>
            </a:endParaRPr>
          </a:p>
        </p:txBody>
      </p:sp>
    </p:spTree>
    <p:custDataLst>
      <p:tags r:id="rId1"/>
    </p:custDataLst>
    <p:extLst>
      <p:ext uri="{BB962C8B-B14F-4D97-AF65-F5344CB8AC3E}">
        <p14:creationId xmlns:p14="http://schemas.microsoft.com/office/powerpoint/2010/main" val="182260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dirty="0">
                <a:solidFill>
                  <a:srgbClr val="0B5395"/>
                </a:solidFill>
                <a:latin typeface="Arial" charset="0"/>
                <a:cs typeface="Arial" charset="0"/>
              </a:rPr>
              <a:t>If you agree, here is the $10 M question:</a:t>
            </a:r>
          </a:p>
        </p:txBody>
      </p:sp>
      <p:sp>
        <p:nvSpPr>
          <p:cNvPr id="3" name="Content Placeholder 2"/>
          <p:cNvSpPr>
            <a:spLocks noGrp="1"/>
          </p:cNvSpPr>
          <p:nvPr>
            <p:ph idx="1"/>
          </p:nvPr>
        </p:nvSpPr>
        <p:spPr>
          <a:xfrm>
            <a:off x="457200" y="2362200"/>
            <a:ext cx="8229600" cy="3962400"/>
          </a:xfrm>
        </p:spPr>
        <p:txBody>
          <a:bodyPr/>
          <a:lstStyle/>
          <a:p>
            <a:pPr algn="ctr">
              <a:buFontTx/>
              <a:buNone/>
            </a:pPr>
            <a:r>
              <a:rPr lang="en-US" sz="7200" dirty="0">
                <a:solidFill>
                  <a:schemeClr val="accent1">
                    <a:lumMod val="75000"/>
                  </a:schemeClr>
                </a:solidFill>
                <a:latin typeface="Arial" charset="0"/>
                <a:cs typeface="Arial" charset="0"/>
              </a:rPr>
              <a:t>Why people don’t </a:t>
            </a:r>
            <a:br>
              <a:rPr lang="en-US" sz="7200" dirty="0">
                <a:solidFill>
                  <a:schemeClr val="accent1">
                    <a:lumMod val="75000"/>
                  </a:schemeClr>
                </a:solidFill>
                <a:latin typeface="Arial" charset="0"/>
                <a:cs typeface="Arial" charset="0"/>
              </a:rPr>
            </a:br>
            <a:r>
              <a:rPr lang="en-US" sz="7200" dirty="0">
                <a:solidFill>
                  <a:schemeClr val="accent1">
                    <a:lumMod val="75000"/>
                  </a:schemeClr>
                </a:solidFill>
                <a:latin typeface="Arial" charset="0"/>
                <a:cs typeface="Arial" charset="0"/>
              </a:rPr>
              <a:t> just change?</a:t>
            </a:r>
            <a:endParaRPr lang="en-US" sz="7200" dirty="0">
              <a:solidFill>
                <a:srgbClr val="0B5395"/>
              </a:solidFill>
              <a:latin typeface="Arial" charset="0"/>
              <a:cs typeface="Arial" charset="0"/>
            </a:endParaRPr>
          </a:p>
          <a:p>
            <a:endParaRPr lang="en-US" sz="6000" dirty="0"/>
          </a:p>
        </p:txBody>
      </p:sp>
    </p:spTree>
    <p:custDataLst>
      <p:tags r:id="rId1"/>
    </p:custDataLst>
    <p:extLst>
      <p:ext uri="{BB962C8B-B14F-4D97-AF65-F5344CB8AC3E}">
        <p14:creationId xmlns:p14="http://schemas.microsoft.com/office/powerpoint/2010/main" val="33994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pPr eaLnBrk="1" hangingPunct="1">
              <a:defRPr/>
            </a:pPr>
            <a:r>
              <a:rPr lang="en-US" sz="4800" b="1" dirty="0">
                <a:solidFill>
                  <a:schemeClr val="accent1">
                    <a:lumMod val="75000"/>
                  </a:schemeClr>
                </a:solidFill>
                <a:latin typeface="Arial" pitchFamily="34" charset="0"/>
                <a:cs typeface="Arial" pitchFamily="34" charset="0"/>
              </a:rPr>
              <a:t>You would think . . . </a:t>
            </a:r>
          </a:p>
        </p:txBody>
      </p:sp>
      <p:sp>
        <p:nvSpPr>
          <p:cNvPr id="101379" name="Rectangle 3"/>
          <p:cNvSpPr>
            <a:spLocks noGrp="1" noChangeArrowheads="1"/>
          </p:cNvSpPr>
          <p:nvPr>
            <p:ph idx="1"/>
          </p:nvPr>
        </p:nvSpPr>
        <p:spPr>
          <a:xfrm>
            <a:off x="304800" y="1143000"/>
            <a:ext cx="8610600" cy="5486400"/>
          </a:xfrm>
        </p:spPr>
        <p:txBody>
          <a:bodyPr/>
          <a:lstStyle/>
          <a:p>
            <a:pPr eaLnBrk="1" hangingPunct="1">
              <a:defRPr/>
            </a:pPr>
            <a:r>
              <a:rPr lang="en-US" sz="2800" dirty="0">
                <a:solidFill>
                  <a:srgbClr val="0B5395"/>
                </a:solidFill>
                <a:latin typeface="Arial" pitchFamily="34" charset="0"/>
                <a:cs typeface="Arial" pitchFamily="34" charset="0"/>
              </a:rPr>
              <a:t>That having had a heart attack would be enough for someone to quit smoking and exercise more. </a:t>
            </a:r>
          </a:p>
          <a:p>
            <a:pPr eaLnBrk="1" hangingPunct="1">
              <a:defRPr/>
            </a:pPr>
            <a:r>
              <a:rPr lang="en-US" sz="2800" dirty="0">
                <a:solidFill>
                  <a:srgbClr val="0B5395"/>
                </a:solidFill>
                <a:latin typeface="Arial" pitchFamily="34" charset="0"/>
                <a:cs typeface="Arial" pitchFamily="34" charset="0"/>
              </a:rPr>
              <a:t>That hangovers, damaged relationships, would be enough to convince people to do something about their drinking or drug use</a:t>
            </a:r>
          </a:p>
          <a:p>
            <a:pPr eaLnBrk="1" hangingPunct="1">
              <a:defRPr/>
            </a:pPr>
            <a:r>
              <a:rPr lang="en-US" sz="2800" dirty="0">
                <a:solidFill>
                  <a:srgbClr val="0B5395"/>
                </a:solidFill>
                <a:latin typeface="Arial" pitchFamily="34" charset="0"/>
                <a:cs typeface="Arial" pitchFamily="34" charset="0"/>
              </a:rPr>
              <a:t>That being diagnosed with diabetes will be enough to someone to start a diet and medication</a:t>
            </a:r>
          </a:p>
          <a:p>
            <a:pPr eaLnBrk="1" hangingPunct="1">
              <a:defRPr/>
            </a:pPr>
            <a:r>
              <a:rPr lang="en-US" sz="2800" dirty="0">
                <a:solidFill>
                  <a:srgbClr val="0B5395"/>
                </a:solidFill>
                <a:latin typeface="Arial" pitchFamily="34" charset="0"/>
                <a:cs typeface="Arial" pitchFamily="34" charset="0"/>
              </a:rPr>
              <a:t>That time spent in the jail or prison would dissuade someone from re-offending</a:t>
            </a:r>
          </a:p>
          <a:p>
            <a:pPr algn="ctr" eaLnBrk="1" hangingPunct="1">
              <a:buNone/>
              <a:defRPr/>
            </a:pPr>
            <a:r>
              <a:rPr lang="en-US" sz="2800" dirty="0">
                <a:solidFill>
                  <a:srgbClr val="0B5395"/>
                </a:solidFill>
                <a:latin typeface="Arial" pitchFamily="34" charset="0"/>
                <a:cs typeface="Arial" pitchFamily="34" charset="0"/>
              </a:rPr>
              <a:t>	</a:t>
            </a:r>
            <a:r>
              <a:rPr lang="en-US" sz="4000" dirty="0">
                <a:solidFill>
                  <a:srgbClr val="0B5395"/>
                </a:solidFill>
                <a:latin typeface="Arial" pitchFamily="34" charset="0"/>
                <a:cs typeface="Arial" pitchFamily="34" charset="0"/>
              </a:rPr>
              <a:t>and sometimes it does . . . .</a:t>
            </a:r>
            <a:endParaRPr lang="en-US" sz="2800" dirty="0">
              <a:solidFill>
                <a:srgbClr val="0B5395"/>
              </a:solidFill>
              <a:latin typeface="Arial" pitchFamily="34" charset="0"/>
              <a:cs typeface="Arial" pitchFamily="34" charset="0"/>
            </a:endParaRPr>
          </a:p>
          <a:p>
            <a:pPr eaLnBrk="1" hangingPunct="1">
              <a:buFontTx/>
              <a:buNone/>
              <a:defRPr/>
            </a:pPr>
            <a:endParaRPr lang="en-US" sz="2800" dirty="0">
              <a:solidFill>
                <a:srgbClr val="FFFF66"/>
              </a:solidFill>
              <a:latin typeface="Arial" pitchFamily="34" charset="0"/>
              <a:cs typeface="Arial" pitchFamily="34" charset="0"/>
            </a:endParaRPr>
          </a:p>
          <a:p>
            <a:pPr eaLnBrk="1" hangingPunct="1">
              <a:defRPr/>
            </a:pPr>
            <a:endParaRPr lang="en-US" sz="2800" dirty="0">
              <a:solidFill>
                <a:srgbClr val="FFFF66"/>
              </a:solidFill>
              <a:latin typeface="Arial" pitchFamily="34" charset="0"/>
              <a:cs typeface="Arial" pitchFamily="34" charset="0"/>
            </a:endParaRPr>
          </a:p>
          <a:p>
            <a:pPr eaLnBrk="1" hangingPunct="1">
              <a:defRPr/>
            </a:pPr>
            <a:endParaRPr lang="en-US" dirty="0">
              <a:solidFill>
                <a:srgbClr val="FFFF66"/>
              </a:solidFill>
              <a:latin typeface="Arial" pitchFamily="34" charset="0"/>
              <a:cs typeface="Arial" pitchFamily="34" charset="0"/>
            </a:endParaRPr>
          </a:p>
        </p:txBody>
      </p:sp>
    </p:spTree>
    <p:extLst>
      <p:ext uri="{BB962C8B-B14F-4D97-AF65-F5344CB8AC3E}">
        <p14:creationId xmlns:p14="http://schemas.microsoft.com/office/powerpoint/2010/main" val="945349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137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137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137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01379">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685800" y="762000"/>
            <a:ext cx="7772400" cy="4953000"/>
          </a:xfrm>
        </p:spPr>
        <p:txBody>
          <a:bodyPr/>
          <a:lstStyle/>
          <a:p>
            <a:pPr algn="ctr" eaLnBrk="1" hangingPunct="1">
              <a:defRPr/>
            </a:pPr>
            <a:r>
              <a:rPr lang="en-US" sz="6600" dirty="0">
                <a:solidFill>
                  <a:schemeClr val="tx2">
                    <a:lumMod val="75000"/>
                  </a:schemeClr>
                </a:solidFill>
                <a:latin typeface="Arial" pitchFamily="34" charset="0"/>
                <a:cs typeface="Arial" pitchFamily="34" charset="0"/>
              </a:rPr>
              <a:t>Yet so often it is not enough. </a:t>
            </a:r>
            <a:br>
              <a:rPr lang="en-US" sz="6600" dirty="0">
                <a:solidFill>
                  <a:schemeClr val="tx2">
                    <a:lumMod val="75000"/>
                  </a:schemeClr>
                </a:solidFill>
                <a:latin typeface="Arial" pitchFamily="34" charset="0"/>
                <a:cs typeface="Arial" pitchFamily="34" charset="0"/>
              </a:rPr>
            </a:br>
            <a:br>
              <a:rPr lang="en-US" sz="6600" dirty="0">
                <a:solidFill>
                  <a:schemeClr val="tx2">
                    <a:lumMod val="75000"/>
                  </a:schemeClr>
                </a:solidFill>
                <a:latin typeface="Arial" pitchFamily="34" charset="0"/>
                <a:cs typeface="Arial" pitchFamily="34" charset="0"/>
              </a:rPr>
            </a:br>
            <a:r>
              <a:rPr lang="en-US" sz="11500" b="1" i="1" dirty="0">
                <a:solidFill>
                  <a:schemeClr val="tx2">
                    <a:lumMod val="75000"/>
                  </a:schemeClr>
                </a:solidFill>
                <a:latin typeface="Arial" pitchFamily="34" charset="0"/>
                <a:cs typeface="Arial" pitchFamily="34" charset="0"/>
              </a:rPr>
              <a:t>Why?</a:t>
            </a:r>
            <a:endParaRPr lang="en-US" sz="6600" b="1" i="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5378367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685800" y="381000"/>
            <a:ext cx="7772400" cy="1295400"/>
          </a:xfrm>
        </p:spPr>
        <p:txBody>
          <a:bodyPr/>
          <a:lstStyle/>
          <a:p>
            <a:pPr>
              <a:defRPr/>
            </a:pPr>
            <a:r>
              <a:rPr lang="en-US" sz="4800" b="1" dirty="0">
                <a:solidFill>
                  <a:schemeClr val="tx2">
                    <a:lumMod val="75000"/>
                  </a:schemeClr>
                </a:solidFill>
                <a:latin typeface="Arial" pitchFamily="34" charset="0"/>
                <a:cs typeface="Arial" pitchFamily="34" charset="0"/>
              </a:rPr>
              <a:t>Common believes why people do not change</a:t>
            </a:r>
          </a:p>
        </p:txBody>
      </p:sp>
      <p:sp>
        <p:nvSpPr>
          <p:cNvPr id="12291" name="Rectangle 1027"/>
          <p:cNvSpPr>
            <a:spLocks noGrp="1" noChangeArrowheads="1"/>
          </p:cNvSpPr>
          <p:nvPr>
            <p:ph idx="1"/>
          </p:nvPr>
        </p:nvSpPr>
        <p:spPr>
          <a:xfrm>
            <a:off x="533400" y="1600200"/>
            <a:ext cx="8382000" cy="4800600"/>
          </a:xfrm>
        </p:spPr>
        <p:txBody>
          <a:bodyPr/>
          <a:lstStyle/>
          <a:p>
            <a:pPr>
              <a:defRPr/>
            </a:pPr>
            <a:endParaRPr lang="en-US" dirty="0"/>
          </a:p>
          <a:p>
            <a:pPr>
              <a:buFont typeface="Wingdings" pitchFamily="2" charset="2"/>
              <a:buNone/>
              <a:defRPr/>
            </a:pPr>
            <a:r>
              <a:rPr lang="en-US" sz="4000" dirty="0">
                <a:solidFill>
                  <a:schemeClr val="tx2">
                    <a:lumMod val="75000"/>
                  </a:schemeClr>
                </a:solidFill>
                <a:latin typeface="Arial" pitchFamily="34" charset="0"/>
                <a:cs typeface="Arial" pitchFamily="34" charset="0"/>
              </a:rPr>
              <a:t>The problem with them is ... </a:t>
            </a:r>
          </a:p>
          <a:p>
            <a:pPr>
              <a:defRPr/>
            </a:pPr>
            <a:r>
              <a:rPr lang="en-US" sz="4000" dirty="0">
                <a:solidFill>
                  <a:schemeClr val="tx2">
                    <a:lumMod val="75000"/>
                  </a:schemeClr>
                </a:solidFill>
                <a:latin typeface="Arial" pitchFamily="34" charset="0"/>
                <a:cs typeface="Arial" pitchFamily="34" charset="0"/>
              </a:rPr>
              <a:t>They don’t </a:t>
            </a:r>
            <a:r>
              <a:rPr lang="en-US" sz="4000" b="1" dirty="0">
                <a:solidFill>
                  <a:schemeClr val="tx2">
                    <a:lumMod val="75000"/>
                  </a:schemeClr>
                </a:solidFill>
                <a:latin typeface="Arial" pitchFamily="34" charset="0"/>
                <a:cs typeface="Arial" pitchFamily="34" charset="0"/>
              </a:rPr>
              <a:t>SEE </a:t>
            </a:r>
            <a:r>
              <a:rPr lang="en-US" sz="4000" dirty="0">
                <a:solidFill>
                  <a:schemeClr val="tx2">
                    <a:lumMod val="75000"/>
                  </a:schemeClr>
                </a:solidFill>
                <a:latin typeface="Arial" pitchFamily="34" charset="0"/>
                <a:cs typeface="Arial" pitchFamily="34" charset="0"/>
              </a:rPr>
              <a:t>the problem (denial, lack of insight)</a:t>
            </a:r>
          </a:p>
          <a:p>
            <a:pPr>
              <a:defRPr/>
            </a:pPr>
            <a:r>
              <a:rPr lang="en-US" sz="4000" dirty="0">
                <a:solidFill>
                  <a:schemeClr val="tx2">
                    <a:lumMod val="75000"/>
                  </a:schemeClr>
                </a:solidFill>
                <a:latin typeface="Arial" pitchFamily="34" charset="0"/>
                <a:cs typeface="Arial" pitchFamily="34" charset="0"/>
              </a:rPr>
              <a:t>They don’t </a:t>
            </a:r>
            <a:r>
              <a:rPr lang="en-US" sz="4000" b="1" dirty="0">
                <a:solidFill>
                  <a:schemeClr val="tx2">
                    <a:lumMod val="75000"/>
                  </a:schemeClr>
                </a:solidFill>
                <a:latin typeface="Arial" pitchFamily="34" charset="0"/>
                <a:cs typeface="Arial" pitchFamily="34" charset="0"/>
              </a:rPr>
              <a:t>KNOW HOW </a:t>
            </a:r>
            <a:r>
              <a:rPr lang="en-US" sz="4000" dirty="0">
                <a:solidFill>
                  <a:schemeClr val="tx2">
                    <a:lumMod val="75000"/>
                  </a:schemeClr>
                </a:solidFill>
                <a:latin typeface="Arial" pitchFamily="34" charset="0"/>
                <a:cs typeface="Arial" pitchFamily="34" charset="0"/>
              </a:rPr>
              <a:t>to change</a:t>
            </a:r>
            <a:endParaRPr lang="en-US" sz="4000" b="1" dirty="0">
              <a:solidFill>
                <a:schemeClr val="tx2">
                  <a:lumMod val="75000"/>
                </a:schemeClr>
              </a:solidFill>
              <a:latin typeface="Arial" pitchFamily="34" charset="0"/>
              <a:cs typeface="Arial" pitchFamily="34" charset="0"/>
            </a:endParaRPr>
          </a:p>
          <a:p>
            <a:pPr>
              <a:defRPr/>
            </a:pPr>
            <a:r>
              <a:rPr lang="en-US" sz="4000" dirty="0">
                <a:solidFill>
                  <a:schemeClr val="tx2">
                    <a:lumMod val="75000"/>
                  </a:schemeClr>
                </a:solidFill>
                <a:latin typeface="Arial" pitchFamily="34" charset="0"/>
                <a:cs typeface="Arial" pitchFamily="34" charset="0"/>
              </a:rPr>
              <a:t>They simply don’t </a:t>
            </a:r>
            <a:r>
              <a:rPr lang="en-US" sz="4000" b="1" dirty="0">
                <a:solidFill>
                  <a:schemeClr val="tx2">
                    <a:lumMod val="75000"/>
                  </a:schemeClr>
                </a:solidFill>
                <a:latin typeface="Arial" pitchFamily="34" charset="0"/>
                <a:cs typeface="Arial" pitchFamily="34" charset="0"/>
              </a:rPr>
              <a:t>CARE</a:t>
            </a:r>
          </a:p>
        </p:txBody>
      </p:sp>
    </p:spTree>
    <p:extLst>
      <p:ext uri="{BB962C8B-B14F-4D97-AF65-F5344CB8AC3E}">
        <p14:creationId xmlns:p14="http://schemas.microsoft.com/office/powerpoint/2010/main" val="39847328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6933" y="8467"/>
            <a:ext cx="9144000" cy="9059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dirty="0">
                <a:solidFill>
                  <a:schemeClr val="tx1"/>
                </a:solidFill>
              </a:rPr>
              <a:t>Your trainer- Igor Koutsenok, MD</a:t>
            </a:r>
          </a:p>
        </p:txBody>
      </p:sp>
      <p:sp>
        <p:nvSpPr>
          <p:cNvPr id="10" name="Rectangle 9"/>
          <p:cNvSpPr/>
          <p:nvPr/>
        </p:nvSpPr>
        <p:spPr>
          <a:xfrm>
            <a:off x="16933" y="1278510"/>
            <a:ext cx="5774267" cy="4524315"/>
          </a:xfrm>
          <a:prstGeom prst="rect">
            <a:avLst/>
          </a:prstGeom>
        </p:spPr>
        <p:txBody>
          <a:bodyPr wrap="square">
            <a:spAutoFit/>
          </a:bodyPr>
          <a:lstStyle/>
          <a:p>
            <a:pPr marL="342900" indent="-342900" fontAlgn="auto">
              <a:spcBef>
                <a:spcPts val="0"/>
              </a:spcBef>
              <a:spcAft>
                <a:spcPts val="0"/>
              </a:spcAft>
              <a:buFont typeface="Arial"/>
              <a:buChar char="•"/>
              <a:defRPr/>
            </a:pPr>
            <a:r>
              <a:rPr lang="en-US" sz="2400" b="0" dirty="0">
                <a:latin typeface="Arial"/>
                <a:cs typeface="Arial"/>
              </a:rPr>
              <a:t>Father of three</a:t>
            </a:r>
          </a:p>
          <a:p>
            <a:pPr marL="342900" indent="-342900" fontAlgn="auto">
              <a:spcBef>
                <a:spcPts val="0"/>
              </a:spcBef>
              <a:spcAft>
                <a:spcPts val="0"/>
              </a:spcAft>
              <a:buFont typeface="Arial"/>
              <a:buChar char="•"/>
              <a:defRPr/>
            </a:pPr>
            <a:r>
              <a:rPr lang="en-US" sz="2400" b="0" dirty="0">
                <a:latin typeface="Arial"/>
                <a:cs typeface="Arial"/>
              </a:rPr>
              <a:t>Addiction Psychiatrist</a:t>
            </a:r>
          </a:p>
          <a:p>
            <a:pPr marL="342900" indent="-342900">
              <a:buFont typeface="Arial"/>
              <a:buChar char="•"/>
              <a:tabLst>
                <a:tab pos="4175125" algn="l"/>
              </a:tabLst>
            </a:pPr>
            <a:r>
              <a:rPr lang="en-US" sz="2400" b="0" dirty="0">
                <a:latin typeface="Arial"/>
                <a:cs typeface="Arial"/>
              </a:rPr>
              <a:t>Professor of Psychiatry at the University of California San Diego </a:t>
            </a:r>
          </a:p>
          <a:p>
            <a:pPr marL="342900" indent="-342900">
              <a:buFont typeface="Arial"/>
              <a:buChar char="•"/>
              <a:tabLst>
                <a:tab pos="4175125" algn="l"/>
              </a:tabLst>
            </a:pPr>
            <a:r>
              <a:rPr lang="en-US" sz="2400" b="0" dirty="0">
                <a:latin typeface="Arial"/>
                <a:cs typeface="Arial"/>
              </a:rPr>
              <a:t>Chief of Prevention, Treatment and Rehabilitation at UNODC-Vienna (2013-2016)</a:t>
            </a:r>
          </a:p>
          <a:p>
            <a:pPr marL="342900" indent="-342900" fontAlgn="auto">
              <a:spcBef>
                <a:spcPts val="0"/>
              </a:spcBef>
              <a:spcAft>
                <a:spcPts val="0"/>
              </a:spcAft>
              <a:buFont typeface="Arial"/>
              <a:buChar char="•"/>
              <a:defRPr/>
            </a:pPr>
            <a:r>
              <a:rPr lang="en-US" sz="2400" b="0" dirty="0">
                <a:latin typeface="Arial"/>
                <a:cs typeface="Arial"/>
              </a:rPr>
              <a:t>MINT member since 2008</a:t>
            </a:r>
          </a:p>
          <a:p>
            <a:pPr marL="342900" indent="-342900">
              <a:buFont typeface="Arial"/>
              <a:buChar char="•"/>
            </a:pPr>
            <a:r>
              <a:rPr lang="en-US" sz="2400" b="0" dirty="0">
                <a:latin typeface="Arial"/>
                <a:cs typeface="Arial"/>
              </a:rPr>
              <a:t>Facilitated more than 50 MI trainings and workshops in more than 15 countries</a:t>
            </a:r>
          </a:p>
          <a:p>
            <a:pPr marL="342900" indent="-342900">
              <a:buFont typeface="Arial"/>
              <a:buChar char="•"/>
            </a:pPr>
            <a:r>
              <a:rPr lang="en-US" sz="2400" b="0" dirty="0">
                <a:latin typeface="Arial"/>
                <a:cs typeface="Arial"/>
              </a:rPr>
              <a:t>I love judo, playing jazz saxophone</a:t>
            </a:r>
          </a:p>
        </p:txBody>
      </p:sp>
      <p:pic>
        <p:nvPicPr>
          <p:cNvPr id="2" name="Picture 1" descr="Igor Koutsenok Phot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922" y="1278510"/>
            <a:ext cx="1803400" cy="1769490"/>
          </a:xfrm>
          <a:prstGeom prst="rect">
            <a:avLst/>
          </a:prstGeom>
        </p:spPr>
      </p:pic>
      <p:pic>
        <p:nvPicPr>
          <p:cNvPr id="8" name="Picture 7" descr="A person wearing a red shirt&#10;&#10;Description automatically generated">
            <a:extLst>
              <a:ext uri="{FF2B5EF4-FFF2-40B4-BE49-F238E27FC236}">
                <a16:creationId xmlns:a16="http://schemas.microsoft.com/office/drawing/2014/main" id="{DB090E46-FE6E-854C-9294-B0BCFD55AB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325" y="3164790"/>
            <a:ext cx="1939696" cy="2016809"/>
          </a:xfrm>
          <a:prstGeom prst="rect">
            <a:avLst/>
          </a:prstGeom>
        </p:spPr>
      </p:pic>
      <p:pic>
        <p:nvPicPr>
          <p:cNvPr id="11" name="Picture 10" descr="A picture containing indoor, person, table, dog&#10;&#10;Description automatically generated">
            <a:extLst>
              <a:ext uri="{FF2B5EF4-FFF2-40B4-BE49-F238E27FC236}">
                <a16:creationId xmlns:a16="http://schemas.microsoft.com/office/drawing/2014/main" id="{02D9A29A-2C0A-2443-A901-768AC7927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4854" y="954406"/>
            <a:ext cx="1939696" cy="2586261"/>
          </a:xfrm>
          <a:prstGeom prst="rect">
            <a:avLst/>
          </a:prstGeom>
        </p:spPr>
      </p:pic>
      <p:pic>
        <p:nvPicPr>
          <p:cNvPr id="12" name="Picture 11" descr="Igor Boba jud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2859" y="3029805"/>
            <a:ext cx="1685338" cy="2489098"/>
          </a:xfrm>
          <a:prstGeom prst="rect">
            <a:avLst/>
          </a:prstGeom>
        </p:spPr>
      </p:pic>
    </p:spTree>
    <p:extLst>
      <p:ext uri="{BB962C8B-B14F-4D97-AF65-F5344CB8AC3E}">
        <p14:creationId xmlns:p14="http://schemas.microsoft.com/office/powerpoint/2010/main" val="13267386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52400"/>
            <a:ext cx="9144000" cy="1981200"/>
          </a:xfrm>
        </p:spPr>
        <p:txBody>
          <a:bodyPr/>
          <a:lstStyle/>
          <a:p>
            <a:pPr algn="ctr">
              <a:defRPr/>
            </a:pPr>
            <a:r>
              <a:rPr lang="en-US" sz="4000" b="1" dirty="0">
                <a:solidFill>
                  <a:schemeClr val="tx2">
                    <a:lumMod val="75000"/>
                  </a:schemeClr>
                </a:solidFill>
                <a:latin typeface="Arial" pitchFamily="34" charset="0"/>
                <a:cs typeface="Arial" pitchFamily="34" charset="0"/>
              </a:rPr>
              <a:t>So, if these explanations are true, there are simple solutions, and you don’t need this training</a:t>
            </a:r>
          </a:p>
        </p:txBody>
      </p:sp>
      <p:sp>
        <p:nvSpPr>
          <p:cNvPr id="13315" name="Rectangle 3"/>
          <p:cNvSpPr>
            <a:spLocks noGrp="1" noChangeArrowheads="1"/>
          </p:cNvSpPr>
          <p:nvPr>
            <p:ph idx="1"/>
          </p:nvPr>
        </p:nvSpPr>
        <p:spPr>
          <a:xfrm>
            <a:off x="381000" y="2362200"/>
            <a:ext cx="8382000" cy="4495800"/>
          </a:xfrm>
        </p:spPr>
        <p:txBody>
          <a:bodyPr/>
          <a:lstStyle/>
          <a:p>
            <a:pPr>
              <a:defRPr/>
            </a:pPr>
            <a:r>
              <a:rPr lang="en-US" sz="3200" dirty="0">
                <a:solidFill>
                  <a:schemeClr val="tx2">
                    <a:lumMod val="75000"/>
                  </a:schemeClr>
                </a:solidFill>
                <a:latin typeface="Arial" pitchFamily="34" charset="0"/>
                <a:cs typeface="Arial" pitchFamily="34" charset="0"/>
              </a:rPr>
              <a:t>Give them </a:t>
            </a:r>
            <a:r>
              <a:rPr lang="en-US" sz="3200" b="1" dirty="0">
                <a:solidFill>
                  <a:schemeClr val="tx2">
                    <a:lumMod val="75000"/>
                  </a:schemeClr>
                </a:solidFill>
                <a:latin typeface="Arial" pitchFamily="34" charset="0"/>
                <a:cs typeface="Arial" pitchFamily="34" charset="0"/>
              </a:rPr>
              <a:t>INSIGHT and KNOWLEDGE, </a:t>
            </a:r>
            <a:r>
              <a:rPr lang="en-US" sz="3200" dirty="0">
                <a:solidFill>
                  <a:schemeClr val="tx2">
                    <a:lumMod val="75000"/>
                  </a:schemeClr>
                </a:solidFill>
                <a:latin typeface="Arial" pitchFamily="34" charset="0"/>
                <a:cs typeface="Arial" pitchFamily="34" charset="0"/>
              </a:rPr>
              <a:t>and they will change</a:t>
            </a:r>
          </a:p>
          <a:p>
            <a:pPr>
              <a:defRPr/>
            </a:pPr>
            <a:r>
              <a:rPr lang="en-US" sz="3200" dirty="0">
                <a:solidFill>
                  <a:schemeClr val="tx2">
                    <a:lumMod val="75000"/>
                  </a:schemeClr>
                </a:solidFill>
                <a:latin typeface="Arial" pitchFamily="34" charset="0"/>
                <a:cs typeface="Arial" pitchFamily="34" charset="0"/>
              </a:rPr>
              <a:t>Give them </a:t>
            </a:r>
            <a:r>
              <a:rPr lang="en-US" sz="3200" b="1" dirty="0">
                <a:solidFill>
                  <a:schemeClr val="tx2">
                    <a:lumMod val="75000"/>
                  </a:schemeClr>
                </a:solidFill>
                <a:latin typeface="Arial" pitchFamily="34" charset="0"/>
                <a:cs typeface="Arial" pitchFamily="34" charset="0"/>
              </a:rPr>
              <a:t>SKILLS</a:t>
            </a:r>
            <a:r>
              <a:rPr lang="en-US" sz="3200" dirty="0">
                <a:solidFill>
                  <a:schemeClr val="tx2">
                    <a:lumMod val="75000"/>
                  </a:schemeClr>
                </a:solidFill>
                <a:latin typeface="Arial" pitchFamily="34" charset="0"/>
                <a:cs typeface="Arial" pitchFamily="34" charset="0"/>
              </a:rPr>
              <a:t> </a:t>
            </a:r>
            <a:r>
              <a:rPr lang="en-US" sz="3200" i="1" dirty="0">
                <a:solidFill>
                  <a:schemeClr val="tx2">
                    <a:lumMod val="75000"/>
                  </a:schemeClr>
                </a:solidFill>
                <a:latin typeface="Arial" pitchFamily="34" charset="0"/>
                <a:cs typeface="Arial" pitchFamily="34" charset="0"/>
              </a:rPr>
              <a:t>how</a:t>
            </a:r>
            <a:r>
              <a:rPr lang="en-US" sz="3200" dirty="0">
                <a:solidFill>
                  <a:schemeClr val="tx2">
                    <a:lumMod val="75000"/>
                  </a:schemeClr>
                </a:solidFill>
                <a:latin typeface="Arial" pitchFamily="34" charset="0"/>
                <a:cs typeface="Arial" pitchFamily="34" charset="0"/>
              </a:rPr>
              <a:t> to change, and they will do it</a:t>
            </a:r>
          </a:p>
          <a:p>
            <a:pPr>
              <a:defRPr/>
            </a:pPr>
            <a:r>
              <a:rPr lang="en-US" sz="3200" dirty="0">
                <a:solidFill>
                  <a:schemeClr val="tx2">
                    <a:lumMod val="75000"/>
                  </a:schemeClr>
                </a:solidFill>
                <a:latin typeface="Arial" pitchFamily="34" charset="0"/>
                <a:cs typeface="Arial" pitchFamily="34" charset="0"/>
              </a:rPr>
              <a:t>Give them </a:t>
            </a:r>
            <a:r>
              <a:rPr lang="en-US" sz="3200" b="1" dirty="0">
                <a:solidFill>
                  <a:schemeClr val="tx2">
                    <a:lumMod val="75000"/>
                  </a:schemeClr>
                </a:solidFill>
                <a:latin typeface="Arial" pitchFamily="34" charset="0"/>
                <a:cs typeface="Arial" pitchFamily="34" charset="0"/>
              </a:rPr>
              <a:t>FEAR</a:t>
            </a:r>
            <a:r>
              <a:rPr lang="en-US" sz="3200" dirty="0">
                <a:solidFill>
                  <a:schemeClr val="tx2">
                    <a:lumMod val="75000"/>
                  </a:schemeClr>
                </a:solidFill>
                <a:latin typeface="Arial" pitchFamily="34" charset="0"/>
                <a:cs typeface="Arial" pitchFamily="34" charset="0"/>
              </a:rPr>
              <a:t> - make people feel </a:t>
            </a:r>
            <a:r>
              <a:rPr lang="en-US" sz="3200" i="1" dirty="0">
                <a:solidFill>
                  <a:schemeClr val="tx2">
                    <a:lumMod val="75000"/>
                  </a:schemeClr>
                </a:solidFill>
                <a:latin typeface="Arial" pitchFamily="34" charset="0"/>
                <a:cs typeface="Arial" pitchFamily="34" charset="0"/>
              </a:rPr>
              <a:t>afraid</a:t>
            </a:r>
            <a:r>
              <a:rPr lang="en-US" sz="3200" dirty="0">
                <a:solidFill>
                  <a:schemeClr val="tx2">
                    <a:lumMod val="75000"/>
                  </a:schemeClr>
                </a:solidFill>
                <a:latin typeface="Arial" pitchFamily="34" charset="0"/>
                <a:cs typeface="Arial" pitchFamily="34" charset="0"/>
              </a:rPr>
              <a:t> enough, give them orders, tell them to stop doing what is wrong.</a:t>
            </a:r>
          </a:p>
        </p:txBody>
      </p:sp>
    </p:spTree>
    <p:extLst>
      <p:ext uri="{BB962C8B-B14F-4D97-AF65-F5344CB8AC3E}">
        <p14:creationId xmlns:p14="http://schemas.microsoft.com/office/powerpoint/2010/main" val="17241770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43558" cy="709865"/>
          </a:xfrm>
        </p:spPr>
        <p:txBody>
          <a:bodyPr>
            <a:normAutofit fontScale="90000"/>
          </a:bodyPr>
          <a:lstStyle/>
          <a:p>
            <a:pPr algn="l"/>
            <a:r>
              <a:rPr lang="en-US" dirty="0"/>
              <a:t>Individual Exercise: Think About Your Own Change Process</a:t>
            </a:r>
          </a:p>
        </p:txBody>
      </p:sp>
      <p:sp>
        <p:nvSpPr>
          <p:cNvPr id="3" name="Rectangle 2"/>
          <p:cNvSpPr/>
          <p:nvPr/>
        </p:nvSpPr>
        <p:spPr>
          <a:xfrm>
            <a:off x="914400" y="1676400"/>
            <a:ext cx="7223760" cy="954107"/>
          </a:xfrm>
          <a:prstGeom prst="rect">
            <a:avLst/>
          </a:prstGeom>
        </p:spPr>
        <p:txBody>
          <a:bodyPr wrap="square">
            <a:spAutoFit/>
          </a:bodyPr>
          <a:lstStyle/>
          <a:p>
            <a:pPr algn="ctr"/>
            <a:r>
              <a:rPr lang="en-US" sz="2800" dirty="0"/>
              <a:t>Think about a problem behavior you  have changed at some point in your life.</a:t>
            </a:r>
          </a:p>
        </p:txBody>
      </p:sp>
    </p:spTree>
    <p:extLst>
      <p:ext uri="{BB962C8B-B14F-4D97-AF65-F5344CB8AC3E}">
        <p14:creationId xmlns:p14="http://schemas.microsoft.com/office/powerpoint/2010/main" val="261073755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600" dirty="0"/>
              <a:t>The probability for an individual to initiate and maintain a desirable behavioral change</a:t>
            </a:r>
          </a:p>
        </p:txBody>
      </p:sp>
      <p:sp>
        <p:nvSpPr>
          <p:cNvPr id="3" name="Title 2"/>
          <p:cNvSpPr>
            <a:spLocks noGrp="1"/>
          </p:cNvSpPr>
          <p:nvPr>
            <p:ph type="title"/>
          </p:nvPr>
        </p:nvSpPr>
        <p:spPr/>
        <p:txBody>
          <a:bodyPr/>
          <a:lstStyle/>
          <a:p>
            <a:pPr algn="ctr"/>
            <a:r>
              <a:rPr lang="en-US" dirty="0"/>
              <a:t>Motivation is:</a:t>
            </a:r>
          </a:p>
        </p:txBody>
      </p:sp>
    </p:spTree>
    <p:extLst>
      <p:ext uri="{BB962C8B-B14F-4D97-AF65-F5344CB8AC3E}">
        <p14:creationId xmlns:p14="http://schemas.microsoft.com/office/powerpoint/2010/main" val="33205213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228600"/>
            <a:ext cx="8229600" cy="9144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Motivation is:</a:t>
            </a:r>
          </a:p>
        </p:txBody>
      </p:sp>
      <p:sp>
        <p:nvSpPr>
          <p:cNvPr id="17411" name="Rectangle 5"/>
          <p:cNvSpPr>
            <a:spLocks noGrp="1" noChangeArrowheads="1"/>
          </p:cNvSpPr>
          <p:nvPr>
            <p:ph sz="half" idx="1"/>
          </p:nvPr>
        </p:nvSpPr>
        <p:spPr>
          <a:xfrm>
            <a:off x="457200" y="1219200"/>
            <a:ext cx="8153400" cy="5410200"/>
          </a:xfrm>
        </p:spPr>
        <p:txBody>
          <a:bodyPr>
            <a:normAutofit/>
          </a:bodyPr>
          <a:lstStyle/>
          <a:p>
            <a:pPr marL="425196" indent="-342900" eaLnBrk="1" fontAlgn="auto" hangingPunct="1">
              <a:spcAft>
                <a:spcPts val="0"/>
              </a:spcAft>
              <a:buClr>
                <a:schemeClr val="accent3"/>
              </a:buClr>
              <a:defRPr/>
            </a:pPr>
            <a:r>
              <a:rPr lang="en-US" sz="2800" dirty="0">
                <a:latin typeface="Times New Roman"/>
                <a:cs typeface="Times New Roman"/>
              </a:rPr>
              <a:t>Fundamental to change</a:t>
            </a:r>
          </a:p>
          <a:p>
            <a:pPr marL="425196" indent="-342900" eaLnBrk="1" fontAlgn="auto" hangingPunct="1">
              <a:spcAft>
                <a:spcPts val="0"/>
              </a:spcAft>
              <a:buClr>
                <a:schemeClr val="accent3"/>
              </a:buClr>
              <a:defRPr/>
            </a:pPr>
            <a:r>
              <a:rPr lang="en-US" sz="2800" dirty="0">
                <a:latin typeface="Times New Roman"/>
                <a:cs typeface="Times New Roman"/>
              </a:rPr>
              <a:t>Very dynamic </a:t>
            </a:r>
          </a:p>
          <a:p>
            <a:pPr marL="425196" indent="-342900" eaLnBrk="1" fontAlgn="auto" hangingPunct="1">
              <a:spcAft>
                <a:spcPts val="0"/>
              </a:spcAft>
              <a:buClr>
                <a:schemeClr val="accent3"/>
              </a:buClr>
              <a:defRPr/>
            </a:pPr>
            <a:r>
              <a:rPr lang="en-US" sz="2800" dirty="0">
                <a:latin typeface="Times New Roman"/>
                <a:cs typeface="Times New Roman"/>
              </a:rPr>
              <a:t>Motivation can be external and/or internal (continuum)</a:t>
            </a:r>
          </a:p>
          <a:p>
            <a:pPr marL="365760" indent="-283464" eaLnBrk="1" fontAlgn="auto" hangingPunct="1">
              <a:spcBef>
                <a:spcPts val="2400"/>
              </a:spcBef>
              <a:spcAft>
                <a:spcPts val="0"/>
              </a:spcAft>
              <a:buClr>
                <a:schemeClr val="accent3"/>
              </a:buClr>
              <a:buFont typeface="Wingdings 2"/>
              <a:buChar char=""/>
              <a:defRPr/>
            </a:pPr>
            <a:endParaRPr lang="en-US" sz="3200" dirty="0"/>
          </a:p>
          <a:p>
            <a:pPr marL="365760" indent="-283464" eaLnBrk="1" fontAlgn="auto" hangingPunct="1">
              <a:spcAft>
                <a:spcPts val="0"/>
              </a:spcAft>
              <a:buClr>
                <a:schemeClr val="accent3"/>
              </a:buClr>
              <a:buFont typeface="Wingdings" pitchFamily="2" charset="2"/>
              <a:buNone/>
              <a:defRPr/>
            </a:pPr>
            <a:endParaRPr lang="en-US" sz="3200" dirty="0">
              <a:latin typeface="+mj-lt"/>
            </a:endParaRPr>
          </a:p>
          <a:p>
            <a:pPr marL="365760" indent="-283464" eaLnBrk="1" fontAlgn="auto" hangingPunct="1">
              <a:spcAft>
                <a:spcPts val="0"/>
              </a:spcAft>
              <a:buClr>
                <a:schemeClr val="accent3"/>
              </a:buClr>
              <a:buFont typeface="Wingdings 2"/>
              <a:buChar char=""/>
              <a:defRPr/>
            </a:pPr>
            <a:endParaRPr lang="en-US" sz="3200" dirty="0">
              <a:latin typeface="+mj-lt"/>
            </a:endParaRP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3333" y="0"/>
            <a:ext cx="8305800" cy="11430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What is ambivalence?</a:t>
            </a:r>
          </a:p>
        </p:txBody>
      </p:sp>
      <p:sp>
        <p:nvSpPr>
          <p:cNvPr id="157699" name="Rectangle 3"/>
          <p:cNvSpPr>
            <a:spLocks noGrp="1" noChangeArrowheads="1"/>
          </p:cNvSpPr>
          <p:nvPr>
            <p:ph idx="1"/>
          </p:nvPr>
        </p:nvSpPr>
        <p:spPr>
          <a:xfrm>
            <a:off x="423333" y="1176867"/>
            <a:ext cx="8121650" cy="4005263"/>
          </a:xfrm>
        </p:spPr>
        <p:txBody>
          <a:bodyPr>
            <a:noAutofit/>
          </a:bodyPr>
          <a:lstStyle/>
          <a:p>
            <a:pPr marL="274320" indent="-274320" eaLnBrk="1" fontAlgn="auto" hangingPunct="1">
              <a:spcBef>
                <a:spcPts val="3000"/>
              </a:spcBef>
              <a:spcAft>
                <a:spcPts val="0"/>
              </a:spcAft>
              <a:buClr>
                <a:schemeClr val="accent3"/>
              </a:buClr>
              <a:buFont typeface="Wingdings 2"/>
              <a:buChar char=""/>
              <a:defRPr/>
            </a:pPr>
            <a:r>
              <a:rPr lang="en-US" sz="2800" dirty="0">
                <a:latin typeface="Arial" charset="0"/>
                <a:ea typeface="Arial" charset="0"/>
                <a:cs typeface="Arial" charset="0"/>
              </a:rPr>
              <a:t>Ambivalence is having two contradictory thoughts about the same thing (“</a:t>
            </a:r>
            <a:r>
              <a:rPr lang="en-US" sz="2800" i="1" dirty="0">
                <a:latin typeface="Arial" charset="0"/>
                <a:ea typeface="Arial" charset="0"/>
                <a:cs typeface="Arial" charset="0"/>
              </a:rPr>
              <a:t>should I, or I should not…?)</a:t>
            </a:r>
          </a:p>
          <a:p>
            <a:pPr marL="425196" indent="-342900" eaLnBrk="1" fontAlgn="auto" hangingPunct="1">
              <a:spcAft>
                <a:spcPts val="0"/>
              </a:spcAft>
              <a:buClr>
                <a:schemeClr val="accent3"/>
              </a:buClr>
              <a:defRPr/>
            </a:pPr>
            <a:r>
              <a:rPr lang="en-US" sz="2800" dirty="0">
                <a:latin typeface="Arial" charset="0"/>
                <a:ea typeface="Arial" charset="0"/>
                <a:cs typeface="Arial" charset="0"/>
              </a:rPr>
              <a:t>Ambivalence is normal</a:t>
            </a:r>
          </a:p>
          <a:p>
            <a:pPr marL="425196" indent="-342900" eaLnBrk="1" fontAlgn="auto" hangingPunct="1">
              <a:spcAft>
                <a:spcPts val="0"/>
              </a:spcAft>
              <a:buClr>
                <a:schemeClr val="accent3"/>
              </a:buClr>
              <a:defRPr/>
            </a:pPr>
            <a:r>
              <a:rPr lang="en-US" sz="2800" dirty="0">
                <a:latin typeface="Arial" charset="0"/>
                <a:ea typeface="Arial" charset="0"/>
                <a:cs typeface="Arial" charset="0"/>
              </a:rPr>
              <a:t>Particularly sensitive to interpersonal interaction with helping practitioners and strongly influenced by their </a:t>
            </a:r>
            <a:r>
              <a:rPr lang="en-US" sz="2800" b="1" dirty="0">
                <a:latin typeface="Arial" charset="0"/>
                <a:ea typeface="Arial" charset="0"/>
                <a:cs typeface="Arial" charset="0"/>
              </a:rPr>
              <a:t>interpersonal style</a:t>
            </a:r>
          </a:p>
          <a:p>
            <a:pPr marL="425196" indent="-342900" eaLnBrk="1" fontAlgn="auto" hangingPunct="1">
              <a:spcAft>
                <a:spcPts val="0"/>
              </a:spcAft>
              <a:buClr>
                <a:schemeClr val="accent3"/>
              </a:buClr>
              <a:defRPr/>
            </a:pPr>
            <a:r>
              <a:rPr lang="en-US" sz="2800" dirty="0">
                <a:latin typeface="Arial" charset="0"/>
                <a:ea typeface="Arial" charset="0"/>
                <a:cs typeface="Arial" charset="0"/>
              </a:rPr>
              <a:t>Ambivalence is exactly the material that Motivational Interviewing works with</a:t>
            </a:r>
          </a:p>
          <a:p>
            <a:pPr marL="425196" indent="-342900" eaLnBrk="1" fontAlgn="auto" hangingPunct="1">
              <a:spcAft>
                <a:spcPts val="0"/>
              </a:spcAft>
              <a:buClr>
                <a:schemeClr val="accent3"/>
              </a:buClr>
              <a:defRPr/>
            </a:pPr>
            <a:r>
              <a:rPr lang="en-US" sz="2800" dirty="0">
                <a:latin typeface="Arial" charset="0"/>
                <a:ea typeface="Arial" charset="0"/>
                <a:cs typeface="Arial" charset="0"/>
              </a:rPr>
              <a:t>Most people know the solution even if they are reluctant to use it</a:t>
            </a:r>
            <a:endParaRPr lang="en-US" sz="2800" i="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806203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2000"/>
                                        <p:tgtEl>
                                          <p:spTgt spid="157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fade">
                                      <p:cBhvr>
                                        <p:cTn id="12" dur="2000"/>
                                        <p:tgtEl>
                                          <p:spTgt spid="157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fade">
                                      <p:cBhvr>
                                        <p:cTn id="17" dur="2000"/>
                                        <p:tgtEl>
                                          <p:spTgt spid="157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7699">
                                            <p:txEl>
                                              <p:pRg st="3" end="3"/>
                                            </p:txEl>
                                          </p:spTgt>
                                        </p:tgtEl>
                                        <p:attrNameLst>
                                          <p:attrName>style.visibility</p:attrName>
                                        </p:attrNameLst>
                                      </p:cBhvr>
                                      <p:to>
                                        <p:strVal val="visible"/>
                                      </p:to>
                                    </p:set>
                                    <p:animEffect transition="in" filter="fade">
                                      <p:cBhvr>
                                        <p:cTn id="22" dur="2000"/>
                                        <p:tgtEl>
                                          <p:spTgt spid="157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7699">
                                            <p:txEl>
                                              <p:pRg st="4" end="4"/>
                                            </p:txEl>
                                          </p:spTgt>
                                        </p:tgtEl>
                                        <p:attrNameLst>
                                          <p:attrName>style.visibility</p:attrName>
                                        </p:attrNameLst>
                                      </p:cBhvr>
                                      <p:to>
                                        <p:strVal val="visible"/>
                                      </p:to>
                                    </p:set>
                                    <p:animEffect transition="in" filter="fade">
                                      <p:cBhvr>
                                        <p:cTn id="27" dur="2000"/>
                                        <p:tgtEl>
                                          <p:spTgt spid="157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 </a:t>
            </a:r>
          </a:p>
        </p:txBody>
      </p:sp>
      <p:sp>
        <p:nvSpPr>
          <p:cNvPr id="52228" name="Rectangle 4"/>
          <p:cNvSpPr>
            <a:spLocks noGrp="1" noChangeArrowheads="1"/>
          </p:cNvSpPr>
          <p:nvPr>
            <p:ph type="body" sz="half" idx="2"/>
          </p:nvPr>
        </p:nvSpPr>
        <p:spPr>
          <a:xfrm>
            <a:off x="0" y="685800"/>
            <a:ext cx="4343400" cy="609600"/>
          </a:xfrm>
          <a:noFill/>
        </p:spPr>
        <p:txBody>
          <a:bodyPr>
            <a:normAutofit/>
          </a:bodyPr>
          <a:lstStyle/>
          <a:p>
            <a:pPr marL="0" indent="0" algn="ctr">
              <a:spcBef>
                <a:spcPts val="0"/>
              </a:spcBef>
              <a:buFont typeface="Wingdings" pitchFamily="2" charset="2"/>
              <a:buNone/>
            </a:pPr>
            <a:r>
              <a:rPr lang="en-US" sz="2800" dirty="0">
                <a:solidFill>
                  <a:srgbClr val="0B5395"/>
                </a:solidFill>
                <a:latin typeface="Arial" pitchFamily="34" charset="0"/>
                <a:cs typeface="Arial" pitchFamily="34" charset="0"/>
              </a:rPr>
              <a:t>Contemplation</a:t>
            </a:r>
          </a:p>
          <a:p>
            <a:pPr>
              <a:buFont typeface="Wingdings" pitchFamily="2" charset="2"/>
              <a:buNone/>
            </a:pPr>
            <a:endParaRPr lang="en-US" sz="4000" dirty="0">
              <a:solidFill>
                <a:srgbClr val="00CCFF"/>
              </a:solidFill>
            </a:endParaRPr>
          </a:p>
        </p:txBody>
      </p:sp>
      <p:sp>
        <p:nvSpPr>
          <p:cNvPr id="7" name="Rectangle 6"/>
          <p:cNvSpPr/>
          <p:nvPr/>
        </p:nvSpPr>
        <p:spPr>
          <a:xfrm>
            <a:off x="5105400" y="685800"/>
            <a:ext cx="3124200" cy="523220"/>
          </a:xfrm>
          <a:prstGeom prst="rect">
            <a:avLst/>
          </a:prstGeom>
        </p:spPr>
        <p:txBody>
          <a:bodyPr wrap="square">
            <a:spAutoFit/>
          </a:bodyPr>
          <a:lstStyle/>
          <a:p>
            <a:pPr algn="ctr">
              <a:spcBef>
                <a:spcPts val="0"/>
              </a:spcBef>
            </a:pPr>
            <a:r>
              <a:rPr lang="en-US" sz="2800" b="0" dirty="0">
                <a:solidFill>
                  <a:srgbClr val="0B5395"/>
                </a:solidFill>
                <a:latin typeface="Arial" pitchFamily="34" charset="0"/>
                <a:cs typeface="Arial" pitchFamily="34" charset="0"/>
              </a:rPr>
              <a:t>To Action</a:t>
            </a:r>
          </a:p>
        </p:txBody>
      </p:sp>
      <p:pic>
        <p:nvPicPr>
          <p:cNvPr id="5" name="ClipArt Placeholder 4" descr="IMG_3924.JPG"/>
          <p:cNvPicPr>
            <a:picLocks noGrp="1" noChangeAspect="1"/>
          </p:cNvPicPr>
          <p:nvPr>
            <p:ph type="clipArt" sz="half" idx="1"/>
          </p:nvPr>
        </p:nvPicPr>
        <p:blipFill rotWithShape="1">
          <a:blip r:embed="rId3" cstate="print">
            <a:extLst>
              <a:ext uri="{28A0092B-C50C-407E-A947-70E740481C1C}">
                <a14:useLocalDpi xmlns:a14="http://schemas.microsoft.com/office/drawing/2010/main" val="0"/>
              </a:ext>
            </a:extLst>
          </a:blip>
          <a:srcRect t="368" r="1166" b="10002"/>
          <a:stretch/>
        </p:blipFill>
        <p:spPr>
          <a:xfrm>
            <a:off x="152400" y="1219200"/>
            <a:ext cx="4229100" cy="5638800"/>
          </a:xfrm>
        </p:spPr>
      </p:pic>
      <p:sp>
        <p:nvSpPr>
          <p:cNvPr id="4" name="TextBox 3"/>
          <p:cNvSpPr txBox="1"/>
          <p:nvPr/>
        </p:nvSpPr>
        <p:spPr>
          <a:xfrm>
            <a:off x="457200" y="152400"/>
            <a:ext cx="8382000" cy="523220"/>
          </a:xfrm>
          <a:prstGeom prst="rect">
            <a:avLst/>
          </a:prstGeom>
          <a:noFill/>
        </p:spPr>
        <p:txBody>
          <a:bodyPr wrap="square" rtlCol="0">
            <a:spAutoFit/>
          </a:bodyPr>
          <a:lstStyle/>
          <a:p>
            <a:r>
              <a:rPr lang="en-US" sz="2800" dirty="0">
                <a:solidFill>
                  <a:srgbClr val="0B5395"/>
                </a:solidFill>
                <a:latin typeface="Arial"/>
                <a:cs typeface="Arial"/>
              </a:rPr>
              <a:t>So, what does it take to make a transition from</a:t>
            </a:r>
          </a:p>
        </p:txBody>
      </p:sp>
      <p:pic>
        <p:nvPicPr>
          <p:cNvPr id="3" name="Picture 2"/>
          <p:cNvPicPr>
            <a:picLocks noChangeAspect="1"/>
          </p:cNvPicPr>
          <p:nvPr/>
        </p:nvPicPr>
        <p:blipFill>
          <a:blip r:embed="rId4"/>
          <a:stretch>
            <a:fillRect/>
          </a:stretch>
        </p:blipFill>
        <p:spPr>
          <a:xfrm>
            <a:off x="4762500" y="1202267"/>
            <a:ext cx="4229100" cy="5638800"/>
          </a:xfrm>
          <a:prstGeom prst="rect">
            <a:avLst/>
          </a:prstGeom>
        </p:spPr>
      </p:pic>
    </p:spTree>
    <p:custDataLst>
      <p:tags r:id="rId1"/>
    </p:custDataLst>
    <p:extLst>
      <p:ext uri="{BB962C8B-B14F-4D97-AF65-F5344CB8AC3E}">
        <p14:creationId xmlns:p14="http://schemas.microsoft.com/office/powerpoint/2010/main" val="25147003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4"/>
          <p:cNvSpPr txBox="1">
            <a:spLocks noChangeArrowheads="1"/>
          </p:cNvSpPr>
          <p:nvPr/>
        </p:nvSpPr>
        <p:spPr bwMode="auto">
          <a:xfrm>
            <a:off x="0" y="381000"/>
            <a:ext cx="9144000" cy="1384995"/>
          </a:xfrm>
          <a:prstGeom prst="rect">
            <a:avLst/>
          </a:prstGeom>
          <a:noFill/>
          <a:ln w="9525">
            <a:noFill/>
            <a:miter lim="800000"/>
            <a:headEnd/>
            <a:tailEnd/>
          </a:ln>
        </p:spPr>
        <p:txBody>
          <a:bodyPr>
            <a:spAutoFit/>
          </a:bodyPr>
          <a:lstStyle/>
          <a:p>
            <a:pPr algn="ctr"/>
            <a:r>
              <a:rPr lang="en-US" sz="4400" dirty="0">
                <a:solidFill>
                  <a:srgbClr val="0070C0"/>
                </a:solidFill>
                <a:latin typeface="Arial" pitchFamily="34" charset="0"/>
                <a:cs typeface="Arial" pitchFamily="34" charset="0"/>
              </a:rPr>
              <a:t>What is Resistance/Discord?</a:t>
            </a:r>
          </a:p>
          <a:p>
            <a:pPr algn="ctr"/>
            <a:endParaRPr lang="en-US" dirty="0">
              <a:solidFill>
                <a:srgbClr val="0070C0"/>
              </a:solidFill>
              <a:latin typeface="Arial" pitchFamily="34" charset="0"/>
              <a:cs typeface="Arial" pitchFamily="34" charset="0"/>
            </a:endParaRPr>
          </a:p>
        </p:txBody>
      </p:sp>
      <p:sp>
        <p:nvSpPr>
          <p:cNvPr id="5" name="Rectangle 4"/>
          <p:cNvSpPr/>
          <p:nvPr/>
        </p:nvSpPr>
        <p:spPr>
          <a:xfrm>
            <a:off x="152400" y="1981200"/>
            <a:ext cx="8991600" cy="3477875"/>
          </a:xfrm>
          <a:prstGeom prst="rect">
            <a:avLst/>
          </a:prstGeom>
        </p:spPr>
        <p:txBody>
          <a:bodyPr wrap="square">
            <a:spAutoFit/>
          </a:bodyPr>
          <a:lstStyle/>
          <a:p>
            <a:pPr marL="742950" indent="-742950">
              <a:buFont typeface="+mj-lt"/>
              <a:buAutoNum type="arabicPeriod"/>
            </a:pPr>
            <a:r>
              <a:rPr lang="en-US" sz="4400" dirty="0">
                <a:solidFill>
                  <a:srgbClr val="FF0000"/>
                </a:solidFill>
                <a:latin typeface="Arial" pitchFamily="34" charset="0"/>
                <a:cs typeface="Arial" pitchFamily="34" charset="0"/>
              </a:rPr>
              <a:t>Resistance to change is the </a:t>
            </a:r>
            <a:r>
              <a:rPr lang="en-US" sz="4400" i="1" dirty="0">
                <a:solidFill>
                  <a:srgbClr val="FF0000"/>
                </a:solidFill>
                <a:latin typeface="Arial" pitchFamily="34" charset="0"/>
                <a:cs typeface="Arial" pitchFamily="34" charset="0"/>
              </a:rPr>
              <a:t>Ambivalence Under Pressure</a:t>
            </a:r>
          </a:p>
          <a:p>
            <a:pPr marL="742950" indent="-742950">
              <a:buFont typeface="+mj-lt"/>
              <a:buAutoNum type="arabicPeriod"/>
            </a:pPr>
            <a:r>
              <a:rPr lang="en-US" sz="4400" dirty="0">
                <a:solidFill>
                  <a:srgbClr val="FF0000"/>
                </a:solidFill>
                <a:latin typeface="Arial" pitchFamily="34" charset="0"/>
                <a:cs typeface="Arial" pitchFamily="34" charset="0"/>
              </a:rPr>
              <a:t>Resistance is a result of the interaction, not a symptom of any pathology</a:t>
            </a:r>
          </a:p>
        </p:txBody>
      </p:sp>
    </p:spTree>
    <p:custDataLst>
      <p:tags r:id="rId1"/>
    </p:custDataLst>
    <p:extLst>
      <p:ext uri="{BB962C8B-B14F-4D97-AF65-F5344CB8AC3E}">
        <p14:creationId xmlns:p14="http://schemas.microsoft.com/office/powerpoint/2010/main" val="31451339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400" dirty="0"/>
              <a:t>Ambivalence is a reflection of the interaction between the client and the PROBLEM</a:t>
            </a:r>
          </a:p>
          <a:p>
            <a:r>
              <a:rPr lang="en-US" sz="4400" dirty="0"/>
              <a:t>Resistance is a reflection of the interaction between the client and YOU</a:t>
            </a:r>
          </a:p>
        </p:txBody>
      </p:sp>
      <p:sp>
        <p:nvSpPr>
          <p:cNvPr id="3" name="Title 2"/>
          <p:cNvSpPr>
            <a:spLocks noGrp="1"/>
          </p:cNvSpPr>
          <p:nvPr>
            <p:ph type="title"/>
          </p:nvPr>
        </p:nvSpPr>
        <p:spPr>
          <a:xfrm>
            <a:off x="228600" y="704850"/>
            <a:ext cx="8915400" cy="1143000"/>
          </a:xfrm>
        </p:spPr>
        <p:txBody>
          <a:bodyPr/>
          <a:lstStyle/>
          <a:p>
            <a:pPr algn="ctr"/>
            <a:r>
              <a:rPr lang="en-US" dirty="0"/>
              <a:t>Difference between Ambivalence and Resistance/Discord</a:t>
            </a:r>
          </a:p>
        </p:txBody>
      </p:sp>
    </p:spTree>
    <p:extLst>
      <p:ext uri="{BB962C8B-B14F-4D97-AF65-F5344CB8AC3E}">
        <p14:creationId xmlns:p14="http://schemas.microsoft.com/office/powerpoint/2010/main" val="408483965"/>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533400"/>
            <a:ext cx="8229600" cy="4419600"/>
          </a:xfrm>
        </p:spPr>
        <p:txBody>
          <a:bodyPr>
            <a:noAutofit/>
          </a:bodyPr>
          <a:lstStyle/>
          <a:p>
            <a:pPr algn="ctr" eaLnBrk="1" fontAlgn="auto" hangingPunct="1">
              <a:spcAft>
                <a:spcPts val="0"/>
              </a:spcAft>
              <a:defRPr/>
            </a:pPr>
            <a:r>
              <a:rPr lang="en-US" sz="5400" dirty="0">
                <a:solidFill>
                  <a:schemeClr val="tx2">
                    <a:satMod val="130000"/>
                  </a:schemeClr>
                </a:solidFill>
                <a:latin typeface="Palatino Linotype" pitchFamily="18" charset="0"/>
              </a:rPr>
              <a:t>Question:</a:t>
            </a:r>
            <a:br>
              <a:rPr lang="en-US" sz="5400" dirty="0">
                <a:solidFill>
                  <a:schemeClr val="tx2">
                    <a:satMod val="130000"/>
                  </a:schemeClr>
                </a:solidFill>
                <a:latin typeface="Palatino Linotype" pitchFamily="18" charset="0"/>
              </a:rPr>
            </a:br>
            <a:br>
              <a:rPr lang="en-US" sz="5400" dirty="0">
                <a:solidFill>
                  <a:schemeClr val="tx2">
                    <a:satMod val="130000"/>
                  </a:schemeClr>
                </a:solidFill>
                <a:latin typeface="Palatino Linotype" pitchFamily="18" charset="0"/>
              </a:rPr>
            </a:br>
            <a:r>
              <a:rPr lang="en-US" sz="5400" dirty="0">
                <a:solidFill>
                  <a:schemeClr val="tx2">
                    <a:satMod val="130000"/>
                  </a:schemeClr>
                </a:solidFill>
                <a:latin typeface="Palatino Linotype" pitchFamily="18" charset="0"/>
              </a:rPr>
              <a:t>How do you handle clients’  resistance?</a:t>
            </a:r>
            <a:br>
              <a:rPr lang="en-US" sz="5400" dirty="0">
                <a:solidFill>
                  <a:schemeClr val="tx2">
                    <a:satMod val="130000"/>
                  </a:schemeClr>
                </a:solidFill>
                <a:latin typeface="Palatino Linotype" pitchFamily="18" charset="0"/>
              </a:rPr>
            </a:br>
            <a:endParaRPr lang="en-US" sz="5400" dirty="0">
              <a:solidFill>
                <a:schemeClr val="tx2">
                  <a:satMod val="130000"/>
                </a:schemeClr>
              </a:solidFill>
              <a:latin typeface="Palatino Linotype" pitchFamily="18" charset="0"/>
            </a:endParaRPr>
          </a:p>
        </p:txBody>
      </p:sp>
    </p:spTree>
    <p:custDataLst>
      <p:tags r:id="rId1"/>
    </p:custDataLst>
    <p:extLst>
      <p:ext uri="{BB962C8B-B14F-4D97-AF65-F5344CB8AC3E}">
        <p14:creationId xmlns:p14="http://schemas.microsoft.com/office/powerpoint/2010/main" val="277631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ctr"/>
            <a:r>
              <a:rPr lang="en-US" dirty="0"/>
              <a:t>Let’s experience it</a:t>
            </a:r>
          </a:p>
        </p:txBody>
      </p:sp>
      <p:sp>
        <p:nvSpPr>
          <p:cNvPr id="18435" name="Content Placeholder 2"/>
          <p:cNvSpPr>
            <a:spLocks noGrp="1"/>
          </p:cNvSpPr>
          <p:nvPr>
            <p:ph idx="1"/>
          </p:nvPr>
        </p:nvSpPr>
        <p:spPr>
          <a:xfrm>
            <a:off x="457200" y="1524000"/>
            <a:ext cx="8229600" cy="4800600"/>
          </a:xfrm>
        </p:spPr>
        <p:txBody>
          <a:bodyPr>
            <a:normAutofit/>
          </a:bodyPr>
          <a:lstStyle/>
          <a:p>
            <a:pPr lvl="0">
              <a:buNone/>
            </a:pPr>
            <a:r>
              <a:rPr lang="en-US" sz="2800" dirty="0">
                <a:solidFill>
                  <a:schemeClr val="bg2">
                    <a:lumMod val="25000"/>
                  </a:schemeClr>
                </a:solidFill>
              </a:rPr>
              <a:t>Please think about something real in your life that you:</a:t>
            </a:r>
          </a:p>
          <a:p>
            <a:pPr lvl="1"/>
            <a:r>
              <a:rPr lang="en-US" sz="2800" dirty="0">
                <a:solidFill>
                  <a:schemeClr val="bg2">
                    <a:lumMod val="25000"/>
                  </a:schemeClr>
                </a:solidFill>
              </a:rPr>
              <a:t>  want to change</a:t>
            </a:r>
          </a:p>
          <a:p>
            <a:pPr lvl="1"/>
            <a:r>
              <a:rPr lang="en-US" sz="2800" dirty="0">
                <a:solidFill>
                  <a:schemeClr val="bg2">
                    <a:lumMod val="25000"/>
                  </a:schemeClr>
                </a:solidFill>
              </a:rPr>
              <a:t>  need to change</a:t>
            </a:r>
          </a:p>
          <a:p>
            <a:pPr lvl="1"/>
            <a:r>
              <a:rPr lang="en-US" sz="2800" dirty="0">
                <a:solidFill>
                  <a:schemeClr val="bg2">
                    <a:lumMod val="25000"/>
                  </a:schemeClr>
                </a:solidFill>
              </a:rPr>
              <a:t>  should change</a:t>
            </a:r>
          </a:p>
          <a:p>
            <a:pPr lvl="1"/>
            <a:r>
              <a:rPr lang="en-US" sz="2800" dirty="0">
                <a:solidFill>
                  <a:schemeClr val="bg2">
                    <a:lumMod val="25000"/>
                  </a:schemeClr>
                </a:solidFill>
              </a:rPr>
              <a:t>  have been thinking about changing</a:t>
            </a:r>
          </a:p>
          <a:p>
            <a:pPr lvl="0"/>
            <a:r>
              <a:rPr lang="en-US" sz="2800" dirty="0">
                <a:solidFill>
                  <a:schemeClr val="bg2">
                    <a:lumMod val="25000"/>
                  </a:schemeClr>
                </a:solidFill>
              </a:rPr>
              <a:t>But you haven’t changed yet</a:t>
            </a:r>
          </a:p>
          <a:p>
            <a:pPr lvl="1"/>
            <a:r>
              <a:rPr lang="en-US" sz="2800" dirty="0">
                <a:solidFill>
                  <a:schemeClr val="bg2">
                    <a:lumMod val="25000"/>
                  </a:schemeClr>
                </a:solidFill>
              </a:rPr>
              <a:t>i.e. – something you’re ambivalent about!</a:t>
            </a:r>
          </a:p>
          <a:p>
            <a:pPr algn="ctr">
              <a:buFont typeface="Wingdings 2" pitchFamily="18" charset="2"/>
              <a:buNone/>
            </a:pPr>
            <a:endParaRPr lang="en-US" sz="4000" dirty="0">
              <a:solidFill>
                <a:srgbClr val="0070C0"/>
              </a:solidFill>
            </a:endParaRPr>
          </a:p>
        </p:txBody>
      </p:sp>
    </p:spTree>
    <p:custDataLst>
      <p:tags r:id="rId1"/>
    </p:custDataLst>
    <p:extLst>
      <p:ext uri="{BB962C8B-B14F-4D97-AF65-F5344CB8AC3E}">
        <p14:creationId xmlns:p14="http://schemas.microsoft.com/office/powerpoint/2010/main" val="19898833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991600" cy="5410199"/>
          </a:xfrm>
        </p:spPr>
        <p:txBody>
          <a:bodyPr/>
          <a:lstStyle/>
          <a:p>
            <a:r>
              <a:rPr lang="en-US" sz="3200" dirty="0"/>
              <a:t>To actually train you in Motivational Interviewing, not just to review the curriculum</a:t>
            </a:r>
          </a:p>
          <a:p>
            <a:r>
              <a:rPr lang="en-US" sz="3200" dirty="0"/>
              <a:t>To demonstrate a variety of training tools, techniques and strategies</a:t>
            </a:r>
          </a:p>
          <a:p>
            <a:r>
              <a:rPr lang="en-US" sz="3200" dirty="0"/>
              <a:t>To model MI consistent behavior for you</a:t>
            </a:r>
          </a:p>
          <a:p>
            <a:r>
              <a:rPr lang="en-US" sz="3200" dirty="0"/>
              <a:t>To mobilize your own experience in dealing with real challenging problems in your life to enhance learning of MI</a:t>
            </a:r>
          </a:p>
          <a:p>
            <a:r>
              <a:rPr lang="en-US" sz="3200" dirty="0"/>
              <a:t>To support your journey toward excellence in MI</a:t>
            </a:r>
          </a:p>
          <a:p>
            <a:pPr marL="0" indent="0" algn="ctr">
              <a:buNone/>
            </a:pPr>
            <a:endParaRPr lang="en-US" sz="3200" dirty="0"/>
          </a:p>
        </p:txBody>
      </p:sp>
      <p:sp>
        <p:nvSpPr>
          <p:cNvPr id="3" name="Title 2"/>
          <p:cNvSpPr>
            <a:spLocks noGrp="1"/>
          </p:cNvSpPr>
          <p:nvPr>
            <p:ph type="title"/>
          </p:nvPr>
        </p:nvSpPr>
        <p:spPr>
          <a:xfrm>
            <a:off x="0" y="152400"/>
            <a:ext cx="9144000" cy="914400"/>
          </a:xfrm>
        </p:spPr>
        <p:txBody>
          <a:bodyPr/>
          <a:lstStyle/>
          <a:p>
            <a:pPr algn="ctr"/>
            <a:r>
              <a:rPr lang="en-US" dirty="0"/>
              <a:t>My personal goals in this training</a:t>
            </a:r>
          </a:p>
        </p:txBody>
      </p:sp>
    </p:spTree>
    <p:extLst>
      <p:ext uri="{BB962C8B-B14F-4D97-AF65-F5344CB8AC3E}">
        <p14:creationId xmlns:p14="http://schemas.microsoft.com/office/powerpoint/2010/main" val="159923714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228600"/>
            <a:ext cx="8915400" cy="6400800"/>
          </a:xfrm>
        </p:spPr>
        <p:txBody>
          <a:bodyPr>
            <a:normAutofit/>
          </a:bodyPr>
          <a:lstStyle/>
          <a:p>
            <a:pPr marL="365760" indent="-283464" eaLnBrk="1" fontAlgn="auto" hangingPunct="1">
              <a:spcAft>
                <a:spcPts val="0"/>
              </a:spcAft>
              <a:buClr>
                <a:schemeClr val="accent3"/>
              </a:buClr>
              <a:buFont typeface="Wingdings 2" pitchFamily="18" charset="2"/>
              <a:buNone/>
              <a:defRPr/>
            </a:pPr>
            <a:r>
              <a:rPr lang="en-US" sz="3200" b="1" u="sng" dirty="0">
                <a:solidFill>
                  <a:srgbClr val="FF0000"/>
                </a:solidFill>
              </a:rPr>
              <a:t>Counselors, please do ONLY the following</a:t>
            </a:r>
          </a:p>
          <a:p>
            <a:pPr marL="365760" indent="-283464" eaLnBrk="1" fontAlgn="auto" hangingPunct="1">
              <a:spcAft>
                <a:spcPts val="0"/>
              </a:spcAft>
              <a:buClr>
                <a:schemeClr val="accent3"/>
              </a:buClr>
              <a:buFont typeface="Wingdings 2" pitchFamily="18" charset="2"/>
              <a:buNone/>
              <a:defRPr/>
            </a:pPr>
            <a:endParaRPr lang="en-US" sz="3200" b="1" u="sng" dirty="0">
              <a:solidFill>
                <a:srgbClr val="FF0000"/>
              </a:solidFill>
            </a:endParaRPr>
          </a:p>
          <a:p>
            <a:pPr marL="365760" indent="-283464" eaLnBrk="1" fontAlgn="auto" hangingPunct="1">
              <a:spcAft>
                <a:spcPts val="0"/>
              </a:spcAft>
              <a:buClr>
                <a:schemeClr val="accent3"/>
              </a:buClr>
              <a:defRPr/>
            </a:pPr>
            <a:r>
              <a:rPr lang="en-US" sz="2800" b="1" dirty="0">
                <a:solidFill>
                  <a:schemeClr val="accent1">
                    <a:lumMod val="75000"/>
                  </a:schemeClr>
                </a:solidFill>
                <a:latin typeface="+mj-lt"/>
              </a:rPr>
              <a:t>Listen</a:t>
            </a:r>
            <a:r>
              <a:rPr lang="en-US" sz="2800" dirty="0">
                <a:solidFill>
                  <a:schemeClr val="accent1">
                    <a:lumMod val="75000"/>
                  </a:schemeClr>
                </a:solidFill>
                <a:latin typeface="+mj-lt"/>
              </a:rPr>
              <a:t> what is the issue that the person has</a:t>
            </a:r>
          </a:p>
          <a:p>
            <a:pPr marL="365760" indent="-283464" eaLnBrk="1" fontAlgn="auto" hangingPunct="1">
              <a:spcAft>
                <a:spcPts val="0"/>
              </a:spcAft>
              <a:buClr>
                <a:schemeClr val="accent3"/>
              </a:buClr>
              <a:buFont typeface="Wingdings 2"/>
              <a:buChar char=""/>
              <a:defRPr/>
            </a:pPr>
            <a:r>
              <a:rPr lang="en-US" sz="2800" b="1" dirty="0">
                <a:solidFill>
                  <a:schemeClr val="accent1">
                    <a:lumMod val="75000"/>
                  </a:schemeClr>
                </a:solidFill>
                <a:latin typeface="+mj-lt"/>
              </a:rPr>
              <a:t>Tell</a:t>
            </a:r>
            <a:r>
              <a:rPr lang="en-US" sz="2800" dirty="0">
                <a:solidFill>
                  <a:schemeClr val="accent1">
                    <a:lumMod val="75000"/>
                  </a:schemeClr>
                </a:solidFill>
                <a:latin typeface="+mj-lt"/>
              </a:rPr>
              <a:t> the client why he/she </a:t>
            </a:r>
            <a:r>
              <a:rPr lang="en-US" sz="2800" i="1" dirty="0">
                <a:solidFill>
                  <a:schemeClr val="accent1">
                    <a:lumMod val="75000"/>
                  </a:schemeClr>
                </a:solidFill>
                <a:latin typeface="+mj-lt"/>
              </a:rPr>
              <a:t>should make a change</a:t>
            </a:r>
          </a:p>
          <a:p>
            <a:pPr marL="365760" indent="-283464" eaLnBrk="1" fontAlgn="auto" hangingPunct="1">
              <a:spcAft>
                <a:spcPts val="0"/>
              </a:spcAft>
              <a:buClr>
                <a:schemeClr val="accent3"/>
              </a:buClr>
              <a:buFont typeface="Wingdings 2"/>
              <a:buChar char=""/>
              <a:defRPr/>
            </a:pPr>
            <a:r>
              <a:rPr lang="en-US" sz="2800" b="1" dirty="0">
                <a:solidFill>
                  <a:schemeClr val="accent1">
                    <a:lumMod val="75000"/>
                  </a:schemeClr>
                </a:solidFill>
                <a:latin typeface="+mj-lt"/>
              </a:rPr>
              <a:t>Tell</a:t>
            </a:r>
            <a:r>
              <a:rPr lang="en-US" sz="2800" dirty="0">
                <a:solidFill>
                  <a:schemeClr val="accent1">
                    <a:lumMod val="75000"/>
                  </a:schemeClr>
                </a:solidFill>
                <a:latin typeface="+mj-lt"/>
              </a:rPr>
              <a:t> to the client at least 3 </a:t>
            </a:r>
            <a:r>
              <a:rPr lang="en-US" sz="2800" i="1" dirty="0">
                <a:solidFill>
                  <a:schemeClr val="accent1">
                    <a:lumMod val="75000"/>
                  </a:schemeClr>
                </a:solidFill>
                <a:latin typeface="+mj-lt"/>
              </a:rPr>
              <a:t>specific </a:t>
            </a:r>
            <a:r>
              <a:rPr lang="en-US" sz="2800" dirty="0">
                <a:solidFill>
                  <a:schemeClr val="accent1">
                    <a:lumMod val="75000"/>
                  </a:schemeClr>
                </a:solidFill>
                <a:latin typeface="+mj-lt"/>
              </a:rPr>
              <a:t>benefits of making this change</a:t>
            </a:r>
          </a:p>
          <a:p>
            <a:pPr marL="365760" indent="-283464" eaLnBrk="1" fontAlgn="auto" hangingPunct="1">
              <a:spcAft>
                <a:spcPts val="0"/>
              </a:spcAft>
              <a:buClr>
                <a:schemeClr val="accent3"/>
              </a:buClr>
              <a:buFont typeface="Wingdings 2"/>
              <a:buChar char=""/>
              <a:defRPr/>
            </a:pPr>
            <a:r>
              <a:rPr lang="en-US" sz="2800" b="1" dirty="0">
                <a:solidFill>
                  <a:schemeClr val="accent1">
                    <a:lumMod val="75000"/>
                  </a:schemeClr>
                </a:solidFill>
                <a:latin typeface="+mj-lt"/>
              </a:rPr>
              <a:t>Tel</a:t>
            </a:r>
            <a:r>
              <a:rPr lang="en-US" sz="2800" i="1" dirty="0">
                <a:solidFill>
                  <a:schemeClr val="accent1">
                    <a:lumMod val="75000"/>
                  </a:schemeClr>
                </a:solidFill>
                <a:latin typeface="+mj-lt"/>
              </a:rPr>
              <a:t>l </a:t>
            </a:r>
            <a:r>
              <a:rPr lang="en-US" sz="2800" dirty="0">
                <a:solidFill>
                  <a:schemeClr val="accent1">
                    <a:lumMod val="75000"/>
                  </a:schemeClr>
                </a:solidFill>
                <a:latin typeface="+mj-lt"/>
              </a:rPr>
              <a:t>the client how to change</a:t>
            </a:r>
          </a:p>
          <a:p>
            <a:pPr marL="365760" indent="-283464" eaLnBrk="1" fontAlgn="auto" hangingPunct="1">
              <a:spcAft>
                <a:spcPts val="0"/>
              </a:spcAft>
              <a:buClr>
                <a:schemeClr val="accent3"/>
              </a:buClr>
              <a:buFont typeface="Wingdings 2"/>
              <a:buChar char=""/>
              <a:defRPr/>
            </a:pPr>
            <a:r>
              <a:rPr lang="en-US" sz="2800" b="1" dirty="0">
                <a:solidFill>
                  <a:schemeClr val="accent1">
                    <a:lumMod val="75000"/>
                  </a:schemeClr>
                </a:solidFill>
                <a:latin typeface="+mj-lt"/>
              </a:rPr>
              <a:t>Emphasize</a:t>
            </a:r>
            <a:r>
              <a:rPr lang="en-US" sz="2800" dirty="0">
                <a:solidFill>
                  <a:schemeClr val="accent1">
                    <a:lumMod val="75000"/>
                  </a:schemeClr>
                </a:solidFill>
                <a:latin typeface="+mj-lt"/>
              </a:rPr>
              <a:t> how </a:t>
            </a:r>
            <a:r>
              <a:rPr lang="en-US" sz="2800" i="1" dirty="0">
                <a:solidFill>
                  <a:schemeClr val="accent1">
                    <a:lumMod val="75000"/>
                  </a:schemeClr>
                </a:solidFill>
                <a:latin typeface="+mj-lt"/>
              </a:rPr>
              <a:t>important </a:t>
            </a:r>
            <a:r>
              <a:rPr lang="en-US" sz="2800" dirty="0">
                <a:solidFill>
                  <a:schemeClr val="accent1">
                    <a:lumMod val="75000"/>
                  </a:schemeClr>
                </a:solidFill>
                <a:latin typeface="+mj-lt"/>
              </a:rPr>
              <a:t>it is for them to make the change</a:t>
            </a:r>
          </a:p>
          <a:p>
            <a:pPr marL="365760" indent="-283464" eaLnBrk="1" fontAlgn="auto" hangingPunct="1">
              <a:spcAft>
                <a:spcPts val="0"/>
              </a:spcAft>
              <a:buClr>
                <a:schemeClr val="accent3"/>
              </a:buClr>
              <a:buFont typeface="Wingdings 2"/>
              <a:buChar char=""/>
              <a:defRPr/>
            </a:pPr>
            <a:r>
              <a:rPr lang="en-US" sz="3600" b="1" dirty="0">
                <a:solidFill>
                  <a:schemeClr val="accent1">
                    <a:lumMod val="75000"/>
                  </a:schemeClr>
                </a:solidFill>
                <a:latin typeface="+mj-lt"/>
              </a:rPr>
              <a:t>Persuade the person to do it!</a:t>
            </a:r>
          </a:p>
          <a:p>
            <a:pPr marL="365760" indent="-283464" eaLnBrk="1" fontAlgn="auto" hangingPunct="1">
              <a:spcAft>
                <a:spcPts val="0"/>
              </a:spcAft>
              <a:buClr>
                <a:schemeClr val="accent3"/>
              </a:buClr>
              <a:buFont typeface="Wingdings 2"/>
              <a:buChar char=""/>
              <a:defRPr/>
            </a:pPr>
            <a:r>
              <a:rPr lang="en-US" sz="3600" b="1" dirty="0">
                <a:solidFill>
                  <a:schemeClr val="accent1">
                    <a:lumMod val="75000"/>
                  </a:schemeClr>
                </a:solidFill>
                <a:latin typeface="+mj-lt"/>
              </a:rPr>
              <a:t>If no result – start over !</a:t>
            </a:r>
            <a:endParaRPr lang="en-US" sz="3200" b="1" dirty="0">
              <a:solidFill>
                <a:schemeClr val="accent1">
                  <a:lumMod val="75000"/>
                </a:schemeClr>
              </a:solidFill>
              <a:latin typeface="+mj-lt"/>
            </a:endParaRPr>
          </a:p>
          <a:p>
            <a:pPr marL="365760" indent="-283464" eaLnBrk="1" fontAlgn="auto" hangingPunct="1">
              <a:spcAft>
                <a:spcPts val="0"/>
              </a:spcAft>
              <a:buClr>
                <a:schemeClr val="accent3"/>
              </a:buClr>
              <a:buFont typeface="Wingdings" pitchFamily="2" charset="2"/>
              <a:buNone/>
              <a:defRPr/>
            </a:pPr>
            <a:endParaRPr lang="en-US" i="1" dirty="0">
              <a:latin typeface="Times New Roman" pitchFamily="18" charset="0"/>
            </a:endParaRPr>
          </a:p>
          <a:p>
            <a:pPr marL="365760" indent="-283464" eaLnBrk="1" fontAlgn="auto" hangingPunct="1">
              <a:spcAft>
                <a:spcPts val="0"/>
              </a:spcAft>
              <a:buClr>
                <a:schemeClr val="accent3"/>
              </a:buClr>
              <a:buFont typeface="Wingdings" pitchFamily="2" charset="2"/>
              <a:buNone/>
              <a:defRPr/>
            </a:pPr>
            <a:endParaRPr lang="en-US" i="1" dirty="0">
              <a:latin typeface="Times New Roman" pitchFamily="18" charset="0"/>
            </a:endParaRPr>
          </a:p>
        </p:txBody>
      </p:sp>
    </p:spTree>
    <p:custDataLst>
      <p:tags r:id="rId1"/>
    </p:custDataLst>
    <p:extLst>
      <p:ext uri="{BB962C8B-B14F-4D97-AF65-F5344CB8AC3E}">
        <p14:creationId xmlns:p14="http://schemas.microsoft.com/office/powerpoint/2010/main" val="29892046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69" y="304800"/>
            <a:ext cx="7943558" cy="709865"/>
          </a:xfrm>
        </p:spPr>
        <p:txBody>
          <a:bodyPr>
            <a:normAutofit fontScale="90000"/>
          </a:bodyPr>
          <a:lstStyle/>
          <a:p>
            <a:pPr algn="ctr"/>
            <a:r>
              <a:rPr lang="en-US" dirty="0"/>
              <a:t>Traps that increase resistance</a:t>
            </a:r>
          </a:p>
        </p:txBody>
      </p:sp>
      <p:sp>
        <p:nvSpPr>
          <p:cNvPr id="3" name="Content Placeholder 2"/>
          <p:cNvSpPr>
            <a:spLocks noGrp="1"/>
          </p:cNvSpPr>
          <p:nvPr>
            <p:ph sz="quarter" idx="1"/>
          </p:nvPr>
        </p:nvSpPr>
        <p:spPr/>
        <p:txBody>
          <a:bodyPr>
            <a:normAutofit/>
          </a:bodyPr>
          <a:lstStyle/>
          <a:p>
            <a:pPr marL="171450" indent="-171450">
              <a:buFont typeface="Wingdings" panose="05000000000000000000" pitchFamily="2" charset="2"/>
              <a:buChar char="Ø"/>
            </a:pPr>
            <a:r>
              <a:rPr lang="en-US" sz="4800" dirty="0"/>
              <a:t>The Expert Trap</a:t>
            </a:r>
          </a:p>
          <a:p>
            <a:pPr marL="171450" indent="-171450">
              <a:buFont typeface="Wingdings" panose="05000000000000000000" pitchFamily="2" charset="2"/>
              <a:buChar char="Ø"/>
            </a:pPr>
            <a:r>
              <a:rPr lang="en-US" sz="4800" dirty="0"/>
              <a:t>The Premature Focus Trap</a:t>
            </a:r>
          </a:p>
          <a:p>
            <a:pPr marL="0" indent="0">
              <a:buNone/>
            </a:pPr>
            <a:endParaRPr lang="en-US" sz="4800" dirty="0"/>
          </a:p>
          <a:p>
            <a:pPr marL="0" indent="0">
              <a:buNone/>
            </a:pPr>
            <a:endParaRPr lang="en-US" sz="40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707" y="3838303"/>
            <a:ext cx="1963120" cy="2514600"/>
          </a:xfrm>
          <a:prstGeom prst="rect">
            <a:avLst/>
          </a:prstGeom>
        </p:spPr>
      </p:pic>
    </p:spTree>
    <p:extLst>
      <p:ext uri="{BB962C8B-B14F-4D97-AF65-F5344CB8AC3E}">
        <p14:creationId xmlns:p14="http://schemas.microsoft.com/office/powerpoint/2010/main" val="216517715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735"/>
            <a:ext cx="7943558" cy="709865"/>
          </a:xfrm>
        </p:spPr>
        <p:txBody>
          <a:bodyPr>
            <a:normAutofit fontScale="90000"/>
          </a:bodyPr>
          <a:lstStyle/>
          <a:p>
            <a:pPr algn="l"/>
            <a:r>
              <a:rPr lang="en-US" dirty="0"/>
              <a:t>The Expert Trap</a:t>
            </a:r>
          </a:p>
        </p:txBody>
      </p:sp>
      <p:sp>
        <p:nvSpPr>
          <p:cNvPr id="3" name="Content Placeholder 2"/>
          <p:cNvSpPr>
            <a:spLocks noGrp="1"/>
          </p:cNvSpPr>
          <p:nvPr>
            <p:ph sz="quarter" idx="1"/>
          </p:nvPr>
        </p:nvSpPr>
        <p:spPr>
          <a:xfrm>
            <a:off x="457200" y="1676400"/>
            <a:ext cx="8458199" cy="3810000"/>
          </a:xfrm>
        </p:spPr>
        <p:txBody>
          <a:bodyPr>
            <a:normAutofit/>
          </a:bodyPr>
          <a:lstStyle/>
          <a:p>
            <a:pPr marL="0" indent="0">
              <a:buNone/>
            </a:pPr>
            <a:r>
              <a:rPr lang="en-US" sz="3600" dirty="0"/>
              <a:t>An “information-in-answer-out” expert role does not work well when the goal is one of personal change. One of the foundational tenets of MI is that you don’t have the solution for clients without their own expertise.</a:t>
            </a:r>
          </a:p>
          <a:p>
            <a:pPr marL="0" indent="0">
              <a:buNone/>
            </a:pPr>
            <a:endParaRPr lang="en-US" sz="3600" dirty="0"/>
          </a:p>
        </p:txBody>
      </p:sp>
    </p:spTree>
    <p:extLst>
      <p:ext uri="{BB962C8B-B14F-4D97-AF65-F5344CB8AC3E}">
        <p14:creationId xmlns:p14="http://schemas.microsoft.com/office/powerpoint/2010/main" val="302158620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43558" cy="709865"/>
          </a:xfrm>
        </p:spPr>
        <p:txBody>
          <a:bodyPr>
            <a:normAutofit fontScale="90000"/>
          </a:bodyPr>
          <a:lstStyle/>
          <a:p>
            <a:pPr algn="l"/>
            <a:r>
              <a:rPr lang="en-US" dirty="0"/>
              <a:t>The Premature Focus Trap</a:t>
            </a:r>
          </a:p>
        </p:txBody>
      </p:sp>
      <p:sp>
        <p:nvSpPr>
          <p:cNvPr id="3" name="Content Placeholder 2"/>
          <p:cNvSpPr>
            <a:spLocks noGrp="1"/>
          </p:cNvSpPr>
          <p:nvPr>
            <p:ph sz="quarter" idx="1"/>
          </p:nvPr>
        </p:nvSpPr>
        <p:spPr>
          <a:xfrm>
            <a:off x="533400" y="1676400"/>
            <a:ext cx="8458199" cy="4343400"/>
          </a:xfrm>
        </p:spPr>
        <p:txBody>
          <a:bodyPr>
            <a:normAutofit/>
          </a:bodyPr>
          <a:lstStyle/>
          <a:p>
            <a:pPr marL="171450" indent="-171450">
              <a:buFont typeface="Wingdings" panose="05000000000000000000" pitchFamily="2" charset="2"/>
              <a:buChar char="Ø"/>
            </a:pPr>
            <a:r>
              <a:rPr lang="en-US" sz="3200" dirty="0"/>
              <a:t>The client becomes disengaged due to the clinician’s lack of listening to his or her real story.</a:t>
            </a:r>
          </a:p>
          <a:p>
            <a:pPr marL="171450" indent="-171450">
              <a:buFont typeface="Wingdings" panose="05000000000000000000" pitchFamily="2" charset="2"/>
              <a:buChar char="Ø"/>
            </a:pPr>
            <a:r>
              <a:rPr lang="en-US" sz="3200" dirty="0"/>
              <a:t>A power struggle emerges about the proper topic for early discussion.</a:t>
            </a:r>
          </a:p>
          <a:p>
            <a:pPr marL="171450" indent="-171450">
              <a:buFont typeface="Wingdings" panose="05000000000000000000" pitchFamily="2" charset="2"/>
              <a:buChar char="Ø"/>
            </a:pPr>
            <a:r>
              <a:rPr lang="en-US" sz="3200" dirty="0"/>
              <a:t>The client becomes a passive partner and typically does not return.</a:t>
            </a:r>
          </a:p>
          <a:p>
            <a:pPr marL="171450" indent="-171450">
              <a:buFont typeface="Wingdings" panose="05000000000000000000" pitchFamily="2" charset="2"/>
              <a:buChar char="Ø"/>
            </a:pPr>
            <a:endParaRPr lang="en-US" sz="3200" dirty="0"/>
          </a:p>
          <a:p>
            <a:pPr marL="171450" indent="-171450">
              <a:buFont typeface="Wingdings" panose="05000000000000000000" pitchFamily="2" charset="2"/>
              <a:buChar char="Ø"/>
            </a:pPr>
            <a:endParaRPr lang="en-US" sz="2600" dirty="0"/>
          </a:p>
          <a:p>
            <a:pPr marL="0" indent="0">
              <a:buNone/>
            </a:pPr>
            <a:endParaRPr lang="en-US" sz="2400" dirty="0"/>
          </a:p>
        </p:txBody>
      </p:sp>
    </p:spTree>
    <p:extLst>
      <p:ext uri="{BB962C8B-B14F-4D97-AF65-F5344CB8AC3E}">
        <p14:creationId xmlns:p14="http://schemas.microsoft.com/office/powerpoint/2010/main" val="191916477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6933"/>
            <a:ext cx="8534400" cy="944562"/>
          </a:xfrm>
        </p:spPr>
        <p:txBody>
          <a:bodyPr/>
          <a:lstStyle/>
          <a:p>
            <a:pPr algn="ctr"/>
            <a:r>
              <a:rPr lang="en-US" dirty="0"/>
              <a:t>Part 2</a:t>
            </a:r>
          </a:p>
        </p:txBody>
      </p:sp>
      <p:sp>
        <p:nvSpPr>
          <p:cNvPr id="14339" name="Rectangle 3"/>
          <p:cNvSpPr>
            <a:spLocks noGrp="1" noChangeArrowheads="1"/>
          </p:cNvSpPr>
          <p:nvPr>
            <p:ph idx="1"/>
          </p:nvPr>
        </p:nvSpPr>
        <p:spPr>
          <a:xfrm>
            <a:off x="228600" y="990600"/>
            <a:ext cx="8763000" cy="5181600"/>
          </a:xfrm>
        </p:spPr>
        <p:txBody>
          <a:bodyPr/>
          <a:lstStyle/>
          <a:p>
            <a:pPr marL="533400" indent="-533400">
              <a:lnSpc>
                <a:spcPct val="90000"/>
              </a:lnSpc>
            </a:pPr>
            <a:r>
              <a:rPr lang="en-US" sz="2800" dirty="0">
                <a:solidFill>
                  <a:schemeClr val="tx1"/>
                </a:solidFill>
                <a:latin typeface="Arial"/>
                <a:cs typeface="Arial"/>
              </a:rPr>
              <a:t>Client</a:t>
            </a:r>
          </a:p>
          <a:p>
            <a:pPr marL="457200" lvl="1" indent="0">
              <a:lnSpc>
                <a:spcPct val="90000"/>
              </a:lnSpc>
              <a:buNone/>
            </a:pPr>
            <a:r>
              <a:rPr lang="en-US" sz="2500" dirty="0">
                <a:latin typeface="Arial"/>
                <a:cs typeface="Arial"/>
              </a:rPr>
              <a:t>“Something I’ve been thinking about changing is</a:t>
            </a:r>
            <a:r>
              <a:rPr lang="is-IS" sz="2500" dirty="0">
                <a:latin typeface="Arial"/>
                <a:cs typeface="Arial"/>
              </a:rPr>
              <a:t>…”</a:t>
            </a:r>
            <a:endParaRPr lang="en-US" sz="2500" dirty="0">
              <a:latin typeface="Arial"/>
              <a:cs typeface="Arial"/>
            </a:endParaRPr>
          </a:p>
          <a:p>
            <a:pPr marL="533400" indent="-533400">
              <a:lnSpc>
                <a:spcPct val="90000"/>
              </a:lnSpc>
            </a:pPr>
            <a:r>
              <a:rPr lang="en-US" sz="2800" dirty="0">
                <a:solidFill>
                  <a:schemeClr val="tx1"/>
                </a:solidFill>
                <a:latin typeface="Arial"/>
                <a:cs typeface="Arial"/>
              </a:rPr>
              <a:t>Counselor</a:t>
            </a:r>
          </a:p>
          <a:p>
            <a:pPr marL="914400" lvl="1" indent="-457200">
              <a:lnSpc>
                <a:spcPct val="90000"/>
              </a:lnSpc>
              <a:buFontTx/>
              <a:buNone/>
            </a:pPr>
            <a:r>
              <a:rPr lang="en-US" sz="2500" b="1" dirty="0">
                <a:latin typeface="Arial"/>
                <a:cs typeface="Arial"/>
              </a:rPr>
              <a:t>Ask, and listen with interest. Give no advice:</a:t>
            </a:r>
          </a:p>
          <a:p>
            <a:pPr marL="914400" lvl="1" indent="-457200">
              <a:lnSpc>
                <a:spcPct val="90000"/>
              </a:lnSpc>
              <a:buFontTx/>
              <a:buAutoNum type="arabicPeriod"/>
            </a:pPr>
            <a:r>
              <a:rPr lang="en-US" sz="2500" dirty="0">
                <a:latin typeface="Arial"/>
                <a:cs typeface="Arial"/>
              </a:rPr>
              <a:t>What do you think you will like about making this change? </a:t>
            </a:r>
          </a:p>
          <a:p>
            <a:pPr marL="914400" lvl="1" indent="-457200">
              <a:lnSpc>
                <a:spcPct val="90000"/>
              </a:lnSpc>
              <a:buFontTx/>
              <a:buAutoNum type="arabicPeriod"/>
            </a:pPr>
            <a:r>
              <a:rPr lang="en-US" sz="2500" dirty="0">
                <a:latin typeface="Arial"/>
                <a:cs typeface="Arial"/>
              </a:rPr>
              <a:t>How might you go about it, in order to succeed? </a:t>
            </a:r>
          </a:p>
          <a:p>
            <a:pPr marL="914400" lvl="1" indent="-457200">
              <a:lnSpc>
                <a:spcPct val="90000"/>
              </a:lnSpc>
              <a:buFontTx/>
              <a:buAutoNum type="arabicPeriod"/>
            </a:pPr>
            <a:r>
              <a:rPr lang="en-US" sz="2500" dirty="0">
                <a:latin typeface="Arial"/>
                <a:cs typeface="Arial"/>
              </a:rPr>
              <a:t>What are the three best reasons to do it? </a:t>
            </a:r>
          </a:p>
          <a:p>
            <a:pPr marL="914400" lvl="1" indent="-457200">
              <a:lnSpc>
                <a:spcPct val="90000"/>
              </a:lnSpc>
              <a:buFontTx/>
              <a:buAutoNum type="arabicPeriod"/>
            </a:pPr>
            <a:r>
              <a:rPr lang="en-US" sz="2500" dirty="0">
                <a:latin typeface="Arial"/>
                <a:cs typeface="Arial"/>
              </a:rPr>
              <a:t>What will happen if you don’t make this change? </a:t>
            </a:r>
          </a:p>
          <a:p>
            <a:pPr marL="914400" lvl="1" indent="-457200">
              <a:lnSpc>
                <a:spcPct val="90000"/>
              </a:lnSpc>
              <a:buFontTx/>
              <a:buAutoNum type="arabicPeriod"/>
            </a:pPr>
            <a:endParaRPr lang="en-US" sz="2500" dirty="0">
              <a:latin typeface="Arial"/>
              <a:cs typeface="Arial"/>
            </a:endParaRPr>
          </a:p>
          <a:p>
            <a:pPr marL="0" indent="-282575"/>
            <a:r>
              <a:rPr lang="en-US" sz="2400" dirty="0">
                <a:solidFill>
                  <a:srgbClr val="000000"/>
                </a:solidFill>
                <a:latin typeface="Arial"/>
                <a:cs typeface="Arial"/>
              </a:rPr>
              <a:t>Summarize what you heard.</a:t>
            </a:r>
          </a:p>
          <a:p>
            <a:pPr marL="0" indent="-282575"/>
            <a:r>
              <a:rPr lang="en-US" sz="2400" dirty="0">
                <a:solidFill>
                  <a:srgbClr val="000000"/>
                </a:solidFill>
                <a:latin typeface="Arial"/>
                <a:cs typeface="Arial"/>
              </a:rPr>
              <a:t>Ask: “What will you do next?”</a:t>
            </a:r>
          </a:p>
          <a:p>
            <a:pPr marL="457200" lvl="1" indent="0">
              <a:lnSpc>
                <a:spcPct val="90000"/>
              </a:lnSpc>
              <a:buNone/>
            </a:pPr>
            <a:endParaRPr lang="en-US" sz="2500" dirty="0"/>
          </a:p>
        </p:txBody>
      </p:sp>
    </p:spTree>
    <p:extLst>
      <p:ext uri="{BB962C8B-B14F-4D97-AF65-F5344CB8AC3E}">
        <p14:creationId xmlns:p14="http://schemas.microsoft.com/office/powerpoint/2010/main" val="399230956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a:xfrm>
            <a:off x="609600" y="990600"/>
            <a:ext cx="8229600" cy="1143000"/>
          </a:xfrm>
        </p:spPr>
        <p:txBody>
          <a:bodyPr/>
          <a:lstStyle/>
          <a:p>
            <a:pPr algn="ctr" eaLnBrk="1" hangingPunct="1">
              <a:defRPr/>
            </a:pPr>
            <a:r>
              <a:rPr lang="en-US" sz="5400" dirty="0">
                <a:solidFill>
                  <a:schemeClr val="tx2">
                    <a:satMod val="130000"/>
                  </a:schemeClr>
                </a:solidFill>
                <a:latin typeface="Palatino Linotype" pitchFamily="18" charset="0"/>
                <a:ea typeface="+mj-ea"/>
              </a:rPr>
              <a:t>What is Motivational Interviewing?</a:t>
            </a:r>
            <a:endParaRPr lang="en-US" dirty="0">
              <a:ea typeface="+mj-ea"/>
            </a:endParaRPr>
          </a:p>
        </p:txBody>
      </p:sp>
      <p:sp>
        <p:nvSpPr>
          <p:cNvPr id="21507" name="Text Box 5"/>
          <p:cNvSpPr txBox="1">
            <a:spLocks noChangeArrowheads="1"/>
          </p:cNvSpPr>
          <p:nvPr/>
        </p:nvSpPr>
        <p:spPr bwMode="auto">
          <a:xfrm>
            <a:off x="152400" y="2286000"/>
            <a:ext cx="8686800" cy="5447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rgbClr val="060606"/>
                </a:solidFill>
                <a:latin typeface="Times New Roman" charset="0"/>
                <a:ea typeface="ＭＳ Ｐゴシック" charset="0"/>
              </a:defRPr>
            </a:lvl1pPr>
            <a:lvl2pPr marL="742950" indent="-285750" eaLnBrk="0" hangingPunct="0">
              <a:defRPr sz="4000" b="1">
                <a:solidFill>
                  <a:srgbClr val="060606"/>
                </a:solidFill>
                <a:latin typeface="Times New Roman" charset="0"/>
                <a:ea typeface="ＭＳ Ｐゴシック" charset="0"/>
              </a:defRPr>
            </a:lvl2pPr>
            <a:lvl3pPr marL="1143000" indent="-228600" eaLnBrk="0" hangingPunct="0">
              <a:defRPr sz="4000" b="1">
                <a:solidFill>
                  <a:srgbClr val="060606"/>
                </a:solidFill>
                <a:latin typeface="Times New Roman" charset="0"/>
                <a:ea typeface="ＭＳ Ｐゴシック" charset="0"/>
              </a:defRPr>
            </a:lvl3pPr>
            <a:lvl4pPr marL="1600200" indent="-228600" eaLnBrk="0" hangingPunct="0">
              <a:defRPr sz="4000" b="1">
                <a:solidFill>
                  <a:srgbClr val="060606"/>
                </a:solidFill>
                <a:latin typeface="Times New Roman" charset="0"/>
                <a:ea typeface="ＭＳ Ｐゴシック" charset="0"/>
              </a:defRPr>
            </a:lvl4pPr>
            <a:lvl5pPr marL="2057400" indent="-228600" eaLnBrk="0" hangingPunct="0">
              <a:defRPr sz="4000" b="1">
                <a:solidFill>
                  <a:srgbClr val="060606"/>
                </a:solidFill>
                <a:latin typeface="Times New Roman" charset="0"/>
                <a:ea typeface="ＭＳ Ｐゴシック" charset="0"/>
              </a:defRPr>
            </a:lvl5pPr>
            <a:lvl6pPr marL="2514600" indent="-228600" eaLnBrk="0" fontAlgn="base" hangingPunct="0">
              <a:spcBef>
                <a:spcPct val="0"/>
              </a:spcBef>
              <a:spcAft>
                <a:spcPct val="0"/>
              </a:spcAft>
              <a:defRPr sz="4000" b="1">
                <a:solidFill>
                  <a:srgbClr val="060606"/>
                </a:solidFill>
                <a:latin typeface="Times New Roman" charset="0"/>
                <a:ea typeface="ＭＳ Ｐゴシック" charset="0"/>
              </a:defRPr>
            </a:lvl6pPr>
            <a:lvl7pPr marL="2971800" indent="-228600" eaLnBrk="0" fontAlgn="base" hangingPunct="0">
              <a:spcBef>
                <a:spcPct val="0"/>
              </a:spcBef>
              <a:spcAft>
                <a:spcPct val="0"/>
              </a:spcAft>
              <a:defRPr sz="4000" b="1">
                <a:solidFill>
                  <a:srgbClr val="060606"/>
                </a:solidFill>
                <a:latin typeface="Times New Roman" charset="0"/>
                <a:ea typeface="ＭＳ Ｐゴシック" charset="0"/>
              </a:defRPr>
            </a:lvl7pPr>
            <a:lvl8pPr marL="3429000" indent="-228600" eaLnBrk="0" fontAlgn="base" hangingPunct="0">
              <a:spcBef>
                <a:spcPct val="0"/>
              </a:spcBef>
              <a:spcAft>
                <a:spcPct val="0"/>
              </a:spcAft>
              <a:defRPr sz="4000" b="1">
                <a:solidFill>
                  <a:srgbClr val="060606"/>
                </a:solidFill>
                <a:latin typeface="Times New Roman" charset="0"/>
                <a:ea typeface="ＭＳ Ｐゴシック" charset="0"/>
              </a:defRPr>
            </a:lvl8pPr>
            <a:lvl9pPr marL="3886200" indent="-228600" eaLnBrk="0" fontAlgn="base" hangingPunct="0">
              <a:spcBef>
                <a:spcPct val="0"/>
              </a:spcBef>
              <a:spcAft>
                <a:spcPct val="0"/>
              </a:spcAft>
              <a:defRPr sz="4000" b="1">
                <a:solidFill>
                  <a:srgbClr val="060606"/>
                </a:solidFill>
                <a:latin typeface="Times New Roman" charset="0"/>
                <a:ea typeface="ＭＳ Ｐゴシック" charset="0"/>
              </a:defRPr>
            </a:lvl9pPr>
          </a:lstStyle>
          <a:p>
            <a:pPr eaLnBrk="1" hangingPunct="1"/>
            <a:r>
              <a:rPr lang="en-US" b="0" dirty="0">
                <a:latin typeface="Arial" charset="0"/>
              </a:rPr>
              <a:t>Motivational Interviewing is a collaborative, person-centered, and directive communication style to address the common problem of ambivalence and elicit and strengthen internal motivation for change.</a:t>
            </a:r>
          </a:p>
          <a:p>
            <a:pPr eaLnBrk="1" hangingPunct="1"/>
            <a:endParaRPr lang="en-US" dirty="0">
              <a:latin typeface="Arial" charset="0"/>
            </a:endParaRPr>
          </a:p>
          <a:p>
            <a:pPr eaLnBrk="1" hangingPunct="1"/>
            <a:r>
              <a:rPr lang="en-US" sz="2800" dirty="0">
                <a:latin typeface="Arial" charset="0"/>
              </a:rPr>
              <a:t>			</a:t>
            </a:r>
          </a:p>
        </p:txBody>
      </p:sp>
    </p:spTree>
    <p:extLst>
      <p:ext uri="{BB962C8B-B14F-4D97-AF65-F5344CB8AC3E}">
        <p14:creationId xmlns:p14="http://schemas.microsoft.com/office/powerpoint/2010/main" val="213400588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609600"/>
            <a:ext cx="8305800" cy="990600"/>
          </a:xfrm>
        </p:spPr>
        <p:txBody>
          <a:bodyPr lIns="92075" tIns="46038" rIns="92075" bIns="46038">
            <a:noAutofit/>
          </a:bodyPr>
          <a:lstStyle/>
          <a:p>
            <a:pPr eaLnBrk="1" fontAlgn="auto" hangingPunct="1">
              <a:spcAft>
                <a:spcPts val="0"/>
              </a:spcAft>
              <a:defRPr/>
            </a:pPr>
            <a:br>
              <a:rPr lang="en-US" altLang="en-US" sz="4000" dirty="0">
                <a:solidFill>
                  <a:schemeClr val="tx2">
                    <a:satMod val="130000"/>
                  </a:schemeClr>
                </a:solidFill>
                <a:latin typeface="Palatino Linotype" pitchFamily="18" charset="0"/>
              </a:rPr>
            </a:br>
            <a:r>
              <a:rPr lang="en-US" altLang="en-US" sz="4000" dirty="0">
                <a:solidFill>
                  <a:schemeClr val="tx2">
                    <a:satMod val="130000"/>
                  </a:schemeClr>
                </a:solidFill>
                <a:latin typeface="Arial"/>
                <a:cs typeface="Arial"/>
              </a:rPr>
              <a:t>MI:  Spirit and general principles</a:t>
            </a:r>
          </a:p>
        </p:txBody>
      </p:sp>
      <p:pic>
        <p:nvPicPr>
          <p:cNvPr id="21507" name="Picture 4" descr="j0316967"/>
          <p:cNvPicPr>
            <a:picLocks noGrp="1" noChangeAspect="1" noChangeArrowheads="1"/>
          </p:cNvPicPr>
          <p:nvPr>
            <p:ph type="clipArt" sz="half" idx="1"/>
          </p:nvPr>
        </p:nvPicPr>
        <p:blipFill>
          <a:blip r:embed="rId4" cstate="print"/>
          <a:srcRect/>
          <a:stretch>
            <a:fillRect/>
          </a:stretch>
        </p:blipFill>
        <p:spPr>
          <a:xfrm>
            <a:off x="457200" y="2133600"/>
            <a:ext cx="3657600" cy="2876550"/>
          </a:xfrm>
          <a:noFill/>
        </p:spPr>
      </p:pic>
      <p:sp>
        <p:nvSpPr>
          <p:cNvPr id="21508" name="Rectangle 3"/>
          <p:cNvSpPr>
            <a:spLocks noGrp="1" noChangeArrowheads="1"/>
          </p:cNvSpPr>
          <p:nvPr>
            <p:ph type="body" sz="half" idx="2"/>
          </p:nvPr>
        </p:nvSpPr>
        <p:spPr>
          <a:xfrm>
            <a:off x="4114800" y="1981200"/>
            <a:ext cx="4724400" cy="4343400"/>
          </a:xfrm>
          <a:noFill/>
        </p:spPr>
        <p:txBody>
          <a:bodyPr lIns="92075" tIns="46038" rIns="92075" bIns="46038">
            <a:normAutofit/>
          </a:bodyPr>
          <a:lstStyle/>
          <a:p>
            <a:pPr eaLnBrk="1" hangingPunct="1"/>
            <a:r>
              <a:rPr lang="en-US" altLang="en-US" dirty="0">
                <a:solidFill>
                  <a:srgbClr val="0B5395"/>
                </a:solidFill>
                <a:latin typeface="Arial"/>
                <a:cs typeface="Arial"/>
              </a:rPr>
              <a:t>What is the target behavior?</a:t>
            </a:r>
          </a:p>
          <a:p>
            <a:pPr eaLnBrk="1" hangingPunct="1">
              <a:buNone/>
            </a:pPr>
            <a:endParaRPr lang="en-US" altLang="en-US" dirty="0">
              <a:solidFill>
                <a:srgbClr val="0B5395"/>
              </a:solidFill>
              <a:latin typeface="Arial"/>
              <a:cs typeface="Arial"/>
            </a:endParaRPr>
          </a:p>
          <a:p>
            <a:pPr eaLnBrk="1" hangingPunct="1"/>
            <a:r>
              <a:rPr lang="en-US" altLang="en-US" dirty="0">
                <a:solidFill>
                  <a:srgbClr val="0B5395"/>
                </a:solidFill>
                <a:latin typeface="Arial"/>
                <a:cs typeface="Arial"/>
              </a:rPr>
              <a:t>Empathy</a:t>
            </a:r>
            <a:br>
              <a:rPr lang="en-US" altLang="en-US" dirty="0">
                <a:solidFill>
                  <a:srgbClr val="0B5395"/>
                </a:solidFill>
                <a:latin typeface="Arial"/>
                <a:cs typeface="Arial"/>
              </a:rPr>
            </a:br>
            <a:endParaRPr lang="en-US" altLang="en-US" dirty="0">
              <a:solidFill>
                <a:srgbClr val="0B5395"/>
              </a:solidFill>
              <a:latin typeface="Arial"/>
              <a:cs typeface="Arial"/>
            </a:endParaRPr>
          </a:p>
          <a:p>
            <a:pPr eaLnBrk="1" hangingPunct="1"/>
            <a:r>
              <a:rPr lang="en-US" altLang="en-US" dirty="0">
                <a:solidFill>
                  <a:srgbClr val="0B5395"/>
                </a:solidFill>
                <a:latin typeface="Arial"/>
                <a:cs typeface="Arial"/>
              </a:rPr>
              <a:t>Evocation</a:t>
            </a:r>
          </a:p>
          <a:p>
            <a:pPr eaLnBrk="1" hangingPunct="1">
              <a:buNone/>
            </a:pPr>
            <a:endParaRPr lang="en-US" altLang="en-US" dirty="0">
              <a:solidFill>
                <a:srgbClr val="0B5395"/>
              </a:solidFill>
              <a:latin typeface="Arial"/>
              <a:cs typeface="Arial"/>
            </a:endParaRPr>
          </a:p>
          <a:p>
            <a:pPr eaLnBrk="1" hangingPunct="1"/>
            <a:r>
              <a:rPr lang="en-US" altLang="en-US" dirty="0">
                <a:solidFill>
                  <a:srgbClr val="0B5395"/>
                </a:solidFill>
                <a:latin typeface="Arial"/>
                <a:cs typeface="Arial"/>
              </a:rPr>
              <a:t>Emphasize personal choice</a:t>
            </a:r>
            <a:br>
              <a:rPr lang="en-US" altLang="en-US" dirty="0">
                <a:solidFill>
                  <a:srgbClr val="0B5395"/>
                </a:solidFill>
                <a:latin typeface="Arial"/>
                <a:cs typeface="Arial"/>
              </a:rPr>
            </a:br>
            <a:endParaRPr lang="en-US" altLang="en-US" dirty="0">
              <a:solidFill>
                <a:srgbClr val="0B5395"/>
              </a:solidFill>
              <a:latin typeface="Arial"/>
              <a:cs typeface="Arial"/>
            </a:endParaRPr>
          </a:p>
          <a:p>
            <a:pPr eaLnBrk="1" hangingPunct="1"/>
            <a:r>
              <a:rPr lang="en-US" altLang="en-US" dirty="0">
                <a:solidFill>
                  <a:srgbClr val="0B5395"/>
                </a:solidFill>
                <a:latin typeface="Arial"/>
                <a:cs typeface="Arial"/>
              </a:rPr>
              <a:t>Roll with Resistance</a:t>
            </a:r>
          </a:p>
          <a:p>
            <a:pPr eaLnBrk="1" hangingPunct="1"/>
            <a:endParaRPr lang="en-US" altLang="en-US" dirty="0">
              <a:latin typeface="Arial"/>
              <a:cs typeface="Arial"/>
            </a:endParaRPr>
          </a:p>
        </p:txBody>
      </p:sp>
    </p:spTree>
    <p:custDataLst>
      <p:tags r:id="rId1"/>
    </p:custDataLst>
    <p:extLst>
      <p:ext uri="{BB962C8B-B14F-4D97-AF65-F5344CB8AC3E}">
        <p14:creationId xmlns:p14="http://schemas.microsoft.com/office/powerpoint/2010/main" val="25881576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1143000"/>
          </a:xfrm>
        </p:spPr>
        <p:txBody>
          <a:bodyPr>
            <a:normAutofit fontScale="90000"/>
          </a:bodyPr>
          <a:lstStyle/>
          <a:p>
            <a:pPr algn="ctr"/>
            <a:br>
              <a:rPr lang="en-US" dirty="0"/>
            </a:br>
            <a:br>
              <a:rPr lang="en-US" dirty="0"/>
            </a:br>
            <a:br>
              <a:rPr lang="en-US" dirty="0"/>
            </a:br>
            <a:r>
              <a:rPr lang="en-US" b="1" dirty="0"/>
              <a:t>Four Fundamental Processes</a:t>
            </a:r>
            <a:br>
              <a:rPr lang="en-US" dirty="0"/>
            </a:br>
            <a:endParaRPr lang="en-US" dirty="0"/>
          </a:p>
        </p:txBody>
      </p:sp>
      <p:sp>
        <p:nvSpPr>
          <p:cNvPr id="4" name="Round Diagonal Corner Rectangle 3"/>
          <p:cNvSpPr/>
          <p:nvPr/>
        </p:nvSpPr>
        <p:spPr bwMode="auto">
          <a:xfrm>
            <a:off x="381000" y="5486400"/>
            <a:ext cx="8229600" cy="11430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mn-lt"/>
              </a:rPr>
              <a:t>Engaging – the process of establishing a helpful connection and working relationship  </a:t>
            </a:r>
          </a:p>
        </p:txBody>
      </p:sp>
      <p:sp>
        <p:nvSpPr>
          <p:cNvPr id="5" name="Round Diagonal Corner Rectangle 4"/>
          <p:cNvSpPr/>
          <p:nvPr/>
        </p:nvSpPr>
        <p:spPr bwMode="auto">
          <a:xfrm>
            <a:off x="1143000" y="3886200"/>
            <a:ext cx="7467600" cy="15240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a:solidFill>
                  <a:schemeClr val="bg1"/>
                </a:solidFill>
                <a:latin typeface="+mn-lt"/>
              </a:rPr>
              <a:t>Focusing – development of a specific direction in the conversation about change (target)</a:t>
            </a:r>
          </a:p>
        </p:txBody>
      </p:sp>
      <p:sp>
        <p:nvSpPr>
          <p:cNvPr id="6" name="Round Diagonal Corner Rectangle 5"/>
          <p:cNvSpPr/>
          <p:nvPr/>
        </p:nvSpPr>
        <p:spPr bwMode="auto">
          <a:xfrm>
            <a:off x="1981200" y="2438400"/>
            <a:ext cx="6629400" cy="13716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800" b="1" dirty="0">
                <a:solidFill>
                  <a:schemeClr val="bg1"/>
                </a:solidFill>
                <a:latin typeface="+mn-lt"/>
              </a:rPr>
              <a:t>Evoking-eliciting the client’s own motivation for change (the hearth of MI)</a:t>
            </a:r>
          </a:p>
        </p:txBody>
      </p:sp>
      <p:sp>
        <p:nvSpPr>
          <p:cNvPr id="7" name="Round Diagonal Corner Rectangle 6"/>
          <p:cNvSpPr/>
          <p:nvPr/>
        </p:nvSpPr>
        <p:spPr bwMode="auto">
          <a:xfrm>
            <a:off x="2743200" y="1143000"/>
            <a:ext cx="5867400" cy="12192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a:solidFill>
                  <a:schemeClr val="bg1"/>
                </a:solidFill>
                <a:latin typeface="+mn-lt"/>
              </a:rPr>
              <a:t>Planning-building commitment to change and plan of action</a:t>
            </a:r>
          </a:p>
        </p:txBody>
      </p:sp>
    </p:spTree>
    <p:extLst>
      <p:ext uri="{BB962C8B-B14F-4D97-AF65-F5344CB8AC3E}">
        <p14:creationId xmlns:p14="http://schemas.microsoft.com/office/powerpoint/2010/main" val="281371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75" y="838200"/>
            <a:ext cx="8229600" cy="1143000"/>
          </a:xfrm>
        </p:spPr>
        <p:txBody>
          <a:bodyPr/>
          <a:lstStyle/>
          <a:p>
            <a:r>
              <a:rPr lang="en-US" dirty="0"/>
              <a:t>Four Processes:</a:t>
            </a:r>
          </a:p>
        </p:txBody>
      </p:sp>
      <p:sp>
        <p:nvSpPr>
          <p:cNvPr id="3" name="Content Placeholder 2"/>
          <p:cNvSpPr>
            <a:spLocks noGrp="1"/>
          </p:cNvSpPr>
          <p:nvPr>
            <p:ph sz="quarter" idx="1"/>
          </p:nvPr>
        </p:nvSpPr>
        <p:spPr>
          <a:xfrm>
            <a:off x="430491" y="2209800"/>
            <a:ext cx="8229600" cy="4389437"/>
          </a:xfrm>
        </p:spPr>
        <p:txBody>
          <a:bodyPr/>
          <a:lstStyle/>
          <a:p>
            <a:pPr>
              <a:buFont typeface="Wingdings 2" panose="05020102010507070707" pitchFamily="18" charset="2"/>
              <a:buChar char="¢"/>
            </a:pPr>
            <a:r>
              <a:rPr lang="en-US" sz="2800" dirty="0"/>
              <a:t>Engaging is about “How shall we travel together?”</a:t>
            </a:r>
          </a:p>
          <a:p>
            <a:pPr>
              <a:buFont typeface="Wingdings 2" panose="05020102010507070707" pitchFamily="18" charset="2"/>
              <a:buChar char="¢"/>
            </a:pPr>
            <a:r>
              <a:rPr lang="en-US" sz="2800" dirty="0"/>
              <a:t>Focusing asks “Where to?”</a:t>
            </a:r>
          </a:p>
          <a:p>
            <a:pPr>
              <a:buFont typeface="Wingdings 2" panose="05020102010507070707" pitchFamily="18" charset="2"/>
              <a:buChar char="¢"/>
            </a:pPr>
            <a:r>
              <a:rPr lang="en-US" sz="2800" dirty="0"/>
              <a:t>Evoking is about “Whether” and “Why” and</a:t>
            </a:r>
          </a:p>
          <a:p>
            <a:pPr>
              <a:buFont typeface="Wingdings 2" panose="05020102010507070707" pitchFamily="18" charset="2"/>
              <a:buChar char="¢"/>
            </a:pPr>
            <a:r>
              <a:rPr lang="en-US" sz="2800" dirty="0"/>
              <a:t>Planning is about “How” and “When”</a:t>
            </a:r>
          </a:p>
        </p:txBody>
      </p:sp>
    </p:spTree>
    <p:extLst>
      <p:ext uri="{BB962C8B-B14F-4D97-AF65-F5344CB8AC3E}">
        <p14:creationId xmlns:p14="http://schemas.microsoft.com/office/powerpoint/2010/main" val="15598531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Giving advise and information</a:t>
            </a:r>
          </a:p>
        </p:txBody>
      </p:sp>
      <p:sp>
        <p:nvSpPr>
          <p:cNvPr id="6" name="Rectangle 5"/>
          <p:cNvSpPr/>
          <p:nvPr/>
        </p:nvSpPr>
        <p:spPr>
          <a:xfrm>
            <a:off x="0" y="1752600"/>
            <a:ext cx="8991600" cy="3724096"/>
          </a:xfrm>
          <a:prstGeom prst="rect">
            <a:avLst/>
          </a:prstGeom>
        </p:spPr>
        <p:txBody>
          <a:bodyPr wrap="square">
            <a:spAutoFit/>
          </a:bodyPr>
          <a:lstStyle/>
          <a:p>
            <a:pPr marL="457200" lvl="0" indent="-457200">
              <a:buFont typeface="Arial"/>
              <a:buChar char="•"/>
            </a:pPr>
            <a:r>
              <a:rPr lang="en-US" sz="3600" b="0" dirty="0">
                <a:solidFill>
                  <a:schemeClr val="bg2">
                    <a:lumMod val="25000"/>
                  </a:schemeClr>
                </a:solidFill>
              </a:rPr>
              <a:t>Sometimes necessary</a:t>
            </a:r>
          </a:p>
          <a:p>
            <a:pPr marL="457200" lvl="0" indent="-457200">
              <a:buFont typeface="Arial"/>
              <a:buChar char="•"/>
            </a:pPr>
            <a:r>
              <a:rPr lang="en-US" sz="3600" b="0" dirty="0">
                <a:solidFill>
                  <a:schemeClr val="bg2">
                    <a:lumMod val="25000"/>
                  </a:schemeClr>
                </a:solidFill>
              </a:rPr>
              <a:t>If unsolicited – always leads to defensiveness</a:t>
            </a:r>
          </a:p>
          <a:p>
            <a:pPr marL="457200" lvl="0" indent="-457200">
              <a:buFont typeface="Arial"/>
              <a:buChar char="•"/>
            </a:pPr>
            <a:r>
              <a:rPr lang="en-US" sz="3600" b="0" dirty="0">
                <a:solidFill>
                  <a:schemeClr val="bg2">
                    <a:lumMod val="25000"/>
                  </a:schemeClr>
                </a:solidFill>
              </a:rPr>
              <a:t>Offer advise or information with permission</a:t>
            </a:r>
          </a:p>
          <a:p>
            <a:pPr marL="457200" lvl="0" indent="-457200">
              <a:buFont typeface="Arial"/>
              <a:buChar char="•"/>
            </a:pPr>
            <a:r>
              <a:rPr lang="en-US" sz="3600" b="0" dirty="0">
                <a:solidFill>
                  <a:schemeClr val="bg2">
                    <a:lumMod val="25000"/>
                  </a:schemeClr>
                </a:solidFill>
              </a:rPr>
              <a:t>A helpful strategy – EPE (elicit-provide-elicit)</a:t>
            </a:r>
          </a:p>
          <a:p>
            <a:pPr lvl="0">
              <a:buNone/>
            </a:pPr>
            <a:endParaRPr lang="en-US" sz="2800" dirty="0">
              <a:solidFill>
                <a:schemeClr val="bg2">
                  <a:lumMod val="25000"/>
                </a:schemeClr>
              </a:solidFill>
            </a:endParaRPr>
          </a:p>
          <a:p>
            <a:pPr lvl="0">
              <a:buNone/>
            </a:pPr>
            <a:endParaRPr lang="en-US" sz="2800" dirty="0">
              <a:solidFill>
                <a:schemeClr val="bg2">
                  <a:lumMod val="25000"/>
                </a:schemeClr>
              </a:solidFill>
            </a:endParaRPr>
          </a:p>
        </p:txBody>
      </p:sp>
    </p:spTree>
    <p:extLst>
      <p:ext uri="{BB962C8B-B14F-4D97-AF65-F5344CB8AC3E}">
        <p14:creationId xmlns:p14="http://schemas.microsoft.com/office/powerpoint/2010/main" val="6233849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2323" b="12323"/>
          <a:stretch>
            <a:fillRect/>
          </a:stretch>
        </p:blipFill>
        <p:spPr>
          <a:xfrm>
            <a:off x="5000924" y="1447801"/>
            <a:ext cx="4143075" cy="2209800"/>
          </a:xfrm>
        </p:spPr>
      </p:pic>
      <p:sp>
        <p:nvSpPr>
          <p:cNvPr id="3" name="Title 2"/>
          <p:cNvSpPr>
            <a:spLocks noGrp="1"/>
          </p:cNvSpPr>
          <p:nvPr>
            <p:ph type="title"/>
          </p:nvPr>
        </p:nvSpPr>
        <p:spPr>
          <a:xfrm>
            <a:off x="609600" y="533400"/>
            <a:ext cx="8229600" cy="838200"/>
          </a:xfrm>
        </p:spPr>
        <p:txBody>
          <a:bodyPr/>
          <a:lstStyle/>
          <a:p>
            <a:r>
              <a:rPr lang="en-US" dirty="0"/>
              <a:t>Why these goals?</a:t>
            </a:r>
          </a:p>
        </p:txBody>
      </p:sp>
      <p:sp>
        <p:nvSpPr>
          <p:cNvPr id="5" name="TextBox 4"/>
          <p:cNvSpPr txBox="1"/>
          <p:nvPr/>
        </p:nvSpPr>
        <p:spPr>
          <a:xfrm>
            <a:off x="0" y="1828800"/>
            <a:ext cx="8305800" cy="5078314"/>
          </a:xfrm>
          <a:prstGeom prst="rect">
            <a:avLst/>
          </a:prstGeom>
          <a:noFill/>
        </p:spPr>
        <p:txBody>
          <a:bodyPr wrap="square" rtlCol="0">
            <a:spAutoFit/>
          </a:bodyPr>
          <a:lstStyle/>
          <a:p>
            <a:pPr marL="457200" indent="-457200">
              <a:buFont typeface="Arial"/>
              <a:buChar char="•"/>
            </a:pPr>
            <a:r>
              <a:rPr lang="en-US" sz="3600" b="0" dirty="0"/>
              <a:t>Because learning MI is </a:t>
            </a:r>
          </a:p>
          <a:p>
            <a:r>
              <a:rPr lang="en-US" sz="3600" b="0" dirty="0"/>
              <a:t>    very similar to learning </a:t>
            </a:r>
          </a:p>
          <a:p>
            <a:r>
              <a:rPr lang="en-US" sz="3600" b="0" dirty="0"/>
              <a:t>    how to play a piano or </a:t>
            </a:r>
          </a:p>
          <a:p>
            <a:r>
              <a:rPr lang="en-US" sz="3600" b="0" dirty="0"/>
              <a:t>    tennis.</a:t>
            </a:r>
          </a:p>
          <a:p>
            <a:pPr marL="457200" indent="-457200">
              <a:buFont typeface="Arial"/>
              <a:buChar char="•"/>
            </a:pPr>
            <a:r>
              <a:rPr lang="en-US" sz="3600" b="0" dirty="0"/>
              <a:t>Instructions are necessary and you will learn more ABOUT playing but will not help you play.</a:t>
            </a:r>
          </a:p>
          <a:p>
            <a:pPr marL="457200" indent="-457200">
              <a:buFont typeface="Arial"/>
              <a:buChar char="•"/>
            </a:pPr>
            <a:r>
              <a:rPr lang="en-US" sz="3600" b="0" dirty="0"/>
              <a:t>Practicing is critical and learning will be quicker if done with a coach</a:t>
            </a:r>
          </a:p>
        </p:txBody>
      </p:sp>
    </p:spTree>
    <p:extLst>
      <p:ext uri="{BB962C8B-B14F-4D97-AF65-F5344CB8AC3E}">
        <p14:creationId xmlns:p14="http://schemas.microsoft.com/office/powerpoint/2010/main" val="4267433238"/>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229600" cy="11430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ea typeface="+mj-ea"/>
              </a:rPr>
              <a:t>Effectiveness of MI</a:t>
            </a:r>
          </a:p>
        </p:txBody>
      </p:sp>
      <p:sp>
        <p:nvSpPr>
          <p:cNvPr id="30723" name="Rectangle 3"/>
          <p:cNvSpPr>
            <a:spLocks noGrp="1" noChangeArrowheads="1"/>
          </p:cNvSpPr>
          <p:nvPr>
            <p:ph idx="1"/>
          </p:nvPr>
        </p:nvSpPr>
        <p:spPr>
          <a:xfrm>
            <a:off x="457200" y="1676400"/>
            <a:ext cx="8229600" cy="4389438"/>
          </a:xfrm>
        </p:spPr>
        <p:txBody>
          <a:bodyPr/>
          <a:lstStyle/>
          <a:p>
            <a:pPr marL="365125" indent="-282575" eaLnBrk="1" hangingPunct="1"/>
            <a:r>
              <a:rPr lang="en-US" sz="3600">
                <a:latin typeface="Constantia" charset="0"/>
              </a:rPr>
              <a:t>Shown to work in:</a:t>
            </a:r>
          </a:p>
          <a:p>
            <a:pPr lvl="1" indent="-236538" eaLnBrk="1" hangingPunct="1">
              <a:buFont typeface="Verdana" charset="0"/>
              <a:buChar char="◦"/>
            </a:pPr>
            <a:r>
              <a:rPr lang="en-US">
                <a:latin typeface="Constantia" charset="0"/>
              </a:rPr>
              <a:t>Addictions</a:t>
            </a:r>
          </a:p>
          <a:p>
            <a:pPr lvl="1" indent="-236538" eaLnBrk="1" hangingPunct="1">
              <a:buFont typeface="Verdana" charset="0"/>
              <a:buChar char="◦"/>
            </a:pPr>
            <a:r>
              <a:rPr lang="en-US">
                <a:latin typeface="Constantia" charset="0"/>
              </a:rPr>
              <a:t>Gambling</a:t>
            </a:r>
          </a:p>
          <a:p>
            <a:pPr lvl="1" indent="-236538" eaLnBrk="1" hangingPunct="1">
              <a:buFont typeface="Verdana" charset="0"/>
              <a:buChar char="◦"/>
            </a:pPr>
            <a:r>
              <a:rPr lang="en-US">
                <a:latin typeface="Constantia" charset="0"/>
              </a:rPr>
              <a:t>Medication adherence</a:t>
            </a:r>
          </a:p>
          <a:p>
            <a:pPr lvl="1" indent="-236538" eaLnBrk="1" hangingPunct="1">
              <a:buFont typeface="Verdana" charset="0"/>
              <a:buChar char="◦"/>
            </a:pPr>
            <a:r>
              <a:rPr lang="en-US">
                <a:latin typeface="Constantia" charset="0"/>
              </a:rPr>
              <a:t>Diet and exercise</a:t>
            </a:r>
          </a:p>
          <a:p>
            <a:pPr lvl="1" indent="-236538" eaLnBrk="1" hangingPunct="1">
              <a:buFont typeface="Verdana" charset="0"/>
              <a:buChar char="◦"/>
            </a:pPr>
            <a:r>
              <a:rPr lang="en-US">
                <a:latin typeface="Constantia" charset="0"/>
              </a:rPr>
              <a:t>Co-occurring disorders</a:t>
            </a:r>
          </a:p>
          <a:p>
            <a:pPr lvl="1" indent="-236538" eaLnBrk="1" hangingPunct="1">
              <a:buFont typeface="Verdana" charset="0"/>
              <a:buChar char="◦"/>
            </a:pPr>
            <a:r>
              <a:rPr lang="en-US">
                <a:latin typeface="Constantia" charset="0"/>
              </a:rPr>
              <a:t>Eating disorders</a:t>
            </a:r>
          </a:p>
          <a:p>
            <a:pPr lvl="1" indent="-236538" eaLnBrk="1" hangingPunct="1">
              <a:buFont typeface="Verdana" charset="0"/>
              <a:buChar char="◦"/>
            </a:pPr>
            <a:r>
              <a:rPr lang="en-US">
                <a:latin typeface="Constantia" charset="0"/>
              </a:rPr>
              <a:t>Adults and youth in criminal justice system</a:t>
            </a:r>
          </a:p>
          <a:p>
            <a:pPr marL="365125" indent="-282575" eaLnBrk="1" hangingPunct="1"/>
            <a:endParaRPr lang="en-US" sz="2000">
              <a:latin typeface="Constantia" charset="0"/>
            </a:endParaRPr>
          </a:p>
        </p:txBody>
      </p:sp>
      <p:sp>
        <p:nvSpPr>
          <p:cNvPr id="30724" name="Slide Number Placeholder 3"/>
          <p:cNvSpPr>
            <a:spLocks noGrp="1"/>
          </p:cNvSpPr>
          <p:nvPr>
            <p:ph type="sldNum" sz="quarter" idx="4294967295"/>
          </p:nvPr>
        </p:nvSpPr>
        <p:spPr bwMode="auto">
          <a:xfrm>
            <a:off x="7924800" y="6356350"/>
            <a:ext cx="7620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b="1">
                <a:solidFill>
                  <a:srgbClr val="060606"/>
                </a:solidFill>
                <a:latin typeface="Times New Roman" charset="0"/>
                <a:ea typeface="ＭＳ Ｐゴシック" charset="0"/>
              </a:defRPr>
            </a:lvl1pPr>
            <a:lvl2pPr marL="742950" indent="-285750" eaLnBrk="0" hangingPunct="0">
              <a:defRPr sz="4000" b="1">
                <a:solidFill>
                  <a:srgbClr val="060606"/>
                </a:solidFill>
                <a:latin typeface="Times New Roman" charset="0"/>
                <a:ea typeface="ＭＳ Ｐゴシック" charset="0"/>
              </a:defRPr>
            </a:lvl2pPr>
            <a:lvl3pPr marL="1143000" indent="-228600" eaLnBrk="0" hangingPunct="0">
              <a:defRPr sz="4000" b="1">
                <a:solidFill>
                  <a:srgbClr val="060606"/>
                </a:solidFill>
                <a:latin typeface="Times New Roman" charset="0"/>
                <a:ea typeface="ＭＳ Ｐゴシック" charset="0"/>
              </a:defRPr>
            </a:lvl3pPr>
            <a:lvl4pPr marL="1600200" indent="-228600" eaLnBrk="0" hangingPunct="0">
              <a:defRPr sz="4000" b="1">
                <a:solidFill>
                  <a:srgbClr val="060606"/>
                </a:solidFill>
                <a:latin typeface="Times New Roman" charset="0"/>
                <a:ea typeface="ＭＳ Ｐゴシック" charset="0"/>
              </a:defRPr>
            </a:lvl4pPr>
            <a:lvl5pPr marL="2057400" indent="-228600" eaLnBrk="0" hangingPunct="0">
              <a:defRPr sz="4000" b="1">
                <a:solidFill>
                  <a:srgbClr val="060606"/>
                </a:solidFill>
                <a:latin typeface="Times New Roman" charset="0"/>
                <a:ea typeface="ＭＳ Ｐゴシック" charset="0"/>
              </a:defRPr>
            </a:lvl5pPr>
            <a:lvl6pPr marL="2514600" indent="-228600" eaLnBrk="0" fontAlgn="base" hangingPunct="0">
              <a:spcBef>
                <a:spcPct val="0"/>
              </a:spcBef>
              <a:spcAft>
                <a:spcPct val="0"/>
              </a:spcAft>
              <a:defRPr sz="4000" b="1">
                <a:solidFill>
                  <a:srgbClr val="060606"/>
                </a:solidFill>
                <a:latin typeface="Times New Roman" charset="0"/>
                <a:ea typeface="ＭＳ Ｐゴシック" charset="0"/>
              </a:defRPr>
            </a:lvl6pPr>
            <a:lvl7pPr marL="2971800" indent="-228600" eaLnBrk="0" fontAlgn="base" hangingPunct="0">
              <a:spcBef>
                <a:spcPct val="0"/>
              </a:spcBef>
              <a:spcAft>
                <a:spcPct val="0"/>
              </a:spcAft>
              <a:defRPr sz="4000" b="1">
                <a:solidFill>
                  <a:srgbClr val="060606"/>
                </a:solidFill>
                <a:latin typeface="Times New Roman" charset="0"/>
                <a:ea typeface="ＭＳ Ｐゴシック" charset="0"/>
              </a:defRPr>
            </a:lvl7pPr>
            <a:lvl8pPr marL="3429000" indent="-228600" eaLnBrk="0" fontAlgn="base" hangingPunct="0">
              <a:spcBef>
                <a:spcPct val="0"/>
              </a:spcBef>
              <a:spcAft>
                <a:spcPct val="0"/>
              </a:spcAft>
              <a:defRPr sz="4000" b="1">
                <a:solidFill>
                  <a:srgbClr val="060606"/>
                </a:solidFill>
                <a:latin typeface="Times New Roman" charset="0"/>
                <a:ea typeface="ＭＳ Ｐゴシック" charset="0"/>
              </a:defRPr>
            </a:lvl8pPr>
            <a:lvl9pPr marL="3886200" indent="-228600" eaLnBrk="0" fontAlgn="base" hangingPunct="0">
              <a:spcBef>
                <a:spcPct val="0"/>
              </a:spcBef>
              <a:spcAft>
                <a:spcPct val="0"/>
              </a:spcAft>
              <a:defRPr sz="4000" b="1">
                <a:solidFill>
                  <a:srgbClr val="060606"/>
                </a:solidFill>
                <a:latin typeface="Times New Roman" charset="0"/>
                <a:ea typeface="ＭＳ Ｐゴシック" charset="0"/>
              </a:defRPr>
            </a:lvl9pPr>
          </a:lstStyle>
          <a:p>
            <a:pPr eaLnBrk="1" hangingPunct="1"/>
            <a:fld id="{5545EEE9-0E76-EE4D-955A-F9BEEB0670E1}" type="slidenum">
              <a:rPr lang="en-US" sz="1200">
                <a:solidFill>
                  <a:srgbClr val="045C75"/>
                </a:solidFill>
              </a:rPr>
              <a:pPr eaLnBrk="1" hangingPunct="1"/>
              <a:t>40</a:t>
            </a:fld>
            <a:endParaRPr lang="en-US" sz="1200">
              <a:solidFill>
                <a:srgbClr val="045C75"/>
              </a:solidFill>
            </a:endParaRPr>
          </a:p>
        </p:txBody>
      </p:sp>
    </p:spTree>
    <p:custDataLst>
      <p:tags r:id="rId1"/>
    </p:custDataLst>
    <p:extLst>
      <p:ext uri="{BB962C8B-B14F-4D97-AF65-F5344CB8AC3E}">
        <p14:creationId xmlns:p14="http://schemas.microsoft.com/office/powerpoint/2010/main" val="2799003672"/>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381000"/>
            <a:ext cx="8305800" cy="11430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ea typeface="+mj-ea"/>
              </a:rPr>
              <a:t>Myths about MI</a:t>
            </a:r>
          </a:p>
        </p:txBody>
      </p:sp>
      <p:sp>
        <p:nvSpPr>
          <p:cNvPr id="157699" name="Rectangle 3"/>
          <p:cNvSpPr>
            <a:spLocks noGrp="1" noChangeArrowheads="1"/>
          </p:cNvSpPr>
          <p:nvPr>
            <p:ph idx="1"/>
          </p:nvPr>
        </p:nvSpPr>
        <p:spPr>
          <a:xfrm>
            <a:off x="457200" y="1828800"/>
            <a:ext cx="8121650" cy="4005263"/>
          </a:xfrm>
        </p:spPr>
        <p:txBody>
          <a:bodyPr>
            <a:normAutofit/>
          </a:bodyPr>
          <a:lstStyle/>
          <a:p>
            <a:pPr eaLnBrk="1" hangingPunct="1">
              <a:lnSpc>
                <a:spcPct val="90000"/>
              </a:lnSpc>
              <a:spcBef>
                <a:spcPts val="3000"/>
              </a:spcBef>
            </a:pPr>
            <a:r>
              <a:rPr lang="en-US" sz="2800" dirty="0">
                <a:latin typeface="Constantia" charset="0"/>
              </a:rPr>
              <a:t>I (we) already do it </a:t>
            </a:r>
          </a:p>
          <a:p>
            <a:pPr eaLnBrk="1" hangingPunct="1">
              <a:lnSpc>
                <a:spcPct val="90000"/>
              </a:lnSpc>
              <a:spcBef>
                <a:spcPts val="3000"/>
              </a:spcBef>
            </a:pPr>
            <a:r>
              <a:rPr lang="en-US" sz="2800" dirty="0">
                <a:latin typeface="Constantia" charset="0"/>
              </a:rPr>
              <a:t>It is easy</a:t>
            </a:r>
          </a:p>
          <a:p>
            <a:pPr eaLnBrk="1" hangingPunct="1">
              <a:lnSpc>
                <a:spcPct val="90000"/>
              </a:lnSpc>
              <a:spcBef>
                <a:spcPts val="3000"/>
              </a:spcBef>
            </a:pPr>
            <a:r>
              <a:rPr lang="en-US" sz="2800" dirty="0">
                <a:latin typeface="Constantia" charset="0"/>
              </a:rPr>
              <a:t>It can be learned in a workshop</a:t>
            </a:r>
          </a:p>
          <a:p>
            <a:pPr eaLnBrk="1" hangingPunct="1">
              <a:lnSpc>
                <a:spcPct val="90000"/>
              </a:lnSpc>
              <a:spcBef>
                <a:spcPts val="3000"/>
              </a:spcBef>
            </a:pPr>
            <a:r>
              <a:rPr lang="en-US" sz="2800" dirty="0">
                <a:latin typeface="Constantia" charset="0"/>
              </a:rPr>
              <a:t>It takes more time</a:t>
            </a:r>
          </a:p>
          <a:p>
            <a:pPr eaLnBrk="1" hangingPunct="1">
              <a:lnSpc>
                <a:spcPct val="90000"/>
              </a:lnSpc>
              <a:spcBef>
                <a:spcPts val="3000"/>
              </a:spcBef>
            </a:pPr>
            <a:r>
              <a:rPr lang="en-US" sz="2800">
                <a:latin typeface="Constantia" charset="0"/>
              </a:rPr>
              <a:t>It won’t </a:t>
            </a:r>
            <a:r>
              <a:rPr lang="en-US" sz="2800" dirty="0">
                <a:latin typeface="Constantia" charset="0"/>
              </a:rPr>
              <a:t>work on high risk or difficult clients</a:t>
            </a:r>
          </a:p>
        </p:txBody>
      </p:sp>
      <p:sp>
        <p:nvSpPr>
          <p:cNvPr id="31748" name="Slide Number Placeholder 3"/>
          <p:cNvSpPr>
            <a:spLocks noGrp="1"/>
          </p:cNvSpPr>
          <p:nvPr>
            <p:ph type="sldNum" sz="quarter" idx="4294967295"/>
          </p:nvPr>
        </p:nvSpPr>
        <p:spPr bwMode="auto">
          <a:xfrm>
            <a:off x="7924800" y="6356350"/>
            <a:ext cx="7620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b="1">
                <a:solidFill>
                  <a:srgbClr val="060606"/>
                </a:solidFill>
                <a:latin typeface="Times New Roman" charset="0"/>
                <a:ea typeface="ＭＳ Ｐゴシック" charset="0"/>
              </a:defRPr>
            </a:lvl1pPr>
            <a:lvl2pPr marL="742950" indent="-285750" eaLnBrk="0" hangingPunct="0">
              <a:defRPr sz="4000" b="1">
                <a:solidFill>
                  <a:srgbClr val="060606"/>
                </a:solidFill>
                <a:latin typeface="Times New Roman" charset="0"/>
                <a:ea typeface="ＭＳ Ｐゴシック" charset="0"/>
              </a:defRPr>
            </a:lvl2pPr>
            <a:lvl3pPr marL="1143000" indent="-228600" eaLnBrk="0" hangingPunct="0">
              <a:defRPr sz="4000" b="1">
                <a:solidFill>
                  <a:srgbClr val="060606"/>
                </a:solidFill>
                <a:latin typeface="Times New Roman" charset="0"/>
                <a:ea typeface="ＭＳ Ｐゴシック" charset="0"/>
              </a:defRPr>
            </a:lvl3pPr>
            <a:lvl4pPr marL="1600200" indent="-228600" eaLnBrk="0" hangingPunct="0">
              <a:defRPr sz="4000" b="1">
                <a:solidFill>
                  <a:srgbClr val="060606"/>
                </a:solidFill>
                <a:latin typeface="Times New Roman" charset="0"/>
                <a:ea typeface="ＭＳ Ｐゴシック" charset="0"/>
              </a:defRPr>
            </a:lvl4pPr>
            <a:lvl5pPr marL="2057400" indent="-228600" eaLnBrk="0" hangingPunct="0">
              <a:defRPr sz="4000" b="1">
                <a:solidFill>
                  <a:srgbClr val="060606"/>
                </a:solidFill>
                <a:latin typeface="Times New Roman" charset="0"/>
                <a:ea typeface="ＭＳ Ｐゴシック" charset="0"/>
              </a:defRPr>
            </a:lvl5pPr>
            <a:lvl6pPr marL="2514600" indent="-228600" eaLnBrk="0" fontAlgn="base" hangingPunct="0">
              <a:spcBef>
                <a:spcPct val="0"/>
              </a:spcBef>
              <a:spcAft>
                <a:spcPct val="0"/>
              </a:spcAft>
              <a:defRPr sz="4000" b="1">
                <a:solidFill>
                  <a:srgbClr val="060606"/>
                </a:solidFill>
                <a:latin typeface="Times New Roman" charset="0"/>
                <a:ea typeface="ＭＳ Ｐゴシック" charset="0"/>
              </a:defRPr>
            </a:lvl6pPr>
            <a:lvl7pPr marL="2971800" indent="-228600" eaLnBrk="0" fontAlgn="base" hangingPunct="0">
              <a:spcBef>
                <a:spcPct val="0"/>
              </a:spcBef>
              <a:spcAft>
                <a:spcPct val="0"/>
              </a:spcAft>
              <a:defRPr sz="4000" b="1">
                <a:solidFill>
                  <a:srgbClr val="060606"/>
                </a:solidFill>
                <a:latin typeface="Times New Roman" charset="0"/>
                <a:ea typeface="ＭＳ Ｐゴシック" charset="0"/>
              </a:defRPr>
            </a:lvl7pPr>
            <a:lvl8pPr marL="3429000" indent="-228600" eaLnBrk="0" fontAlgn="base" hangingPunct="0">
              <a:spcBef>
                <a:spcPct val="0"/>
              </a:spcBef>
              <a:spcAft>
                <a:spcPct val="0"/>
              </a:spcAft>
              <a:defRPr sz="4000" b="1">
                <a:solidFill>
                  <a:srgbClr val="060606"/>
                </a:solidFill>
                <a:latin typeface="Times New Roman" charset="0"/>
                <a:ea typeface="ＭＳ Ｐゴシック" charset="0"/>
              </a:defRPr>
            </a:lvl8pPr>
            <a:lvl9pPr marL="3886200" indent="-228600" eaLnBrk="0" fontAlgn="base" hangingPunct="0">
              <a:spcBef>
                <a:spcPct val="0"/>
              </a:spcBef>
              <a:spcAft>
                <a:spcPct val="0"/>
              </a:spcAft>
              <a:defRPr sz="4000" b="1">
                <a:solidFill>
                  <a:srgbClr val="060606"/>
                </a:solidFill>
                <a:latin typeface="Times New Roman" charset="0"/>
                <a:ea typeface="ＭＳ Ｐゴシック" charset="0"/>
              </a:defRPr>
            </a:lvl9pPr>
          </a:lstStyle>
          <a:p>
            <a:pPr eaLnBrk="1" hangingPunct="1"/>
            <a:fld id="{831A556B-CD73-E04C-859C-B21D7C8CD704}" type="slidenum">
              <a:rPr lang="en-US" sz="1200">
                <a:solidFill>
                  <a:srgbClr val="045C75"/>
                </a:solidFill>
              </a:rPr>
              <a:pPr eaLnBrk="1" hangingPunct="1"/>
              <a:t>41</a:t>
            </a:fld>
            <a:endParaRPr lang="en-US" sz="1200">
              <a:solidFill>
                <a:srgbClr val="045C75"/>
              </a:solidFill>
            </a:endParaRPr>
          </a:p>
        </p:txBody>
      </p:sp>
    </p:spTree>
    <p:custDataLst>
      <p:tags r:id="rId1"/>
    </p:custDataLst>
    <p:extLst>
      <p:ext uri="{BB962C8B-B14F-4D97-AF65-F5344CB8AC3E}">
        <p14:creationId xmlns:p14="http://schemas.microsoft.com/office/powerpoint/2010/main" val="26073984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20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fade">
                                      <p:cBhvr>
                                        <p:cTn id="12" dur="2000"/>
                                        <p:tgtEl>
                                          <p:spTgt spid="157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fade">
                                      <p:cBhvr>
                                        <p:cTn id="17" dur="2000"/>
                                        <p:tgtEl>
                                          <p:spTgt spid="157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7699">
                                            <p:txEl>
                                              <p:pRg st="3" end="3"/>
                                            </p:txEl>
                                          </p:spTgt>
                                        </p:tgtEl>
                                        <p:attrNameLst>
                                          <p:attrName>style.visibility</p:attrName>
                                        </p:attrNameLst>
                                      </p:cBhvr>
                                      <p:to>
                                        <p:strVal val="visible"/>
                                      </p:to>
                                    </p:set>
                                    <p:animEffect transition="in" filter="fade">
                                      <p:cBhvr>
                                        <p:cTn id="22" dur="2000"/>
                                        <p:tgtEl>
                                          <p:spTgt spid="157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7699">
                                            <p:txEl>
                                              <p:pRg st="4" end="4"/>
                                            </p:txEl>
                                          </p:spTgt>
                                        </p:tgtEl>
                                        <p:attrNameLst>
                                          <p:attrName>style.visibility</p:attrName>
                                        </p:attrNameLst>
                                      </p:cBhvr>
                                      <p:to>
                                        <p:strVal val="visible"/>
                                      </p:to>
                                    </p:set>
                                    <p:animEffect transition="in" filter="fade">
                                      <p:cBhvr>
                                        <p:cTn id="27" dur="2000"/>
                                        <p:tgtEl>
                                          <p:spTgt spid="157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0"/>
            <a:ext cx="8229600" cy="1143000"/>
          </a:xfrm>
        </p:spPr>
        <p:txBody>
          <a:bodyPr>
            <a:noAutofit/>
          </a:bodyPr>
          <a:lstStyle/>
          <a:p>
            <a:pPr algn="ctr" eaLnBrk="1" fontAlgn="auto" hangingPunct="1">
              <a:spcAft>
                <a:spcPts val="0"/>
              </a:spcAft>
              <a:defRPr/>
            </a:pPr>
            <a:r>
              <a:rPr lang="en-US" sz="4000" b="1" dirty="0">
                <a:solidFill>
                  <a:schemeClr val="tx2">
                    <a:satMod val="130000"/>
                  </a:schemeClr>
                </a:solidFill>
                <a:latin typeface="Arial" pitchFamily="34" charset="0"/>
                <a:cs typeface="Arial" pitchFamily="34" charset="0"/>
              </a:rPr>
              <a:t>How do we Roll with Resistance?</a:t>
            </a:r>
          </a:p>
        </p:txBody>
      </p:sp>
      <p:sp>
        <p:nvSpPr>
          <p:cNvPr id="180227" name="Rectangle 3"/>
          <p:cNvSpPr>
            <a:spLocks noGrp="1" noChangeArrowheads="1"/>
          </p:cNvSpPr>
          <p:nvPr>
            <p:ph idx="1"/>
          </p:nvPr>
        </p:nvSpPr>
        <p:spPr>
          <a:xfrm>
            <a:off x="533400" y="1600200"/>
            <a:ext cx="8305800" cy="4800600"/>
          </a:xfrm>
        </p:spPr>
        <p:txBody>
          <a:bodyPr/>
          <a:lstStyle/>
          <a:p>
            <a:pPr eaLnBrk="1" hangingPunct="1">
              <a:spcBef>
                <a:spcPts val="2400"/>
              </a:spcBef>
            </a:pPr>
            <a:r>
              <a:rPr lang="en-US" sz="3200" dirty="0">
                <a:solidFill>
                  <a:schemeClr val="accent1">
                    <a:lumMod val="75000"/>
                  </a:schemeClr>
                </a:solidFill>
                <a:latin typeface="Arial" pitchFamily="34" charset="0"/>
                <a:cs typeface="Arial" pitchFamily="34" charset="0"/>
              </a:rPr>
              <a:t>Avoid arguing for change (you will really have a hard time arguing with me if I do not argue with you)</a:t>
            </a:r>
          </a:p>
          <a:p>
            <a:pPr eaLnBrk="1" hangingPunct="1">
              <a:spcBef>
                <a:spcPts val="2400"/>
              </a:spcBef>
            </a:pPr>
            <a:r>
              <a:rPr lang="en-US" sz="3200" dirty="0">
                <a:solidFill>
                  <a:schemeClr val="accent1">
                    <a:lumMod val="75000"/>
                  </a:schemeClr>
                </a:solidFill>
                <a:latin typeface="Arial" pitchFamily="34" charset="0"/>
                <a:cs typeface="Arial" pitchFamily="34" charset="0"/>
              </a:rPr>
              <a:t>Resistance is a signal to respond differently - Shift the direction</a:t>
            </a:r>
          </a:p>
          <a:p>
            <a:pPr eaLnBrk="1" hangingPunct="1">
              <a:spcBef>
                <a:spcPts val="2400"/>
              </a:spcBef>
            </a:pPr>
            <a:r>
              <a:rPr lang="en-US" sz="3200" dirty="0">
                <a:solidFill>
                  <a:schemeClr val="accent1">
                    <a:lumMod val="75000"/>
                  </a:schemeClr>
                </a:solidFill>
                <a:latin typeface="Arial" pitchFamily="34" charset="0"/>
                <a:cs typeface="Arial" pitchFamily="34" charset="0"/>
              </a:rPr>
              <a:t>Listen and reflect </a:t>
            </a:r>
          </a:p>
          <a:p>
            <a:pPr marL="0" indent="0" eaLnBrk="1" hangingPunct="1">
              <a:spcBef>
                <a:spcPts val="2400"/>
              </a:spcBef>
              <a:buNone/>
            </a:pPr>
            <a:endParaRPr lang="en-US" sz="32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553978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1000"/>
                                        <p:tgtEl>
                                          <p:spTgt spid="18022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0227">
                                            <p:txEl>
                                              <p:pRg st="1" end="1"/>
                                            </p:txEl>
                                          </p:spTgt>
                                        </p:tgtEl>
                                        <p:attrNameLst>
                                          <p:attrName>style.visibility</p:attrName>
                                        </p:attrNameLst>
                                      </p:cBhvr>
                                      <p:to>
                                        <p:strVal val="visible"/>
                                      </p:to>
                                    </p:set>
                                    <p:animEffect transition="in" filter="fade">
                                      <p:cBhvr>
                                        <p:cTn id="11" dur="1000"/>
                                        <p:tgtEl>
                                          <p:spTgt spid="18022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0227">
                                            <p:txEl>
                                              <p:pRg st="2" end="2"/>
                                            </p:txEl>
                                          </p:spTgt>
                                        </p:tgtEl>
                                        <p:attrNameLst>
                                          <p:attrName>style.visibility</p:attrName>
                                        </p:attrNameLst>
                                      </p:cBhvr>
                                      <p:to>
                                        <p:strVal val="visible"/>
                                      </p:to>
                                    </p:set>
                                    <p:animEffect transition="in" filter="fade">
                                      <p:cBhvr>
                                        <p:cTn id="15" dur="1000"/>
                                        <p:tgtEl>
                                          <p:spTgt spid="180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1371600" y="1920875"/>
            <a:ext cx="6797675" cy="3108325"/>
          </a:xfrm>
          <a:prstGeom prst="rect">
            <a:avLst/>
          </a:prstGeom>
          <a:noFill/>
          <a:ln w="9525">
            <a:noFill/>
            <a:miter lim="800000"/>
            <a:headEnd/>
            <a:tailEnd/>
          </a:ln>
          <a:effectLst/>
        </p:spPr>
        <p:txBody>
          <a:bodyPr>
            <a:spAutoFit/>
          </a:bodyPr>
          <a:lstStyle/>
          <a:p>
            <a:pPr algn="ctr">
              <a:defRPr/>
            </a:pPr>
            <a:endParaRPr lang="en-US" sz="3200" b="0" dirty="0">
              <a:latin typeface="+mn-lt"/>
            </a:endParaRPr>
          </a:p>
          <a:p>
            <a:pPr>
              <a:defRPr/>
            </a:pPr>
            <a:r>
              <a:rPr lang="en-US" sz="3600" b="0" dirty="0">
                <a:latin typeface="+mn-lt"/>
              </a:rPr>
              <a:t>Reflective Listening: </a:t>
            </a:r>
          </a:p>
          <a:p>
            <a:pPr>
              <a:defRPr/>
            </a:pPr>
            <a:endParaRPr lang="en-US" sz="3200" b="0" dirty="0">
              <a:latin typeface="+mn-lt"/>
            </a:endParaRPr>
          </a:p>
          <a:p>
            <a:pPr>
              <a:defRPr/>
            </a:pPr>
            <a:r>
              <a:rPr lang="en-US" sz="3200" b="0" dirty="0">
                <a:latin typeface="+mn-lt"/>
              </a:rPr>
              <a:t>1) Getting into the </a:t>
            </a:r>
            <a:r>
              <a:rPr lang="en-US" sz="3200" dirty="0"/>
              <a:t>client’s</a:t>
            </a:r>
            <a:r>
              <a:rPr lang="en-US" sz="3200" b="0" dirty="0">
                <a:latin typeface="+mn-lt"/>
              </a:rPr>
              <a:t> shoes</a:t>
            </a:r>
          </a:p>
          <a:p>
            <a:pPr>
              <a:defRPr/>
            </a:pPr>
            <a:endParaRPr lang="en-US" sz="3200" b="0" dirty="0">
              <a:latin typeface="+mn-lt"/>
            </a:endParaRPr>
          </a:p>
          <a:p>
            <a:pPr>
              <a:defRPr/>
            </a:pPr>
            <a:r>
              <a:rPr lang="en-US" sz="3200" b="0" dirty="0">
                <a:latin typeface="+mn-lt"/>
              </a:rPr>
              <a:t>2) They know that you know</a:t>
            </a:r>
          </a:p>
        </p:txBody>
      </p:sp>
      <p:sp>
        <p:nvSpPr>
          <p:cNvPr id="72707" name="Rectangle 2"/>
          <p:cNvSpPr>
            <a:spLocks noChangeArrowheads="1"/>
          </p:cNvSpPr>
          <p:nvPr/>
        </p:nvSpPr>
        <p:spPr bwMode="auto">
          <a:xfrm>
            <a:off x="1143000" y="815975"/>
            <a:ext cx="6781800" cy="708025"/>
          </a:xfrm>
          <a:prstGeom prst="rect">
            <a:avLst/>
          </a:prstGeom>
          <a:noFill/>
          <a:ln w="9525">
            <a:noFill/>
            <a:miter lim="800000"/>
            <a:headEnd/>
            <a:tailEnd/>
          </a:ln>
        </p:spPr>
        <p:txBody>
          <a:bodyPr>
            <a:spAutoFit/>
          </a:bodyPr>
          <a:lstStyle/>
          <a:p>
            <a:pPr algn="ctr"/>
            <a:r>
              <a:rPr lang="en-US" b="0" dirty="0">
                <a:solidFill>
                  <a:schemeClr val="tx1"/>
                </a:solidFill>
                <a:latin typeface="Palatino Linotype" pitchFamily="18" charset="0"/>
              </a:rPr>
              <a:t>Expressing Empathy:</a:t>
            </a:r>
          </a:p>
        </p:txBody>
      </p:sp>
    </p:spTree>
    <p:custDataLst>
      <p:tags r:id="rId1"/>
    </p:custDataLst>
    <p:extLst>
      <p:ext uri="{BB962C8B-B14F-4D97-AF65-F5344CB8AC3E}">
        <p14:creationId xmlns:p14="http://schemas.microsoft.com/office/powerpoint/2010/main" val="22432003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8077200" cy="1066800"/>
          </a:xfrm>
        </p:spPr>
        <p:txBody>
          <a:bodyPr/>
          <a:lstStyle/>
          <a:p>
            <a:pPr eaLnBrk="1" hangingPunct="1"/>
            <a:r>
              <a:rPr lang="en-US" dirty="0">
                <a:solidFill>
                  <a:srgbClr val="0F6FC6"/>
                </a:solidFill>
                <a:latin typeface="Arial" charset="0"/>
                <a:cs typeface="Arial" charset="0"/>
              </a:rPr>
              <a:t>Empathy</a:t>
            </a:r>
          </a:p>
        </p:txBody>
      </p:sp>
      <p:sp>
        <p:nvSpPr>
          <p:cNvPr id="27651" name="Rectangle 3"/>
          <p:cNvSpPr>
            <a:spLocks noGrp="1" noChangeArrowheads="1"/>
          </p:cNvSpPr>
          <p:nvPr>
            <p:ph idx="1"/>
          </p:nvPr>
        </p:nvSpPr>
        <p:spPr>
          <a:xfrm>
            <a:off x="457200" y="1676400"/>
            <a:ext cx="8001000" cy="5029200"/>
          </a:xfrm>
        </p:spPr>
        <p:txBody>
          <a:bodyPr/>
          <a:lstStyle/>
          <a:p>
            <a:pPr eaLnBrk="1" hangingPunct="1"/>
            <a:r>
              <a:rPr lang="en-US" dirty="0">
                <a:solidFill>
                  <a:srgbClr val="0F6FC6"/>
                </a:solidFill>
                <a:latin typeface="Arial" charset="0"/>
                <a:cs typeface="Arial" charset="0"/>
              </a:rPr>
              <a:t>Empathy </a:t>
            </a:r>
            <a:r>
              <a:rPr lang="en-US" i="1" dirty="0">
                <a:solidFill>
                  <a:srgbClr val="0F6FC6"/>
                </a:solidFill>
                <a:latin typeface="Arial" charset="0"/>
                <a:cs typeface="Arial" charset="0"/>
              </a:rPr>
              <a:t>is not</a:t>
            </a:r>
            <a:r>
              <a:rPr lang="en-US" dirty="0">
                <a:solidFill>
                  <a:srgbClr val="0F6FC6"/>
                </a:solidFill>
                <a:latin typeface="Arial" charset="0"/>
                <a:cs typeface="Arial" charset="0"/>
              </a:rPr>
              <a:t>:</a:t>
            </a:r>
          </a:p>
          <a:p>
            <a:pPr lvl="1" eaLnBrk="1" hangingPunct="1"/>
            <a:r>
              <a:rPr lang="en-US" dirty="0">
                <a:solidFill>
                  <a:srgbClr val="0F6FC6"/>
                </a:solidFill>
                <a:latin typeface="Arial" charset="0"/>
                <a:cs typeface="Arial" charset="0"/>
              </a:rPr>
              <a:t>Having had the same experience or problem</a:t>
            </a:r>
          </a:p>
          <a:p>
            <a:pPr lvl="1" eaLnBrk="1" hangingPunct="1"/>
            <a:r>
              <a:rPr lang="en-US" i="1" dirty="0">
                <a:solidFill>
                  <a:srgbClr val="0F6FC6"/>
                </a:solidFill>
                <a:latin typeface="Arial" charset="0"/>
                <a:cs typeface="Arial" charset="0"/>
              </a:rPr>
              <a:t>Identification</a:t>
            </a:r>
            <a:r>
              <a:rPr lang="en-US" dirty="0">
                <a:solidFill>
                  <a:srgbClr val="0F6FC6"/>
                </a:solidFill>
                <a:latin typeface="Arial" charset="0"/>
                <a:cs typeface="Arial" charset="0"/>
              </a:rPr>
              <a:t> with your client</a:t>
            </a:r>
          </a:p>
          <a:p>
            <a:pPr lvl="1" eaLnBrk="1" hangingPunct="1"/>
            <a:r>
              <a:rPr lang="en-US" dirty="0">
                <a:solidFill>
                  <a:srgbClr val="0F6FC6"/>
                </a:solidFill>
                <a:latin typeface="Arial" charset="0"/>
                <a:cs typeface="Arial" charset="0"/>
              </a:rPr>
              <a:t>“Let me tell you my story”</a:t>
            </a:r>
          </a:p>
          <a:p>
            <a:pPr eaLnBrk="1" hangingPunct="1"/>
            <a:r>
              <a:rPr lang="en-US" dirty="0">
                <a:solidFill>
                  <a:srgbClr val="0F6FC6"/>
                </a:solidFill>
                <a:latin typeface="Arial" charset="0"/>
                <a:cs typeface="Arial" charset="0"/>
              </a:rPr>
              <a:t>Empathy </a:t>
            </a:r>
            <a:r>
              <a:rPr lang="en-US" i="1" dirty="0">
                <a:solidFill>
                  <a:srgbClr val="0F6FC6"/>
                </a:solidFill>
                <a:latin typeface="Arial" charset="0"/>
                <a:cs typeface="Arial" charset="0"/>
              </a:rPr>
              <a:t>is</a:t>
            </a:r>
            <a:r>
              <a:rPr lang="en-US" dirty="0">
                <a:solidFill>
                  <a:srgbClr val="0F6FC6"/>
                </a:solidFill>
                <a:latin typeface="Arial" charset="0"/>
                <a:cs typeface="Arial" charset="0"/>
              </a:rPr>
              <a:t>:</a:t>
            </a:r>
          </a:p>
          <a:p>
            <a:pPr lvl="1" eaLnBrk="1" hangingPunct="1"/>
            <a:r>
              <a:rPr lang="en-US" dirty="0">
                <a:solidFill>
                  <a:srgbClr val="0F6FC6"/>
                </a:solidFill>
                <a:latin typeface="Arial" charset="0"/>
                <a:cs typeface="Arial" charset="0"/>
              </a:rPr>
              <a:t>The ability to accurately understand your client’s meaning</a:t>
            </a:r>
          </a:p>
          <a:p>
            <a:pPr lvl="1" eaLnBrk="1" hangingPunct="1"/>
            <a:r>
              <a:rPr lang="en-US" dirty="0">
                <a:solidFill>
                  <a:srgbClr val="0F6FC6"/>
                </a:solidFill>
                <a:latin typeface="Arial" charset="0"/>
                <a:cs typeface="Arial" charset="0"/>
              </a:rPr>
              <a:t>The ability to reflect that accurate understanding back to your client</a:t>
            </a:r>
          </a:p>
        </p:txBody>
      </p:sp>
    </p:spTree>
    <p:custDataLst>
      <p:tags r:id="rId1"/>
    </p:custDataLst>
    <p:extLst>
      <p:ext uri="{BB962C8B-B14F-4D97-AF65-F5344CB8AC3E}">
        <p14:creationId xmlns:p14="http://schemas.microsoft.com/office/powerpoint/2010/main" val="336495656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0F6FC6"/>
                </a:solidFill>
                <a:latin typeface="Arial" pitchFamily="34" charset="0"/>
                <a:cs typeface="Arial" pitchFamily="34" charset="0"/>
              </a:rPr>
              <a:t>Empathy</a:t>
            </a:r>
          </a:p>
        </p:txBody>
      </p:sp>
      <p:sp>
        <p:nvSpPr>
          <p:cNvPr id="3" name="Content Placeholder 2"/>
          <p:cNvSpPr>
            <a:spLocks noGrp="1"/>
          </p:cNvSpPr>
          <p:nvPr>
            <p:ph idx="1"/>
          </p:nvPr>
        </p:nvSpPr>
        <p:spPr>
          <a:xfrm>
            <a:off x="457200" y="2209800"/>
            <a:ext cx="8229600" cy="4114800"/>
          </a:xfrm>
        </p:spPr>
        <p:txBody>
          <a:bodyPr/>
          <a:lstStyle/>
          <a:p>
            <a:r>
              <a:rPr lang="en-US" sz="3600" dirty="0">
                <a:solidFill>
                  <a:srgbClr val="0F6FC6"/>
                </a:solidFill>
                <a:latin typeface="Arial" charset="0"/>
                <a:cs typeface="Arial" charset="0"/>
              </a:rPr>
              <a:t>Empathy is similar to gas in your car – it does not define where will you go, which route will you take, when will  you take off or stop.</a:t>
            </a:r>
          </a:p>
          <a:p>
            <a:r>
              <a:rPr lang="en-US" sz="3600" dirty="0">
                <a:solidFill>
                  <a:srgbClr val="0F6FC6"/>
                </a:solidFill>
                <a:latin typeface="Arial" charset="0"/>
                <a:cs typeface="Arial" charset="0"/>
              </a:rPr>
              <a:t>But you certainly are not going anywhere without it.</a:t>
            </a:r>
          </a:p>
          <a:p>
            <a:endParaRPr lang="en-US" dirty="0">
              <a:solidFill>
                <a:srgbClr val="0F6FC6"/>
              </a:solidFill>
            </a:endParaRPr>
          </a:p>
        </p:txBody>
      </p:sp>
    </p:spTree>
    <p:custDataLst>
      <p:tags r:id="rId1"/>
    </p:custDataLst>
    <p:extLst>
      <p:ext uri="{BB962C8B-B14F-4D97-AF65-F5344CB8AC3E}">
        <p14:creationId xmlns:p14="http://schemas.microsoft.com/office/powerpoint/2010/main" val="85260841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Box 4"/>
          <p:cNvSpPr txBox="1">
            <a:spLocks noChangeArrowheads="1"/>
          </p:cNvSpPr>
          <p:nvPr/>
        </p:nvSpPr>
        <p:spPr bwMode="auto">
          <a:xfrm>
            <a:off x="304800" y="381000"/>
            <a:ext cx="8610600" cy="6217087"/>
          </a:xfrm>
          <a:prstGeom prst="rect">
            <a:avLst/>
          </a:prstGeom>
          <a:noFill/>
          <a:ln w="9525">
            <a:noFill/>
            <a:miter lim="800000"/>
            <a:headEnd/>
            <a:tailEnd/>
          </a:ln>
        </p:spPr>
        <p:txBody>
          <a:bodyPr>
            <a:spAutoFit/>
          </a:bodyPr>
          <a:lstStyle/>
          <a:p>
            <a:pPr algn="ctr">
              <a:defRPr/>
            </a:pPr>
            <a:r>
              <a:rPr lang="en-US" dirty="0">
                <a:solidFill>
                  <a:schemeClr val="accent1">
                    <a:lumMod val="75000"/>
                  </a:schemeClr>
                </a:solidFill>
                <a:latin typeface="+mj-lt"/>
              </a:rPr>
              <a:t>Fundamental MI Skills</a:t>
            </a:r>
          </a:p>
          <a:p>
            <a:pPr>
              <a:defRPr/>
            </a:pPr>
            <a:r>
              <a:rPr lang="en-US" sz="6600" dirty="0">
                <a:solidFill>
                  <a:schemeClr val="accent1">
                    <a:lumMod val="75000"/>
                  </a:schemeClr>
                </a:solidFill>
                <a:latin typeface="+mj-lt"/>
              </a:rPr>
              <a:t>OARS</a:t>
            </a:r>
          </a:p>
          <a:p>
            <a:pPr>
              <a:buFont typeface="Arial" pitchFamily="34" charset="0"/>
              <a:buChar char="•"/>
              <a:defRPr/>
            </a:pPr>
            <a:endParaRPr lang="en-US" altLang="en-US" sz="2800" dirty="0">
              <a:solidFill>
                <a:schemeClr val="accent1">
                  <a:lumMod val="75000"/>
                </a:schemeClr>
              </a:solidFill>
            </a:endParaRPr>
          </a:p>
          <a:p>
            <a:pPr>
              <a:buFont typeface="Arial" pitchFamily="34" charset="0"/>
              <a:buChar char="•"/>
              <a:defRPr/>
            </a:pPr>
            <a:r>
              <a:rPr lang="en-US" altLang="en-US" sz="2800" dirty="0">
                <a:solidFill>
                  <a:schemeClr val="accent1">
                    <a:lumMod val="75000"/>
                  </a:schemeClr>
                </a:solidFill>
              </a:rPr>
              <a:t>Open-ended questions</a:t>
            </a:r>
            <a:br>
              <a:rPr lang="en-US" altLang="en-US" sz="2800" dirty="0">
                <a:solidFill>
                  <a:schemeClr val="accent1">
                    <a:lumMod val="75000"/>
                  </a:schemeClr>
                </a:solidFill>
              </a:rPr>
            </a:br>
            <a:endParaRPr lang="en-US" altLang="en-US" sz="2800" dirty="0">
              <a:solidFill>
                <a:schemeClr val="accent1">
                  <a:lumMod val="75000"/>
                </a:schemeClr>
              </a:solidFill>
            </a:endParaRPr>
          </a:p>
          <a:p>
            <a:pPr>
              <a:buFont typeface="Arial" pitchFamily="34" charset="0"/>
              <a:buChar char="•"/>
              <a:defRPr/>
            </a:pPr>
            <a:r>
              <a:rPr lang="en-US" altLang="en-US" sz="2800" dirty="0">
                <a:solidFill>
                  <a:schemeClr val="accent1">
                    <a:lumMod val="75000"/>
                  </a:schemeClr>
                </a:solidFill>
              </a:rPr>
              <a:t>Affirmation</a:t>
            </a:r>
            <a:br>
              <a:rPr lang="en-US" altLang="en-US" sz="2800" dirty="0">
                <a:solidFill>
                  <a:schemeClr val="accent1">
                    <a:lumMod val="75000"/>
                  </a:schemeClr>
                </a:solidFill>
              </a:rPr>
            </a:br>
            <a:endParaRPr lang="en-US" altLang="en-US" sz="2800" dirty="0">
              <a:solidFill>
                <a:schemeClr val="accent1">
                  <a:lumMod val="75000"/>
                </a:schemeClr>
              </a:solidFill>
            </a:endParaRPr>
          </a:p>
          <a:p>
            <a:pPr>
              <a:buFont typeface="Arial" pitchFamily="34" charset="0"/>
              <a:buChar char="•"/>
              <a:defRPr/>
            </a:pPr>
            <a:r>
              <a:rPr lang="en-US" altLang="en-US" sz="2800" dirty="0">
                <a:solidFill>
                  <a:schemeClr val="accent1">
                    <a:lumMod val="75000"/>
                  </a:schemeClr>
                </a:solidFill>
              </a:rPr>
              <a:t>Reflective listening</a:t>
            </a:r>
            <a:br>
              <a:rPr lang="en-US" altLang="en-US" sz="2800" dirty="0">
                <a:solidFill>
                  <a:schemeClr val="accent1">
                    <a:lumMod val="75000"/>
                  </a:schemeClr>
                </a:solidFill>
              </a:rPr>
            </a:br>
            <a:endParaRPr lang="en-US" altLang="en-US" sz="2800" dirty="0">
              <a:solidFill>
                <a:schemeClr val="accent1">
                  <a:lumMod val="75000"/>
                </a:schemeClr>
              </a:solidFill>
            </a:endParaRPr>
          </a:p>
          <a:p>
            <a:pPr>
              <a:buFont typeface="Arial" pitchFamily="34" charset="0"/>
              <a:buChar char="•"/>
              <a:defRPr/>
            </a:pPr>
            <a:r>
              <a:rPr lang="en-US" altLang="en-US" sz="2800" dirty="0">
                <a:solidFill>
                  <a:schemeClr val="accent1">
                    <a:lumMod val="75000"/>
                  </a:schemeClr>
                </a:solidFill>
              </a:rPr>
              <a:t>Summarize</a:t>
            </a:r>
            <a:endParaRPr lang="en-US" altLang="en-US" sz="2000" dirty="0"/>
          </a:p>
          <a:p>
            <a:pPr>
              <a:defRPr/>
            </a:pPr>
            <a:endParaRPr lang="en-US" altLang="en-US" sz="2400" dirty="0">
              <a:solidFill>
                <a:schemeClr val="accent1">
                  <a:lumMod val="75000"/>
                </a:schemeClr>
              </a:solidFill>
            </a:endParaRPr>
          </a:p>
          <a:p>
            <a:pPr>
              <a:defRPr/>
            </a:pPr>
            <a:endParaRPr lang="en-US" altLang="en-US" sz="2400" dirty="0">
              <a:solidFill>
                <a:schemeClr val="accent1">
                  <a:lumMod val="75000"/>
                </a:schemeClr>
              </a:solidFill>
            </a:endParaRPr>
          </a:p>
          <a:p>
            <a:pPr>
              <a:defRPr/>
            </a:pPr>
            <a:endParaRPr lang="en-US" sz="2000" dirty="0">
              <a:solidFill>
                <a:schemeClr val="accent1">
                  <a:lumMod val="75000"/>
                </a:schemeClr>
              </a:solidFill>
              <a:latin typeface="+mj-lt"/>
            </a:endParaRPr>
          </a:p>
        </p:txBody>
      </p:sp>
      <p:pic>
        <p:nvPicPr>
          <p:cNvPr id="64515" name="Picture 4" descr="C:\Users\mhohman\AppData\Local\Microsoft\Windows\Temporary Internet Files\Content.IE5\0CPDU0W8\MPj04422760000[1].jpg"/>
          <p:cNvPicPr>
            <a:picLocks noChangeAspect="1" noChangeArrowheads="1"/>
          </p:cNvPicPr>
          <p:nvPr/>
        </p:nvPicPr>
        <p:blipFill>
          <a:blip r:embed="rId4" cstate="print"/>
          <a:srcRect/>
          <a:stretch>
            <a:fillRect/>
          </a:stretch>
        </p:blipFill>
        <p:spPr bwMode="auto">
          <a:xfrm>
            <a:off x="4114800" y="1981200"/>
            <a:ext cx="4724400" cy="4151313"/>
          </a:xfrm>
          <a:prstGeom prst="rect">
            <a:avLst/>
          </a:prstGeom>
          <a:noFill/>
          <a:ln w="9525">
            <a:noFill/>
            <a:miter lim="800000"/>
            <a:headEnd/>
            <a:tailEnd/>
          </a:ln>
        </p:spPr>
      </p:pic>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28600" y="381000"/>
            <a:ext cx="8677275" cy="762000"/>
          </a:xfrm>
        </p:spPr>
        <p:txBody>
          <a:bodyPr>
            <a:normAutofit/>
          </a:bodyPr>
          <a:lstStyle/>
          <a:p>
            <a:pPr eaLnBrk="1" fontAlgn="auto" hangingPunct="1">
              <a:spcAft>
                <a:spcPts val="0"/>
              </a:spcAft>
              <a:defRPr/>
            </a:pPr>
            <a:r>
              <a:rPr lang="en-US" sz="4000" i="1" dirty="0">
                <a:solidFill>
                  <a:schemeClr val="tx2">
                    <a:satMod val="130000"/>
                  </a:schemeClr>
                </a:solidFill>
                <a:latin typeface="Palatino Linotype" pitchFamily="18" charset="0"/>
              </a:rPr>
              <a:t> Closed</a:t>
            </a:r>
            <a:r>
              <a:rPr lang="en-US" sz="4000" dirty="0">
                <a:solidFill>
                  <a:schemeClr val="tx2">
                    <a:satMod val="130000"/>
                  </a:schemeClr>
                </a:solidFill>
                <a:latin typeface="Palatino Linotype" pitchFamily="18" charset="0"/>
              </a:rPr>
              <a:t> Questions</a:t>
            </a:r>
            <a:endParaRPr lang="en-US" sz="4000" i="1" dirty="0">
              <a:solidFill>
                <a:schemeClr val="tx2">
                  <a:satMod val="130000"/>
                </a:schemeClr>
              </a:solidFill>
              <a:latin typeface="Palatino Linotype" pitchFamily="18" charset="0"/>
            </a:endParaRPr>
          </a:p>
        </p:txBody>
      </p:sp>
      <p:sp>
        <p:nvSpPr>
          <p:cNvPr id="31747" name="Rectangle 3"/>
          <p:cNvSpPr>
            <a:spLocks noGrp="1" noChangeArrowheads="1"/>
          </p:cNvSpPr>
          <p:nvPr>
            <p:ph idx="1"/>
          </p:nvPr>
        </p:nvSpPr>
        <p:spPr>
          <a:xfrm>
            <a:off x="609600" y="1371600"/>
            <a:ext cx="3962400" cy="5029200"/>
          </a:xfrm>
        </p:spPr>
        <p:txBody>
          <a:bodyPr>
            <a:normAutofit fontScale="92500" lnSpcReduction="10000"/>
          </a:bodyPr>
          <a:lstStyle/>
          <a:p>
            <a:pPr eaLnBrk="1" hangingPunct="1">
              <a:lnSpc>
                <a:spcPct val="90000"/>
              </a:lnSpc>
              <a:defRPr/>
            </a:pPr>
            <a:r>
              <a:rPr lang="en-US" dirty="0"/>
              <a:t>Invite a </a:t>
            </a:r>
            <a:r>
              <a:rPr lang="en-US" i="1" dirty="0"/>
              <a:t>short</a:t>
            </a:r>
            <a:r>
              <a:rPr lang="en-US" dirty="0"/>
              <a:t> answer (not only Yes/No)</a:t>
            </a:r>
          </a:p>
          <a:p>
            <a:pPr lvl="1" eaLnBrk="1" hangingPunct="1">
              <a:lnSpc>
                <a:spcPct val="90000"/>
              </a:lnSpc>
              <a:defRPr/>
            </a:pPr>
            <a:r>
              <a:rPr lang="en-US" dirty="0"/>
              <a:t>Did you drink this week?</a:t>
            </a:r>
            <a:br>
              <a:rPr lang="en-US" dirty="0"/>
            </a:br>
            <a:endParaRPr lang="en-US" dirty="0"/>
          </a:p>
          <a:p>
            <a:pPr eaLnBrk="1" hangingPunct="1">
              <a:lnSpc>
                <a:spcPct val="90000"/>
              </a:lnSpc>
              <a:defRPr/>
            </a:pPr>
            <a:r>
              <a:rPr lang="en-US" dirty="0"/>
              <a:t>Ask for specific information  </a:t>
            </a:r>
          </a:p>
          <a:p>
            <a:pPr lvl="1" eaLnBrk="1" hangingPunct="1">
              <a:lnSpc>
                <a:spcPct val="90000"/>
              </a:lnSpc>
              <a:defRPr/>
            </a:pPr>
            <a:r>
              <a:rPr lang="en-US" dirty="0"/>
              <a:t>What is your address?</a:t>
            </a:r>
            <a:br>
              <a:rPr lang="en-US" dirty="0"/>
            </a:br>
            <a:endParaRPr lang="en-US" dirty="0"/>
          </a:p>
          <a:p>
            <a:pPr eaLnBrk="1" hangingPunct="1">
              <a:lnSpc>
                <a:spcPct val="90000"/>
              </a:lnSpc>
              <a:defRPr/>
            </a:pPr>
            <a:r>
              <a:rPr lang="en-US" dirty="0"/>
              <a:t>Might be multiple choice</a:t>
            </a:r>
          </a:p>
          <a:p>
            <a:pPr lvl="1" eaLnBrk="1" hangingPunct="1">
              <a:lnSpc>
                <a:spcPct val="90000"/>
              </a:lnSpc>
              <a:defRPr/>
            </a:pPr>
            <a:r>
              <a:rPr lang="en-US" dirty="0"/>
              <a:t>What do you plan to do: Quit, cut down, or keep on smoking?</a:t>
            </a:r>
            <a:br>
              <a:rPr lang="en-US" dirty="0"/>
            </a:br>
            <a:endParaRPr lang="en-US" dirty="0"/>
          </a:p>
          <a:p>
            <a:pPr eaLnBrk="1" hangingPunct="1">
              <a:lnSpc>
                <a:spcPct val="90000"/>
              </a:lnSpc>
              <a:defRPr/>
            </a:pPr>
            <a:r>
              <a:rPr lang="en-US" dirty="0"/>
              <a:t>They </a:t>
            </a:r>
            <a:r>
              <a:rPr lang="en-US" u="sng" dirty="0"/>
              <a:t>limit</a:t>
            </a:r>
            <a:r>
              <a:rPr lang="en-US" dirty="0"/>
              <a:t> the client’s answer </a:t>
            </a:r>
            <a:r>
              <a:rPr lang="en-US" u="sng" dirty="0"/>
              <a:t>options</a:t>
            </a:r>
          </a:p>
        </p:txBody>
      </p:sp>
      <p:sp>
        <p:nvSpPr>
          <p:cNvPr id="7" name="Rectangle 6"/>
          <p:cNvSpPr/>
          <p:nvPr/>
        </p:nvSpPr>
        <p:spPr>
          <a:xfrm>
            <a:off x="5105400" y="457200"/>
            <a:ext cx="3743325" cy="708025"/>
          </a:xfrm>
          <a:prstGeom prst="rect">
            <a:avLst/>
          </a:prstGeom>
        </p:spPr>
        <p:txBody>
          <a:bodyPr wrap="none">
            <a:spAutoFit/>
          </a:bodyPr>
          <a:lstStyle/>
          <a:p>
            <a:pPr>
              <a:defRPr/>
            </a:pPr>
            <a:r>
              <a:rPr lang="en-US" i="1" dirty="0">
                <a:solidFill>
                  <a:schemeClr val="tx2">
                    <a:satMod val="130000"/>
                  </a:schemeClr>
                </a:solidFill>
                <a:latin typeface="Palatino Linotype" pitchFamily="18" charset="0"/>
              </a:rPr>
              <a:t>Open</a:t>
            </a:r>
            <a:r>
              <a:rPr lang="en-US" dirty="0">
                <a:solidFill>
                  <a:schemeClr val="tx2">
                    <a:satMod val="130000"/>
                  </a:schemeClr>
                </a:solidFill>
                <a:latin typeface="Palatino Linotype" pitchFamily="18" charset="0"/>
              </a:rPr>
              <a:t> Questions</a:t>
            </a:r>
            <a:endParaRPr lang="en-US" dirty="0"/>
          </a:p>
        </p:txBody>
      </p:sp>
      <p:sp>
        <p:nvSpPr>
          <p:cNvPr id="8" name="Rectangle 7"/>
          <p:cNvSpPr/>
          <p:nvPr/>
        </p:nvSpPr>
        <p:spPr>
          <a:xfrm>
            <a:off x="4800600" y="1371600"/>
            <a:ext cx="3886200" cy="3046413"/>
          </a:xfrm>
          <a:prstGeom prst="rect">
            <a:avLst/>
          </a:prstGeom>
        </p:spPr>
        <p:txBody>
          <a:bodyPr>
            <a:spAutoFit/>
          </a:bodyPr>
          <a:lstStyle/>
          <a:p>
            <a:pPr marL="365125" indent="-282575">
              <a:buClr>
                <a:schemeClr val="bg2">
                  <a:lumMod val="75000"/>
                </a:schemeClr>
              </a:buClr>
              <a:buFont typeface="Arial" pitchFamily="34" charset="0"/>
              <a:buChar char="•"/>
              <a:defRPr/>
            </a:pPr>
            <a:r>
              <a:rPr lang="en-US" sz="2400" dirty="0"/>
              <a:t>Open the door, encourage client to talk</a:t>
            </a:r>
          </a:p>
          <a:p>
            <a:pPr marL="365125" indent="-282575">
              <a:buClr>
                <a:schemeClr val="bg2">
                  <a:lumMod val="75000"/>
                </a:schemeClr>
              </a:buClr>
              <a:defRPr/>
            </a:pPr>
            <a:endParaRPr lang="en-US" sz="2400" dirty="0"/>
          </a:p>
          <a:p>
            <a:pPr marL="365125" indent="-282575">
              <a:buClr>
                <a:schemeClr val="bg2">
                  <a:lumMod val="75000"/>
                </a:schemeClr>
              </a:buClr>
              <a:buFont typeface="Arial" pitchFamily="34" charset="0"/>
              <a:buChar char="•"/>
              <a:defRPr/>
            </a:pPr>
            <a:r>
              <a:rPr lang="en-US" sz="2400" dirty="0"/>
              <a:t>Encourage elaboration and discussion</a:t>
            </a:r>
          </a:p>
          <a:p>
            <a:pPr marL="365125" indent="-282575">
              <a:buClr>
                <a:schemeClr val="bg2">
                  <a:lumMod val="75000"/>
                </a:schemeClr>
              </a:buClr>
              <a:defRPr/>
            </a:pPr>
            <a:endParaRPr lang="en-US" sz="2400" dirty="0"/>
          </a:p>
          <a:p>
            <a:pPr marL="365125" indent="-282575">
              <a:buClr>
                <a:schemeClr val="bg2">
                  <a:lumMod val="75000"/>
                </a:schemeClr>
              </a:buClr>
              <a:buFont typeface="Arial" pitchFamily="34" charset="0"/>
              <a:buChar char="•"/>
              <a:defRPr/>
            </a:pPr>
            <a:r>
              <a:rPr lang="en-US" sz="2400" dirty="0"/>
              <a:t>Leave broad latitude for how to respond</a:t>
            </a:r>
          </a:p>
        </p:txBody>
      </p:sp>
      <p:sp>
        <p:nvSpPr>
          <p:cNvPr id="65542" name="TextBox 8"/>
          <p:cNvSpPr txBox="1">
            <a:spLocks noChangeArrowheads="1"/>
          </p:cNvSpPr>
          <p:nvPr/>
        </p:nvSpPr>
        <p:spPr bwMode="auto">
          <a:xfrm>
            <a:off x="4419600" y="4572000"/>
            <a:ext cx="4724400" cy="2062163"/>
          </a:xfrm>
          <a:prstGeom prst="rect">
            <a:avLst/>
          </a:prstGeom>
          <a:noFill/>
          <a:ln w="9525">
            <a:noFill/>
            <a:miter lim="800000"/>
            <a:headEnd/>
            <a:tailEnd/>
          </a:ln>
        </p:spPr>
        <p:txBody>
          <a:bodyPr>
            <a:spAutoFit/>
          </a:bodyPr>
          <a:lstStyle/>
          <a:p>
            <a:r>
              <a:rPr lang="en-US" sz="3200">
                <a:solidFill>
                  <a:srgbClr val="FF0000"/>
                </a:solidFill>
              </a:rPr>
              <a:t>Both are needed and important, they just serve different purposes</a:t>
            </a:r>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4419600" cy="5029199"/>
          </a:xfrm>
        </p:spPr>
        <p:txBody>
          <a:bodyPr/>
          <a:lstStyle/>
          <a:p>
            <a:r>
              <a:rPr lang="en-US" sz="2400" dirty="0">
                <a:latin typeface="Times New Roman"/>
                <a:cs typeface="Times New Roman"/>
              </a:rPr>
              <a:t>Begin with “</a:t>
            </a:r>
            <a:r>
              <a:rPr lang="en-US" sz="2400" dirty="0" err="1">
                <a:latin typeface="Times New Roman"/>
                <a:cs typeface="Times New Roman"/>
              </a:rPr>
              <a:t>What,”“How,”“Tell</a:t>
            </a:r>
            <a:r>
              <a:rPr lang="en-US" sz="2400" dirty="0">
                <a:latin typeface="Times New Roman"/>
                <a:cs typeface="Times New Roman"/>
              </a:rPr>
              <a:t> me </a:t>
            </a:r>
            <a:r>
              <a:rPr lang="en-US" sz="2400" dirty="0" err="1">
                <a:latin typeface="Times New Roman"/>
                <a:cs typeface="Times New Roman"/>
              </a:rPr>
              <a:t>about,”“Describe</a:t>
            </a:r>
            <a:r>
              <a:rPr lang="en-US" sz="2400" dirty="0">
                <a:latin typeface="Times New Roman"/>
                <a:cs typeface="Times New Roman"/>
              </a:rPr>
              <a:t>,” etc. </a:t>
            </a:r>
          </a:p>
          <a:p>
            <a:r>
              <a:rPr lang="en-US" sz="2400" b="1" dirty="0">
                <a:latin typeface="Times New Roman"/>
                <a:cs typeface="Times New Roman"/>
              </a:rPr>
              <a:t>What </a:t>
            </a:r>
            <a:r>
              <a:rPr lang="en-US" sz="2400" dirty="0">
                <a:latin typeface="Times New Roman"/>
                <a:cs typeface="Times New Roman"/>
              </a:rPr>
              <a:t>do you think will be some of the things that might be problematic? </a:t>
            </a:r>
          </a:p>
          <a:p>
            <a:r>
              <a:rPr lang="en-US" sz="2400" b="1" dirty="0">
                <a:latin typeface="Times New Roman"/>
                <a:cs typeface="Times New Roman"/>
              </a:rPr>
              <a:t>How </a:t>
            </a:r>
            <a:r>
              <a:rPr lang="en-US" sz="2400" dirty="0">
                <a:latin typeface="Times New Roman"/>
                <a:cs typeface="Times New Roman"/>
              </a:rPr>
              <a:t>are you managing your cravings now? </a:t>
            </a:r>
          </a:p>
          <a:p>
            <a:r>
              <a:rPr lang="en-US" sz="2400" b="1" dirty="0">
                <a:latin typeface="Times New Roman"/>
                <a:cs typeface="Times New Roman"/>
              </a:rPr>
              <a:t>Tell </a:t>
            </a:r>
            <a:r>
              <a:rPr lang="en-US" sz="2400" dirty="0">
                <a:latin typeface="Times New Roman"/>
                <a:cs typeface="Times New Roman"/>
              </a:rPr>
              <a:t>me about your experiences in…</a:t>
            </a:r>
          </a:p>
          <a:p>
            <a:r>
              <a:rPr lang="en-US" sz="2400" b="1" dirty="0">
                <a:latin typeface="Times New Roman"/>
                <a:cs typeface="Times New Roman"/>
              </a:rPr>
              <a:t>Describe </a:t>
            </a:r>
            <a:r>
              <a:rPr lang="en-US" sz="2400" dirty="0">
                <a:latin typeface="Times New Roman"/>
                <a:cs typeface="Times New Roman"/>
              </a:rPr>
              <a:t>your living situation. </a:t>
            </a:r>
          </a:p>
          <a:p>
            <a:pPr marL="0" indent="0">
              <a:buNone/>
            </a:pPr>
            <a:endParaRPr lang="en-US" dirty="0"/>
          </a:p>
        </p:txBody>
      </p:sp>
      <p:sp>
        <p:nvSpPr>
          <p:cNvPr id="3" name="Title 2"/>
          <p:cNvSpPr>
            <a:spLocks noGrp="1"/>
          </p:cNvSpPr>
          <p:nvPr>
            <p:ph type="title"/>
          </p:nvPr>
        </p:nvSpPr>
        <p:spPr>
          <a:xfrm>
            <a:off x="457200" y="228600"/>
            <a:ext cx="8229600" cy="1066800"/>
          </a:xfrm>
        </p:spPr>
        <p:txBody>
          <a:bodyPr/>
          <a:lstStyle/>
          <a:p>
            <a:r>
              <a:rPr lang="en-US" dirty="0"/>
              <a:t>Open ended         Close ended</a:t>
            </a:r>
          </a:p>
        </p:txBody>
      </p:sp>
      <p:sp>
        <p:nvSpPr>
          <p:cNvPr id="4" name="Content Placeholder 1"/>
          <p:cNvSpPr txBox="1">
            <a:spLocks/>
          </p:cNvSpPr>
          <p:nvPr/>
        </p:nvSpPr>
        <p:spPr bwMode="auto">
          <a:xfrm>
            <a:off x="4800600" y="1524000"/>
            <a:ext cx="4191000" cy="5105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3600" b="0" baseline="30000" dirty="0">
                <a:latin typeface="Times New Roman"/>
                <a:cs typeface="Times New Roman"/>
              </a:rPr>
              <a:t>Begin with “Have/Had/Has,” “</a:t>
            </a:r>
            <a:r>
              <a:rPr lang="en-US" sz="3600" b="0" baseline="30000" dirty="0" err="1">
                <a:latin typeface="Times New Roman"/>
                <a:cs typeface="Times New Roman"/>
              </a:rPr>
              <a:t>Which,”“How</a:t>
            </a:r>
            <a:r>
              <a:rPr lang="en-US" sz="3600" b="0" baseline="30000" dirty="0">
                <a:latin typeface="Times New Roman"/>
                <a:cs typeface="Times New Roman"/>
              </a:rPr>
              <a:t> </a:t>
            </a:r>
            <a:r>
              <a:rPr lang="en-US" sz="3600" b="0" baseline="30000" dirty="0" err="1">
                <a:latin typeface="Times New Roman"/>
                <a:cs typeface="Times New Roman"/>
              </a:rPr>
              <a:t>many,”“Did</a:t>
            </a:r>
            <a:r>
              <a:rPr lang="en-US" sz="3600" b="0" baseline="30000" dirty="0">
                <a:latin typeface="Times New Roman"/>
                <a:cs typeface="Times New Roman"/>
              </a:rPr>
              <a:t>/Do/ </a:t>
            </a:r>
            <a:r>
              <a:rPr lang="en-US" sz="3600" b="0" baseline="30000" dirty="0" err="1">
                <a:latin typeface="Times New Roman"/>
                <a:cs typeface="Times New Roman"/>
              </a:rPr>
              <a:t>Does,”“Is</a:t>
            </a:r>
            <a:r>
              <a:rPr lang="en-US" sz="3600" b="0" baseline="30000" dirty="0">
                <a:latin typeface="Times New Roman"/>
                <a:cs typeface="Times New Roman"/>
              </a:rPr>
              <a:t>/</a:t>
            </a:r>
            <a:r>
              <a:rPr lang="en-US" sz="3600" b="0" baseline="30000" dirty="0" err="1">
                <a:latin typeface="Times New Roman"/>
                <a:cs typeface="Times New Roman"/>
              </a:rPr>
              <a:t>Are,”“When</a:t>
            </a:r>
            <a:r>
              <a:rPr lang="en-US" sz="3600" b="0" baseline="30000" dirty="0">
                <a:latin typeface="Times New Roman"/>
                <a:cs typeface="Times New Roman"/>
              </a:rPr>
              <a:t>.”</a:t>
            </a:r>
          </a:p>
          <a:p>
            <a:r>
              <a:rPr lang="en-US" sz="3600" b="0" baseline="30000" dirty="0">
                <a:latin typeface="Times New Roman"/>
                <a:cs typeface="Times New Roman"/>
              </a:rPr>
              <a:t>Is not following the prescribed regiment going to be hard for you?</a:t>
            </a:r>
          </a:p>
          <a:p>
            <a:r>
              <a:rPr lang="en-US" sz="3600" b="0" baseline="30000" dirty="0">
                <a:latin typeface="Times New Roman"/>
                <a:cs typeface="Times New Roman"/>
              </a:rPr>
              <a:t>Have you had any problems? How many times did you do</a:t>
            </a:r>
            <a:r>
              <a:rPr lang="en-US" sz="3600" b="0" dirty="0">
                <a:latin typeface="Times New Roman"/>
                <a:cs typeface="Times New Roman"/>
              </a:rPr>
              <a:t> </a:t>
            </a:r>
            <a:r>
              <a:rPr lang="en-US" sz="3600" b="0" baseline="30000" dirty="0">
                <a:latin typeface="Times New Roman"/>
                <a:cs typeface="Times New Roman"/>
              </a:rPr>
              <a:t>that?</a:t>
            </a:r>
          </a:p>
          <a:p>
            <a:r>
              <a:rPr lang="en-US" sz="3600" b="0" baseline="30000" dirty="0">
                <a:latin typeface="Times New Roman"/>
                <a:cs typeface="Times New Roman"/>
              </a:rPr>
              <a:t>When was the last time you had this problem?</a:t>
            </a:r>
          </a:p>
          <a:p>
            <a:r>
              <a:rPr lang="en-US" sz="3600" b="0" baseline="30000" dirty="0">
                <a:latin typeface="Times New Roman"/>
                <a:cs typeface="Times New Roman"/>
              </a:rPr>
              <a:t>Do you like where you are living now?</a:t>
            </a:r>
            <a:endParaRPr lang="en-US" sz="3600" b="0" dirty="0">
              <a:latin typeface="Times New Roman"/>
              <a:cs typeface="Times New Roman"/>
            </a:endParaRPr>
          </a:p>
        </p:txBody>
      </p:sp>
    </p:spTree>
    <p:extLst>
      <p:ext uri="{BB962C8B-B14F-4D97-AF65-F5344CB8AC3E}">
        <p14:creationId xmlns:p14="http://schemas.microsoft.com/office/powerpoint/2010/main" val="147947154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648200"/>
          </a:xfrm>
        </p:spPr>
        <p:txBody>
          <a:bodyPr/>
          <a:lstStyle/>
          <a:p>
            <a:r>
              <a:rPr lang="en-US" dirty="0"/>
              <a:t>“Why don’t you ______?”</a:t>
            </a:r>
          </a:p>
          <a:p>
            <a:r>
              <a:rPr lang="en-US" dirty="0"/>
              <a:t>Why can’t you _______?”</a:t>
            </a:r>
          </a:p>
          <a:p>
            <a:r>
              <a:rPr lang="en-US" dirty="0"/>
              <a:t>“Why haven’t you change?”</a:t>
            </a:r>
          </a:p>
          <a:p>
            <a:r>
              <a:rPr lang="en-US" dirty="0"/>
              <a:t>“What keeps you doing this?”</a:t>
            </a:r>
          </a:p>
          <a:p>
            <a:r>
              <a:rPr lang="en-US" dirty="0"/>
              <a:t>“Why do you have to smoke?”</a:t>
            </a:r>
          </a:p>
          <a:p>
            <a:r>
              <a:rPr lang="en-US" dirty="0"/>
              <a:t>“What were you thinking when you messed up?”</a:t>
            </a:r>
          </a:p>
          <a:p>
            <a:r>
              <a:rPr lang="en-US" dirty="0"/>
              <a:t>“Why aren’t you trying harder?”</a:t>
            </a:r>
          </a:p>
          <a:p>
            <a:r>
              <a:rPr lang="en-US" dirty="0"/>
              <a:t>“What are the three best reasons for you to drop out of this program?”</a:t>
            </a:r>
          </a:p>
          <a:p>
            <a:r>
              <a:rPr lang="en-US" dirty="0"/>
              <a:t>“What’s the matter with you?”</a:t>
            </a:r>
          </a:p>
          <a:p>
            <a:pPr marL="0" indent="0">
              <a:buNone/>
            </a:pPr>
            <a:endParaRPr lang="en-US" dirty="0"/>
          </a:p>
        </p:txBody>
      </p:sp>
      <p:sp>
        <p:nvSpPr>
          <p:cNvPr id="3" name="Title 2"/>
          <p:cNvSpPr>
            <a:spLocks noGrp="1"/>
          </p:cNvSpPr>
          <p:nvPr>
            <p:ph type="title"/>
          </p:nvPr>
        </p:nvSpPr>
        <p:spPr>
          <a:xfrm>
            <a:off x="457200" y="304800"/>
            <a:ext cx="8229600" cy="1143000"/>
          </a:xfrm>
        </p:spPr>
        <p:txBody>
          <a:bodyPr/>
          <a:lstStyle/>
          <a:p>
            <a:pPr algn="ctr"/>
            <a:r>
              <a:rPr lang="en-US" dirty="0"/>
              <a:t>The “Dead” Questions</a:t>
            </a:r>
          </a:p>
        </p:txBody>
      </p:sp>
    </p:spTree>
    <p:extLst>
      <p:ext uri="{BB962C8B-B14F-4D97-AF65-F5344CB8AC3E}">
        <p14:creationId xmlns:p14="http://schemas.microsoft.com/office/powerpoint/2010/main" val="21943019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448675" cy="10668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Goals of Your Work</a:t>
            </a:r>
          </a:p>
        </p:txBody>
      </p:sp>
      <p:sp>
        <p:nvSpPr>
          <p:cNvPr id="5123" name="Rectangle 3"/>
          <p:cNvSpPr>
            <a:spLocks noGrp="1" noChangeArrowheads="1"/>
          </p:cNvSpPr>
          <p:nvPr>
            <p:ph idx="1"/>
          </p:nvPr>
        </p:nvSpPr>
        <p:spPr>
          <a:xfrm>
            <a:off x="457200" y="1752600"/>
            <a:ext cx="8229600" cy="4495800"/>
          </a:xfrm>
        </p:spPr>
        <p:txBody>
          <a:bodyPr>
            <a:normAutofit/>
          </a:bodyPr>
          <a:lstStyle/>
          <a:p>
            <a:pPr marL="539496" indent="-457200" eaLnBrk="1" fontAlgn="auto" hangingPunct="1">
              <a:spcBef>
                <a:spcPts val="1200"/>
              </a:spcBef>
              <a:spcAft>
                <a:spcPts val="0"/>
              </a:spcAft>
              <a:buClr>
                <a:schemeClr val="accent3"/>
              </a:buClr>
              <a:defRPr/>
            </a:pPr>
            <a:r>
              <a:rPr lang="en-US" sz="2800" dirty="0"/>
              <a:t>What do you already use that works to motivate your clients?</a:t>
            </a:r>
          </a:p>
          <a:p>
            <a:pPr marL="365760" indent="-283464" eaLnBrk="1" fontAlgn="auto" hangingPunct="1">
              <a:spcBef>
                <a:spcPts val="1200"/>
              </a:spcBef>
              <a:spcAft>
                <a:spcPts val="0"/>
              </a:spcAft>
              <a:buClr>
                <a:schemeClr val="accent3"/>
              </a:buClr>
              <a:buFont typeface="Wingdings 2"/>
              <a:buChar char=""/>
              <a:defRPr/>
            </a:pPr>
            <a:r>
              <a:rPr lang="en-US" sz="2800" dirty="0"/>
              <a:t>What do you see others using that doesn't work?</a:t>
            </a:r>
          </a:p>
        </p:txBody>
      </p:sp>
    </p:spTree>
    <p:custDataLst>
      <p:tags r:id="rId1"/>
    </p:custDataLst>
    <p:extLst>
      <p:ext uri="{BB962C8B-B14F-4D97-AF65-F5344CB8AC3E}">
        <p14:creationId xmlns:p14="http://schemas.microsoft.com/office/powerpoint/2010/main" val="2924448584"/>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943558" cy="709865"/>
          </a:xfrm>
        </p:spPr>
        <p:txBody>
          <a:bodyPr>
            <a:noAutofit/>
          </a:bodyPr>
          <a:lstStyle/>
          <a:p>
            <a:pPr algn="l"/>
            <a:r>
              <a:rPr lang="en-US" dirty="0"/>
              <a:t>Large-group Exercise:  Open-ended Questions</a:t>
            </a:r>
          </a:p>
        </p:txBody>
      </p:sp>
      <p:sp>
        <p:nvSpPr>
          <p:cNvPr id="3" name="Content Placeholder 2"/>
          <p:cNvSpPr>
            <a:spLocks noGrp="1"/>
          </p:cNvSpPr>
          <p:nvPr>
            <p:ph sz="quarter" idx="1"/>
          </p:nvPr>
        </p:nvSpPr>
        <p:spPr>
          <a:xfrm>
            <a:off x="314179" y="1752600"/>
            <a:ext cx="8229600" cy="3687763"/>
          </a:xfrm>
        </p:spPr>
        <p:txBody>
          <a:bodyPr>
            <a:normAutofit fontScale="62500" lnSpcReduction="20000"/>
          </a:bodyPr>
          <a:lstStyle/>
          <a:p>
            <a:pPr marL="0" indent="0">
              <a:buNone/>
            </a:pPr>
            <a:r>
              <a:rPr lang="en-US" sz="5400" dirty="0"/>
              <a:t>A 36-year-old man tells you:</a:t>
            </a:r>
          </a:p>
          <a:p>
            <a:pPr marL="0" indent="0">
              <a:buNone/>
            </a:pPr>
            <a:endParaRPr lang="en-US" sz="5400" dirty="0"/>
          </a:p>
          <a:p>
            <a:pPr marL="0" indent="0">
              <a:buNone/>
            </a:pPr>
            <a:r>
              <a:rPr lang="en-US" sz="5400" dirty="0"/>
              <a:t>“</a:t>
            </a:r>
            <a:r>
              <a:rPr lang="en-US" sz="5400" i="1" dirty="0"/>
              <a:t>My neighbor really makes me mad. He</a:t>
            </a:r>
            <a:r>
              <a:rPr lang="en-US" sz="5400" dirty="0"/>
              <a:t>’</a:t>
            </a:r>
            <a:r>
              <a:rPr lang="en-US" sz="5400" i="1" dirty="0"/>
              <a:t>s always over here bothering us and wants to have a drink. I am in recovery and I feel like I am about to relapse. Sometimes he calls us late at night after we</a:t>
            </a:r>
            <a:r>
              <a:rPr lang="en-US" sz="5400" dirty="0"/>
              <a:t>’</a:t>
            </a:r>
            <a:r>
              <a:rPr lang="en-US" sz="5400" i="1" dirty="0"/>
              <a:t>ve gone to bed, and I really feel like telling him to get lost.”</a:t>
            </a:r>
            <a:endParaRPr lang="en-US" sz="5400" dirty="0"/>
          </a:p>
          <a:p>
            <a:pPr marL="0" indent="0">
              <a:buNone/>
            </a:pPr>
            <a:endParaRPr lang="en-US" sz="5400" dirty="0">
              <a:solidFill>
                <a:schemeClr val="tx1"/>
              </a:solidFill>
            </a:endParaRPr>
          </a:p>
          <a:p>
            <a:pPr marL="0" indent="0" algn="ctr">
              <a:buNone/>
            </a:pPr>
            <a:endParaRPr lang="en-US" sz="5400" dirty="0"/>
          </a:p>
        </p:txBody>
      </p:sp>
      <p:sp>
        <p:nvSpPr>
          <p:cNvPr id="4" name="Rectangle 3"/>
          <p:cNvSpPr/>
          <p:nvPr/>
        </p:nvSpPr>
        <p:spPr>
          <a:xfrm>
            <a:off x="990600" y="5943600"/>
            <a:ext cx="7532831" cy="707886"/>
          </a:xfrm>
          <a:prstGeom prst="rect">
            <a:avLst/>
          </a:prstGeom>
        </p:spPr>
        <p:txBody>
          <a:bodyPr wrap="none">
            <a:spAutoFit/>
          </a:bodyPr>
          <a:lstStyle/>
          <a:p>
            <a:pPr lvl="0" algn="ctr" eaLnBrk="0" hangingPunct="0">
              <a:spcBef>
                <a:spcPct val="20000"/>
              </a:spcBef>
              <a:buClr>
                <a:srgbClr val="0BD0D9"/>
              </a:buClr>
              <a:buSzPct val="95000"/>
            </a:pPr>
            <a:r>
              <a:rPr lang="en-US" b="0" dirty="0">
                <a:solidFill>
                  <a:prstClr val="black"/>
                </a:solidFill>
                <a:latin typeface="Constantia"/>
              </a:rPr>
              <a:t>Please turn away from the screen</a:t>
            </a:r>
          </a:p>
        </p:txBody>
      </p:sp>
    </p:spTree>
    <p:extLst>
      <p:ext uri="{BB962C8B-B14F-4D97-AF65-F5344CB8AC3E}">
        <p14:creationId xmlns:p14="http://schemas.microsoft.com/office/powerpoint/2010/main" val="1663435847"/>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686800" cy="5257801"/>
          </a:xfrm>
        </p:spPr>
        <p:txBody>
          <a:bodyPr/>
          <a:lstStyle/>
          <a:p>
            <a:pPr lvl="0"/>
            <a:r>
              <a:rPr lang="en-US" sz="2000" dirty="0"/>
              <a:t>Why don’t you just tell him to leave you alone?</a:t>
            </a:r>
          </a:p>
          <a:p>
            <a:pPr lvl="0"/>
            <a:r>
              <a:rPr lang="en-US" sz="2000" dirty="0"/>
              <a:t>Are you going to confront him?</a:t>
            </a:r>
          </a:p>
          <a:p>
            <a:pPr lvl="0"/>
            <a:r>
              <a:rPr lang="en-US" sz="2000" dirty="0"/>
              <a:t>How often does he do that?</a:t>
            </a:r>
          </a:p>
          <a:p>
            <a:pPr lvl="0"/>
            <a:r>
              <a:rPr lang="en-US" sz="2000" dirty="0"/>
              <a:t>Is he drunk when he calls?</a:t>
            </a:r>
          </a:p>
          <a:p>
            <a:pPr lvl="0"/>
            <a:r>
              <a:rPr lang="en-US" sz="2000" dirty="0"/>
              <a:t>Why do you think he does these things?</a:t>
            </a:r>
          </a:p>
          <a:p>
            <a:pPr lvl="0"/>
            <a:r>
              <a:rPr lang="en-US" sz="2000" dirty="0"/>
              <a:t>Do you feel like hurting him?</a:t>
            </a:r>
          </a:p>
          <a:p>
            <a:pPr lvl="0"/>
            <a:r>
              <a:rPr lang="en-US" sz="2000" dirty="0"/>
              <a:t>Have you ever talked to him about your recovery?</a:t>
            </a:r>
          </a:p>
          <a:p>
            <a:pPr lvl="0"/>
            <a:r>
              <a:rPr lang="en-US" sz="2000" dirty="0"/>
              <a:t>Can you think of a time when he did behave better?</a:t>
            </a:r>
          </a:p>
          <a:p>
            <a:pPr lvl="0"/>
            <a:r>
              <a:rPr lang="en-US" sz="2000" dirty="0"/>
              <a:t>Does it happen often?</a:t>
            </a:r>
          </a:p>
          <a:p>
            <a:pPr lvl="0"/>
            <a:r>
              <a:rPr lang="en-US" sz="2000" dirty="0"/>
              <a:t>What else might you do besides telling him off?</a:t>
            </a:r>
          </a:p>
          <a:p>
            <a:pPr lvl="0"/>
            <a:r>
              <a:rPr lang="en-US" sz="2000" dirty="0"/>
              <a:t>What do you think you might do that will help?</a:t>
            </a:r>
          </a:p>
          <a:p>
            <a:pPr lvl="0"/>
            <a:r>
              <a:rPr lang="en-US" sz="2000" dirty="0"/>
              <a:t>On a scale of one to ten, how mad does he make you?</a:t>
            </a:r>
          </a:p>
          <a:p>
            <a:pPr lvl="0"/>
            <a:r>
              <a:rPr lang="en-US" sz="2000" dirty="0"/>
              <a:t>Why are you telling me this?</a:t>
            </a:r>
          </a:p>
          <a:p>
            <a:pPr lvl="0"/>
            <a:r>
              <a:rPr lang="en-US" sz="2000" dirty="0"/>
              <a:t>Don’t you think it’s time you tried something different?</a:t>
            </a:r>
          </a:p>
          <a:p>
            <a:pPr lvl="0"/>
            <a:r>
              <a:rPr lang="en-US" sz="2000" dirty="0"/>
              <a:t>Does he remind you of anyone else?</a:t>
            </a:r>
          </a:p>
          <a:p>
            <a:pPr marL="0" indent="0">
              <a:buNone/>
            </a:pPr>
            <a:endParaRPr lang="en-US" dirty="0"/>
          </a:p>
        </p:txBody>
      </p:sp>
      <p:sp>
        <p:nvSpPr>
          <p:cNvPr id="3" name="Title 2"/>
          <p:cNvSpPr>
            <a:spLocks noGrp="1"/>
          </p:cNvSpPr>
          <p:nvPr>
            <p:ph type="title"/>
          </p:nvPr>
        </p:nvSpPr>
        <p:spPr>
          <a:xfrm>
            <a:off x="457200" y="33867"/>
            <a:ext cx="8229600" cy="956733"/>
          </a:xfrm>
        </p:spPr>
        <p:txBody>
          <a:bodyPr/>
          <a:lstStyle/>
          <a:p>
            <a:r>
              <a:rPr lang="en-US" sz="4000" dirty="0"/>
              <a:t>Snap-closed ended, clap-open ended</a:t>
            </a:r>
          </a:p>
        </p:txBody>
      </p:sp>
    </p:spTree>
    <p:extLst>
      <p:ext uri="{BB962C8B-B14F-4D97-AF65-F5344CB8AC3E}">
        <p14:creationId xmlns:p14="http://schemas.microsoft.com/office/powerpoint/2010/main" val="1969983971"/>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1066A-AABF-114D-A700-0FDB9E66F95D}"/>
              </a:ext>
            </a:extLst>
          </p:cNvPr>
          <p:cNvSpPr>
            <a:spLocks noGrp="1"/>
          </p:cNvSpPr>
          <p:nvPr>
            <p:ph idx="1"/>
          </p:nvPr>
        </p:nvSpPr>
        <p:spPr>
          <a:xfrm>
            <a:off x="228600" y="1143000"/>
            <a:ext cx="8686800" cy="5053445"/>
          </a:xfrm>
        </p:spPr>
        <p:txBody>
          <a:bodyPr/>
          <a:lstStyle/>
          <a:p>
            <a:pPr marL="0" indent="0">
              <a:buNone/>
            </a:pPr>
            <a:r>
              <a:rPr lang="en-US" sz="2400" dirty="0"/>
              <a:t>Convert the closed questions below to open ones. Remember there are many possible responses. Be creative. Come up with at least three open questions for each example. You want your questions to </a:t>
            </a:r>
            <a:r>
              <a:rPr lang="en-US" sz="2400" i="1" dirty="0"/>
              <a:t>elicit </a:t>
            </a:r>
            <a:r>
              <a:rPr lang="en-US" sz="2400" dirty="0"/>
              <a:t>what the patient knows, wants, believes, thinks, and feels. It is usually wise to avoid asking </a:t>
            </a:r>
            <a:r>
              <a:rPr lang="en-US" sz="2400" i="1" dirty="0"/>
              <a:t>why </a:t>
            </a:r>
            <a:r>
              <a:rPr lang="en-US" sz="2400" dirty="0"/>
              <a:t>questions, as they tend to have an accusatory or demanding tone, and thus put people on the defensive. </a:t>
            </a:r>
          </a:p>
          <a:p>
            <a:r>
              <a:rPr lang="en-US" sz="2800" i="1" dirty="0"/>
              <a:t>How many times have you used meth in the past six months? </a:t>
            </a:r>
            <a:endParaRPr lang="en-US" sz="2800" dirty="0"/>
          </a:p>
          <a:p>
            <a:r>
              <a:rPr lang="en-US" sz="2800" i="1" dirty="0"/>
              <a:t>Is there some reason you can’t come to the next appointment? </a:t>
            </a:r>
            <a:endParaRPr lang="en-US" sz="2800" dirty="0"/>
          </a:p>
          <a:p>
            <a:r>
              <a:rPr lang="en-US" sz="2800" i="1" dirty="0"/>
              <a:t>You know your smoking puts your kids at risk for getting asthma? Right? </a:t>
            </a:r>
            <a:endParaRPr lang="en-US" sz="2800" dirty="0"/>
          </a:p>
          <a:p>
            <a:endParaRPr lang="en-US" dirty="0"/>
          </a:p>
        </p:txBody>
      </p:sp>
      <p:sp>
        <p:nvSpPr>
          <p:cNvPr id="3" name="Title 2">
            <a:extLst>
              <a:ext uri="{FF2B5EF4-FFF2-40B4-BE49-F238E27FC236}">
                <a16:creationId xmlns:a16="http://schemas.microsoft.com/office/drawing/2014/main" id="{C06512E6-2B3C-3E46-92F4-ED86C1FA1856}"/>
              </a:ext>
            </a:extLst>
          </p:cNvPr>
          <p:cNvSpPr>
            <a:spLocks noGrp="1"/>
          </p:cNvSpPr>
          <p:nvPr>
            <p:ph type="title"/>
          </p:nvPr>
        </p:nvSpPr>
        <p:spPr>
          <a:xfrm>
            <a:off x="668482" y="152400"/>
            <a:ext cx="8229600" cy="762000"/>
          </a:xfrm>
        </p:spPr>
        <p:txBody>
          <a:bodyPr/>
          <a:lstStyle/>
          <a:p>
            <a:pPr algn="ctr"/>
            <a:r>
              <a:rPr lang="en-US" b="1" dirty="0"/>
              <a:t>Open Questions Practice</a:t>
            </a:r>
            <a:endParaRPr lang="en-US" dirty="0"/>
          </a:p>
        </p:txBody>
      </p:sp>
    </p:spTree>
    <p:extLst>
      <p:ext uri="{BB962C8B-B14F-4D97-AF65-F5344CB8AC3E}">
        <p14:creationId xmlns:p14="http://schemas.microsoft.com/office/powerpoint/2010/main" val="2048505750"/>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228600" y="457200"/>
            <a:ext cx="8753475" cy="1066800"/>
          </a:xfrm>
        </p:spPr>
        <p:txBody>
          <a:bodyPr>
            <a:noAutofit/>
          </a:bodyPr>
          <a:lstStyle/>
          <a:p>
            <a:pPr eaLnBrk="1" fontAlgn="auto" hangingPunct="1">
              <a:spcAft>
                <a:spcPts val="0"/>
              </a:spcAft>
              <a:defRPr/>
            </a:pPr>
            <a:r>
              <a:rPr lang="en-US" sz="4000" dirty="0">
                <a:solidFill>
                  <a:schemeClr val="tx2">
                    <a:satMod val="130000"/>
                  </a:schemeClr>
                </a:solidFill>
                <a:latin typeface="Palatino Linotype" pitchFamily="18" charset="0"/>
              </a:rPr>
              <a:t>Supporting Self-Efficacy: Affirmations</a:t>
            </a:r>
          </a:p>
        </p:txBody>
      </p:sp>
      <p:sp>
        <p:nvSpPr>
          <p:cNvPr id="67587" name="Rectangle 5"/>
          <p:cNvSpPr>
            <a:spLocks noGrp="1" noChangeArrowheads="1"/>
          </p:cNvSpPr>
          <p:nvPr>
            <p:ph idx="1"/>
          </p:nvPr>
        </p:nvSpPr>
        <p:spPr>
          <a:xfrm>
            <a:off x="457200" y="2133600"/>
            <a:ext cx="8229600" cy="4389438"/>
          </a:xfrm>
        </p:spPr>
        <p:txBody>
          <a:bodyPr/>
          <a:lstStyle/>
          <a:p>
            <a:pPr eaLnBrk="1" hangingPunct="1">
              <a:spcBef>
                <a:spcPts val="1800"/>
              </a:spcBef>
            </a:pPr>
            <a:r>
              <a:rPr lang="en-US" dirty="0"/>
              <a:t>Acknowledgement of…</a:t>
            </a:r>
          </a:p>
          <a:p>
            <a:pPr lvl="1" eaLnBrk="1" hangingPunct="1">
              <a:spcBef>
                <a:spcPts val="1800"/>
              </a:spcBef>
            </a:pPr>
            <a:r>
              <a:rPr lang="en-US" sz="2600" dirty="0"/>
              <a:t>Struggles or difficulties</a:t>
            </a:r>
          </a:p>
          <a:p>
            <a:pPr lvl="1" eaLnBrk="1" hangingPunct="1">
              <a:spcBef>
                <a:spcPts val="1800"/>
              </a:spcBef>
            </a:pPr>
            <a:r>
              <a:rPr lang="en-US" sz="2600" dirty="0"/>
              <a:t>Successes</a:t>
            </a:r>
          </a:p>
          <a:p>
            <a:pPr lvl="1" eaLnBrk="1" hangingPunct="1">
              <a:spcBef>
                <a:spcPts val="1800"/>
              </a:spcBef>
            </a:pPr>
            <a:r>
              <a:rPr lang="en-US" sz="2600" dirty="0"/>
              <a:t>Skills and/or strengths</a:t>
            </a:r>
          </a:p>
          <a:p>
            <a:pPr lvl="1" eaLnBrk="1" hangingPunct="1">
              <a:spcBef>
                <a:spcPts val="1800"/>
              </a:spcBef>
            </a:pPr>
            <a:r>
              <a:rPr lang="en-US" sz="2600" dirty="0"/>
              <a:t>Goals and values</a:t>
            </a:r>
          </a:p>
          <a:p>
            <a:pPr lvl="1" eaLnBrk="1" hangingPunct="1">
              <a:spcBef>
                <a:spcPts val="1800"/>
              </a:spcBef>
            </a:pPr>
            <a:r>
              <a:rPr lang="en-US" sz="2600" dirty="0"/>
              <a:t>Notice and appreciate a positive action − “Catch them doing something right”</a:t>
            </a:r>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 y="76200"/>
            <a:ext cx="8991600" cy="11430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Affirmations Include…</a:t>
            </a:r>
          </a:p>
        </p:txBody>
      </p:sp>
      <p:sp>
        <p:nvSpPr>
          <p:cNvPr id="69635" name="Rectangle 3"/>
          <p:cNvSpPr>
            <a:spLocks noGrp="1" noChangeArrowheads="1"/>
          </p:cNvSpPr>
          <p:nvPr>
            <p:ph idx="1"/>
          </p:nvPr>
        </p:nvSpPr>
        <p:spPr>
          <a:xfrm>
            <a:off x="304800" y="1447800"/>
            <a:ext cx="7086600" cy="5181600"/>
          </a:xfrm>
        </p:spPr>
        <p:txBody>
          <a:bodyPr/>
          <a:lstStyle/>
          <a:p>
            <a:pPr eaLnBrk="1" hangingPunct="1">
              <a:lnSpc>
                <a:spcPct val="90000"/>
              </a:lnSpc>
              <a:spcBef>
                <a:spcPts val="1200"/>
              </a:spcBef>
            </a:pPr>
            <a:r>
              <a:rPr lang="en-US" sz="2400"/>
              <a:t>Commenting positively on an attribute</a:t>
            </a:r>
          </a:p>
          <a:p>
            <a:pPr lvl="1" eaLnBrk="1" hangingPunct="1">
              <a:lnSpc>
                <a:spcPct val="90000"/>
              </a:lnSpc>
              <a:spcBef>
                <a:spcPts val="1200"/>
              </a:spcBef>
            </a:pPr>
            <a:r>
              <a:rPr lang="en-US"/>
              <a:t>You’re a strong person, a real survivor.</a:t>
            </a:r>
          </a:p>
          <a:p>
            <a:pPr eaLnBrk="1" hangingPunct="1">
              <a:lnSpc>
                <a:spcPct val="90000"/>
              </a:lnSpc>
              <a:spcBef>
                <a:spcPts val="1200"/>
              </a:spcBef>
            </a:pPr>
            <a:r>
              <a:rPr lang="en-US" sz="2400"/>
              <a:t>A statement of appreciation </a:t>
            </a:r>
          </a:p>
          <a:p>
            <a:pPr lvl="1" eaLnBrk="1" hangingPunct="1">
              <a:lnSpc>
                <a:spcPct val="90000"/>
              </a:lnSpc>
              <a:spcBef>
                <a:spcPts val="1200"/>
              </a:spcBef>
            </a:pPr>
            <a:r>
              <a:rPr lang="en-US"/>
              <a:t>I appreciate your openness and honesty.</a:t>
            </a:r>
          </a:p>
          <a:p>
            <a:pPr eaLnBrk="1" hangingPunct="1">
              <a:lnSpc>
                <a:spcPct val="90000"/>
              </a:lnSpc>
              <a:spcBef>
                <a:spcPts val="1200"/>
              </a:spcBef>
            </a:pPr>
            <a:r>
              <a:rPr lang="en-US" sz="2400"/>
              <a:t>Catch the person doing something right</a:t>
            </a:r>
          </a:p>
          <a:p>
            <a:pPr lvl="1" eaLnBrk="1" hangingPunct="1">
              <a:lnSpc>
                <a:spcPct val="90000"/>
              </a:lnSpc>
              <a:spcBef>
                <a:spcPts val="1200"/>
              </a:spcBef>
            </a:pPr>
            <a:r>
              <a:rPr lang="en-US"/>
              <a:t>Thanks for doing that today!</a:t>
            </a:r>
          </a:p>
          <a:p>
            <a:pPr eaLnBrk="1" hangingPunct="1">
              <a:lnSpc>
                <a:spcPct val="90000"/>
              </a:lnSpc>
              <a:spcBef>
                <a:spcPts val="1200"/>
              </a:spcBef>
            </a:pPr>
            <a:r>
              <a:rPr lang="en-US" sz="2400"/>
              <a:t>A compliment</a:t>
            </a:r>
          </a:p>
          <a:p>
            <a:pPr lvl="1" eaLnBrk="1" hangingPunct="1">
              <a:lnSpc>
                <a:spcPct val="90000"/>
              </a:lnSpc>
              <a:spcBef>
                <a:spcPts val="1200"/>
              </a:spcBef>
            </a:pPr>
            <a:r>
              <a:rPr lang="en-US"/>
              <a:t>I like the way you said that.</a:t>
            </a:r>
          </a:p>
          <a:p>
            <a:pPr eaLnBrk="1" hangingPunct="1">
              <a:lnSpc>
                <a:spcPct val="90000"/>
              </a:lnSpc>
              <a:spcBef>
                <a:spcPts val="1200"/>
              </a:spcBef>
            </a:pPr>
            <a:r>
              <a:rPr lang="en-US" sz="2400"/>
              <a:t>An expression of hope, caring, or support</a:t>
            </a:r>
          </a:p>
          <a:p>
            <a:pPr lvl="1" eaLnBrk="1" hangingPunct="1">
              <a:lnSpc>
                <a:spcPct val="90000"/>
              </a:lnSpc>
              <a:spcBef>
                <a:spcPts val="1200"/>
              </a:spcBef>
            </a:pPr>
            <a:r>
              <a:rPr lang="en-US"/>
              <a:t>I hope this weekend goes well for you!</a:t>
            </a:r>
          </a:p>
        </p:txBody>
      </p:sp>
      <p:pic>
        <p:nvPicPr>
          <p:cNvPr id="69636" name="Picture 6" descr="C:\Users\mhohman\AppData\Local\Microsoft\Windows\Temporary Internet Files\Content.IE5\DTKUDXE8\MPj04024460000[1].jpg"/>
          <p:cNvPicPr>
            <a:picLocks noChangeAspect="1" noChangeArrowheads="1"/>
          </p:cNvPicPr>
          <p:nvPr/>
        </p:nvPicPr>
        <p:blipFill>
          <a:blip r:embed="rId4" cstate="print"/>
          <a:srcRect/>
          <a:stretch>
            <a:fillRect/>
          </a:stretch>
        </p:blipFill>
        <p:spPr bwMode="auto">
          <a:xfrm>
            <a:off x="6935788" y="1981200"/>
            <a:ext cx="2055812" cy="3352800"/>
          </a:xfrm>
          <a:prstGeom prst="rect">
            <a:avLst/>
          </a:prstGeom>
          <a:noFill/>
          <a:ln w="9525">
            <a:noFill/>
            <a:miter lim="800000"/>
            <a:headEnd/>
            <a:tailEnd/>
          </a:ln>
        </p:spPr>
      </p:pic>
    </p:spTree>
    <p:custDataLst>
      <p:tags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5E7261-D2AE-FB47-95F6-DC3B71292971}"/>
              </a:ext>
            </a:extLst>
          </p:cNvPr>
          <p:cNvSpPr>
            <a:spLocks noGrp="1"/>
          </p:cNvSpPr>
          <p:nvPr>
            <p:ph idx="1"/>
          </p:nvPr>
        </p:nvSpPr>
        <p:spPr>
          <a:xfrm>
            <a:off x="457200" y="1371601"/>
            <a:ext cx="8229600" cy="4953000"/>
          </a:xfrm>
        </p:spPr>
        <p:txBody>
          <a:bodyPr/>
          <a:lstStyle/>
          <a:p>
            <a:pPr marL="514350" indent="-514350">
              <a:buAutoNum type="arabicPeriod"/>
            </a:pPr>
            <a:r>
              <a:rPr lang="en-US" dirty="0"/>
              <a:t>Think of a friend, relative, client, or patient that you know. Write down the various strengths, virtues, and positive qualities you see in this person. </a:t>
            </a:r>
          </a:p>
          <a:p>
            <a:pPr marL="514350" indent="-514350">
              <a:buFont typeface="Wingdings 2" pitchFamily="18" charset="2"/>
              <a:buAutoNum type="arabicPeriod"/>
            </a:pPr>
            <a:r>
              <a:rPr lang="en-US" dirty="0"/>
              <a:t>Provide several affirmations that you might offer to this person related to particular strengths or qualities that you identified. For example: </a:t>
            </a:r>
          </a:p>
          <a:p>
            <a:pPr marL="0" indent="0">
              <a:buNone/>
            </a:pPr>
            <a:endParaRPr lang="en-US" dirty="0"/>
          </a:p>
          <a:p>
            <a:pPr marL="917575" indent="0">
              <a:buNone/>
            </a:pPr>
            <a:r>
              <a:rPr lang="en-US" dirty="0"/>
              <a:t>- </a:t>
            </a:r>
            <a:r>
              <a:rPr lang="en-US" i="1" dirty="0"/>
              <a:t>That took a lot of courage to...</a:t>
            </a:r>
            <a:br>
              <a:rPr lang="en-US" i="1" dirty="0"/>
            </a:br>
            <a:r>
              <a:rPr lang="en-US" i="1" dirty="0"/>
              <a:t>- You’re a very resourceful person.</a:t>
            </a:r>
            <a:br>
              <a:rPr lang="en-US" i="1" dirty="0"/>
            </a:br>
            <a:r>
              <a:rPr lang="en-US" i="1" dirty="0"/>
              <a:t>- You showed a lot of patience when...</a:t>
            </a:r>
            <a:br>
              <a:rPr lang="en-US" i="1" dirty="0"/>
            </a:br>
            <a:r>
              <a:rPr lang="en-US" i="1" dirty="0"/>
              <a:t>- You put in many hours of hard work to achieve... </a:t>
            </a:r>
          </a:p>
          <a:p>
            <a:pPr marL="0" indent="0">
              <a:buNone/>
            </a:pPr>
            <a:endParaRPr lang="en-US" dirty="0"/>
          </a:p>
          <a:p>
            <a:pPr marL="514350" indent="-514350">
              <a:buAutoNum type="arabicPeriod"/>
            </a:pPr>
            <a:endParaRPr lang="en-US" dirty="0"/>
          </a:p>
          <a:p>
            <a:pPr marL="0" indent="0">
              <a:buNone/>
            </a:pPr>
            <a:endParaRPr lang="en-US" dirty="0"/>
          </a:p>
        </p:txBody>
      </p:sp>
      <p:sp>
        <p:nvSpPr>
          <p:cNvPr id="3" name="Title 2">
            <a:extLst>
              <a:ext uri="{FF2B5EF4-FFF2-40B4-BE49-F238E27FC236}">
                <a16:creationId xmlns:a16="http://schemas.microsoft.com/office/drawing/2014/main" id="{1F1B69A8-910E-534A-9D80-AA95536D40C6}"/>
              </a:ext>
            </a:extLst>
          </p:cNvPr>
          <p:cNvSpPr>
            <a:spLocks noGrp="1"/>
          </p:cNvSpPr>
          <p:nvPr>
            <p:ph type="title"/>
          </p:nvPr>
        </p:nvSpPr>
        <p:spPr>
          <a:xfrm>
            <a:off x="439882" y="152400"/>
            <a:ext cx="8229600" cy="914400"/>
          </a:xfrm>
        </p:spPr>
        <p:txBody>
          <a:bodyPr/>
          <a:lstStyle/>
          <a:p>
            <a:r>
              <a:rPr lang="en-US" b="1" dirty="0"/>
              <a:t>Forming Affirmations Practice</a:t>
            </a:r>
            <a:endParaRPr lang="en-US" dirty="0"/>
          </a:p>
        </p:txBody>
      </p:sp>
    </p:spTree>
    <p:extLst>
      <p:ext uri="{BB962C8B-B14F-4D97-AF65-F5344CB8AC3E}">
        <p14:creationId xmlns:p14="http://schemas.microsoft.com/office/powerpoint/2010/main" val="1662947814"/>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791200"/>
          </a:xfrm>
        </p:spPr>
        <p:txBody>
          <a:bodyPr/>
          <a:lstStyle/>
          <a:p>
            <a:pPr marL="0" indent="0">
              <a:buNone/>
            </a:pPr>
            <a:r>
              <a:rPr lang="en-US" sz="3200" dirty="0"/>
              <a:t>“I'm sick of this, everything just keeps getting messed up. I do good for a week and then the other guys start getting on my nerves, talking about my family. I go to that program, I'm learning stuff. I think it's helping and then the same day I get into a huge fight and end up in lockdown.  Staff doesn't like me, I can't do anything right. They're always on my case. I don't know what you all want from me. I'm just trying to get by in here. It's not as easy as you make it sound.” </a:t>
            </a:r>
          </a:p>
          <a:p>
            <a:pPr marL="0" indent="0">
              <a:buNone/>
            </a:pPr>
            <a:endParaRPr lang="en-US" sz="2800" dirty="0"/>
          </a:p>
        </p:txBody>
      </p:sp>
    </p:spTree>
    <p:extLst>
      <p:ext uri="{BB962C8B-B14F-4D97-AF65-F5344CB8AC3E}">
        <p14:creationId xmlns:p14="http://schemas.microsoft.com/office/powerpoint/2010/main" val="2293262209"/>
      </p:ext>
    </p:extLst>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609600" y="914400"/>
            <a:ext cx="8153400" cy="1692771"/>
          </a:xfrm>
          <a:prstGeom prst="rect">
            <a:avLst/>
          </a:prstGeom>
          <a:noFill/>
          <a:ln w="9525">
            <a:noFill/>
            <a:miter lim="800000"/>
            <a:headEnd/>
            <a:tailEnd/>
          </a:ln>
          <a:effectLst/>
        </p:spPr>
        <p:txBody>
          <a:bodyPr>
            <a:spAutoFit/>
          </a:bodyPr>
          <a:lstStyle/>
          <a:p>
            <a:pPr algn="ctr">
              <a:defRPr/>
            </a:pPr>
            <a:endParaRPr lang="en-US" sz="3200" b="0" dirty="0">
              <a:latin typeface="+mn-lt"/>
            </a:endParaRPr>
          </a:p>
          <a:p>
            <a:pPr algn="ctr">
              <a:defRPr/>
            </a:pPr>
            <a:r>
              <a:rPr lang="en-US" sz="7200" dirty="0">
                <a:solidFill>
                  <a:srgbClr val="0070C0"/>
                </a:solidFill>
                <a:latin typeface="+mn-lt"/>
              </a:rPr>
              <a:t>Reflective Listening</a:t>
            </a:r>
          </a:p>
        </p:txBody>
      </p:sp>
      <p:sp>
        <p:nvSpPr>
          <p:cNvPr id="45059" name="Rectangle 2"/>
          <p:cNvSpPr>
            <a:spLocks noChangeArrowheads="1"/>
          </p:cNvSpPr>
          <p:nvPr/>
        </p:nvSpPr>
        <p:spPr bwMode="auto">
          <a:xfrm>
            <a:off x="1143000" y="815975"/>
            <a:ext cx="6781800" cy="708025"/>
          </a:xfrm>
          <a:prstGeom prst="rect">
            <a:avLst/>
          </a:prstGeom>
          <a:noFill/>
          <a:ln w="9525">
            <a:noFill/>
            <a:miter lim="800000"/>
            <a:headEnd/>
            <a:tailEnd/>
          </a:ln>
        </p:spPr>
        <p:txBody>
          <a:bodyPr>
            <a:spAutoFit/>
          </a:bodyPr>
          <a:lstStyle/>
          <a:p>
            <a:pPr algn="ctr"/>
            <a:r>
              <a:rPr lang="en-US" b="0">
                <a:solidFill>
                  <a:srgbClr val="FFFFFF"/>
                </a:solidFill>
                <a:latin typeface="Palatino Linotype" pitchFamily="18" charset="0"/>
              </a:rPr>
              <a:t>Expressing Empathy:</a:t>
            </a:r>
          </a:p>
        </p:txBody>
      </p:sp>
    </p:spTree>
    <p:custDataLst>
      <p:tags r:id="rId1"/>
    </p:custDataLst>
    <p:extLst>
      <p:ext uri="{BB962C8B-B14F-4D97-AF65-F5344CB8AC3E}">
        <p14:creationId xmlns:p14="http://schemas.microsoft.com/office/powerpoint/2010/main" val="395758306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Reflective Listening</a:t>
            </a:r>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sz="3200" dirty="0"/>
              <a:t>Good listening is fundamental to MI. </a:t>
            </a:r>
          </a:p>
          <a:p>
            <a:pPr>
              <a:buFont typeface="Wingdings" panose="05000000000000000000" pitchFamily="2" charset="2"/>
              <a:buChar char="Ø"/>
            </a:pPr>
            <a:r>
              <a:rPr lang="en-US" sz="3200" dirty="0"/>
              <a:t>Reflective listening is a basic skill used in all four processes of MI. </a:t>
            </a:r>
          </a:p>
          <a:p>
            <a:pPr>
              <a:buFont typeface="Wingdings" panose="05000000000000000000" pitchFamily="2" charset="2"/>
              <a:buChar char="Ø"/>
            </a:pPr>
            <a:r>
              <a:rPr lang="en-US" sz="3200" dirty="0"/>
              <a:t>Behind the discipline of good listening is a trust that helps clients explore their own experiences and perceptions – even those that may be uncomfortable.</a:t>
            </a:r>
          </a:p>
          <a:p>
            <a:endParaRPr lang="en-US" dirty="0"/>
          </a:p>
        </p:txBody>
      </p:sp>
    </p:spTree>
    <p:extLst>
      <p:ext uri="{BB962C8B-B14F-4D97-AF65-F5344CB8AC3E}">
        <p14:creationId xmlns:p14="http://schemas.microsoft.com/office/powerpoint/2010/main" val="1508183716"/>
      </p:ext>
    </p:extLst>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762000" y="228600"/>
            <a:ext cx="8382000" cy="1104900"/>
          </a:xfrm>
          <a:prstGeom prst="rect">
            <a:avLst/>
          </a:prstGeom>
          <a:noFill/>
          <a:ln w="9525">
            <a:noFill/>
            <a:miter lim="800000"/>
            <a:headEnd/>
            <a:tailEnd/>
          </a:ln>
        </p:spPr>
        <p:txBody>
          <a:bodyPr lIns="92075" tIns="46038" rIns="92075" bIns="46038" anchor="ctr"/>
          <a:lstStyle/>
          <a:p>
            <a:pPr algn="ctr">
              <a:defRPr/>
            </a:pPr>
            <a:r>
              <a:rPr lang="en-US" sz="4400" b="0" dirty="0">
                <a:solidFill>
                  <a:srgbClr val="0070C0"/>
                </a:solidFill>
                <a:latin typeface="+mj-lt"/>
              </a:rPr>
              <a:t>The Accuracy Function </a:t>
            </a:r>
          </a:p>
          <a:p>
            <a:pPr algn="ctr">
              <a:defRPr/>
            </a:pPr>
            <a:r>
              <a:rPr lang="en-US" sz="4400" b="0" dirty="0">
                <a:solidFill>
                  <a:srgbClr val="0070C0"/>
                </a:solidFill>
                <a:latin typeface="+mj-lt"/>
              </a:rPr>
              <a:t>of Reflection</a:t>
            </a:r>
          </a:p>
        </p:txBody>
      </p:sp>
      <p:grpSp>
        <p:nvGrpSpPr>
          <p:cNvPr id="73731" name="Group 3"/>
          <p:cNvGrpSpPr>
            <a:grpSpLocks/>
          </p:cNvGrpSpPr>
          <p:nvPr/>
        </p:nvGrpSpPr>
        <p:grpSpPr bwMode="auto">
          <a:xfrm>
            <a:off x="304800" y="3276600"/>
            <a:ext cx="2019300" cy="1143000"/>
            <a:chOff x="192" y="1786"/>
            <a:chExt cx="1272" cy="720"/>
          </a:xfrm>
        </p:grpSpPr>
        <p:sp>
          <p:nvSpPr>
            <p:cNvPr id="73938" name="Rectangle 4"/>
            <p:cNvSpPr>
              <a:spLocks noChangeArrowheads="1"/>
            </p:cNvSpPr>
            <p:nvPr/>
          </p:nvSpPr>
          <p:spPr bwMode="auto">
            <a:xfrm>
              <a:off x="192" y="1786"/>
              <a:ext cx="1272" cy="446"/>
            </a:xfrm>
            <a:prstGeom prst="rect">
              <a:avLst/>
            </a:prstGeom>
            <a:noFill/>
            <a:ln w="9525">
              <a:noFill/>
              <a:miter lim="800000"/>
              <a:headEnd/>
              <a:tailEnd/>
            </a:ln>
          </p:spPr>
          <p:txBody>
            <a:bodyPr lIns="92075" tIns="46038" rIns="92075" bIns="46038">
              <a:spAutoFit/>
            </a:bodyPr>
            <a:lstStyle/>
            <a:p>
              <a:pPr algn="ctr" eaLnBrk="0" hangingPunct="0"/>
              <a:r>
                <a:rPr lang="en-US" sz="2000">
                  <a:latin typeface="Arial" pitchFamily="34" charset="0"/>
                </a:rPr>
                <a:t>What the</a:t>
              </a:r>
            </a:p>
            <a:p>
              <a:pPr algn="ctr" eaLnBrk="0" hangingPunct="0"/>
              <a:r>
                <a:rPr lang="en-US" sz="2000">
                  <a:latin typeface="Arial" pitchFamily="34" charset="0"/>
                </a:rPr>
                <a:t>speaker means</a:t>
              </a:r>
            </a:p>
          </p:txBody>
        </p:sp>
        <p:grpSp>
          <p:nvGrpSpPr>
            <p:cNvPr id="73939" name="Group 5"/>
            <p:cNvGrpSpPr>
              <a:grpSpLocks/>
            </p:cNvGrpSpPr>
            <p:nvPr/>
          </p:nvGrpSpPr>
          <p:grpSpPr bwMode="auto">
            <a:xfrm>
              <a:off x="624" y="2218"/>
              <a:ext cx="288" cy="288"/>
              <a:chOff x="624" y="2218"/>
              <a:chExt cx="288" cy="288"/>
            </a:xfrm>
          </p:grpSpPr>
          <p:sp>
            <p:nvSpPr>
              <p:cNvPr id="73940" name="Oval 6"/>
              <p:cNvSpPr>
                <a:spLocks noChangeArrowheads="1"/>
              </p:cNvSpPr>
              <p:nvPr/>
            </p:nvSpPr>
            <p:spPr bwMode="auto">
              <a:xfrm>
                <a:off x="640" y="2233"/>
                <a:ext cx="256" cy="240"/>
              </a:xfrm>
              <a:prstGeom prst="ellipse">
                <a:avLst/>
              </a:prstGeom>
              <a:solidFill>
                <a:srgbClr val="00CCCC">
                  <a:alpha val="50195"/>
                </a:srgbClr>
              </a:solidFill>
              <a:ln w="50799">
                <a:solidFill>
                  <a:schemeClr val="tx1"/>
                </a:solidFill>
                <a:round/>
                <a:headEnd/>
                <a:tailEnd/>
              </a:ln>
            </p:spPr>
            <p:txBody>
              <a:bodyPr wrap="none" anchor="ctr"/>
              <a:lstStyle/>
              <a:p>
                <a:endParaRPr lang="en-US"/>
              </a:p>
            </p:txBody>
          </p:sp>
          <p:sp>
            <p:nvSpPr>
              <p:cNvPr id="73941" name="Rectangle 7"/>
              <p:cNvSpPr>
                <a:spLocks noChangeArrowheads="1"/>
              </p:cNvSpPr>
              <p:nvPr/>
            </p:nvSpPr>
            <p:spPr bwMode="auto">
              <a:xfrm>
                <a:off x="624" y="2218"/>
                <a:ext cx="288" cy="288"/>
              </a:xfrm>
              <a:prstGeom prst="rect">
                <a:avLst/>
              </a:prstGeom>
              <a:noFill/>
              <a:ln w="9525">
                <a:noFill/>
                <a:miter lim="800000"/>
                <a:headEnd/>
                <a:tailEnd/>
              </a:ln>
            </p:spPr>
            <p:txBody>
              <a:bodyPr lIns="92075" tIns="46038" rIns="92075" bIns="46038">
                <a:spAutoFit/>
              </a:bodyPr>
              <a:lstStyle/>
              <a:p>
                <a:pPr algn="ctr" eaLnBrk="0" hangingPunct="0"/>
                <a:r>
                  <a:rPr lang="en-US" sz="2400">
                    <a:solidFill>
                      <a:schemeClr val="tx1"/>
                    </a:solidFill>
                    <a:latin typeface="Arial" pitchFamily="34" charset="0"/>
                  </a:rPr>
                  <a:t>1</a:t>
                </a:r>
              </a:p>
            </p:txBody>
          </p:sp>
        </p:grpSp>
      </p:grpSp>
      <p:grpSp>
        <p:nvGrpSpPr>
          <p:cNvPr id="73732" name="Group 8"/>
          <p:cNvGrpSpPr>
            <a:grpSpLocks/>
          </p:cNvGrpSpPr>
          <p:nvPr/>
        </p:nvGrpSpPr>
        <p:grpSpPr bwMode="auto">
          <a:xfrm>
            <a:off x="4114800" y="4191000"/>
            <a:ext cx="1836738" cy="1143000"/>
            <a:chOff x="2592" y="2410"/>
            <a:chExt cx="1157" cy="720"/>
          </a:xfrm>
        </p:grpSpPr>
        <p:sp>
          <p:nvSpPr>
            <p:cNvPr id="73935" name="Oval 9"/>
            <p:cNvSpPr>
              <a:spLocks noChangeArrowheads="1"/>
            </p:cNvSpPr>
            <p:nvPr/>
          </p:nvSpPr>
          <p:spPr bwMode="auto">
            <a:xfrm>
              <a:off x="3424" y="2857"/>
              <a:ext cx="256" cy="240"/>
            </a:xfrm>
            <a:prstGeom prst="ellipse">
              <a:avLst/>
            </a:prstGeom>
            <a:solidFill>
              <a:srgbClr val="00CCCC">
                <a:alpha val="50195"/>
              </a:srgbClr>
            </a:solidFill>
            <a:ln w="50800">
              <a:solidFill>
                <a:schemeClr val="tx1"/>
              </a:solidFill>
              <a:round/>
              <a:headEnd/>
              <a:tailEnd/>
            </a:ln>
          </p:spPr>
          <p:txBody>
            <a:bodyPr wrap="none" anchor="ctr"/>
            <a:lstStyle/>
            <a:p>
              <a:endParaRPr lang="en-US"/>
            </a:p>
          </p:txBody>
        </p:sp>
        <p:sp>
          <p:nvSpPr>
            <p:cNvPr id="73936" name="Rectangle 10"/>
            <p:cNvSpPr>
              <a:spLocks noChangeArrowheads="1"/>
            </p:cNvSpPr>
            <p:nvPr/>
          </p:nvSpPr>
          <p:spPr bwMode="auto">
            <a:xfrm>
              <a:off x="2592" y="2410"/>
              <a:ext cx="1157" cy="446"/>
            </a:xfrm>
            <a:prstGeom prst="rect">
              <a:avLst/>
            </a:prstGeom>
            <a:noFill/>
            <a:ln w="9525">
              <a:noFill/>
              <a:miter lim="800000"/>
              <a:headEnd/>
              <a:tailEnd/>
            </a:ln>
          </p:spPr>
          <p:txBody>
            <a:bodyPr lIns="92075" tIns="46038" rIns="92075" bIns="46038">
              <a:spAutoFit/>
            </a:bodyPr>
            <a:lstStyle/>
            <a:p>
              <a:pPr algn="ctr" eaLnBrk="0" hangingPunct="0"/>
              <a:r>
                <a:rPr lang="en-US" sz="2000">
                  <a:latin typeface="Arial" pitchFamily="34" charset="0"/>
                </a:rPr>
                <a:t>What the </a:t>
              </a:r>
            </a:p>
            <a:p>
              <a:pPr algn="ctr" eaLnBrk="0" hangingPunct="0"/>
              <a:r>
                <a:rPr lang="en-US" sz="2000">
                  <a:latin typeface="Arial" pitchFamily="34" charset="0"/>
                </a:rPr>
                <a:t>listener hears</a:t>
              </a:r>
            </a:p>
          </p:txBody>
        </p:sp>
        <p:sp>
          <p:nvSpPr>
            <p:cNvPr id="73937" name="Rectangle 11"/>
            <p:cNvSpPr>
              <a:spLocks noChangeArrowheads="1"/>
            </p:cNvSpPr>
            <p:nvPr/>
          </p:nvSpPr>
          <p:spPr bwMode="auto">
            <a:xfrm>
              <a:off x="3408" y="2842"/>
              <a:ext cx="288" cy="288"/>
            </a:xfrm>
            <a:prstGeom prst="rect">
              <a:avLst/>
            </a:prstGeom>
            <a:noFill/>
            <a:ln w="9525">
              <a:noFill/>
              <a:miter lim="800000"/>
              <a:headEnd/>
              <a:tailEnd/>
            </a:ln>
          </p:spPr>
          <p:txBody>
            <a:bodyPr lIns="92075" tIns="46038" rIns="92075" bIns="46038">
              <a:spAutoFit/>
            </a:bodyPr>
            <a:lstStyle/>
            <a:p>
              <a:pPr algn="ctr" eaLnBrk="0" hangingPunct="0"/>
              <a:r>
                <a:rPr lang="en-US" sz="2400">
                  <a:solidFill>
                    <a:schemeClr val="tx1"/>
                  </a:solidFill>
                  <a:latin typeface="Arial" pitchFamily="34" charset="0"/>
                </a:rPr>
                <a:t>3</a:t>
              </a:r>
            </a:p>
          </p:txBody>
        </p:sp>
      </p:grpSp>
      <p:grpSp>
        <p:nvGrpSpPr>
          <p:cNvPr id="73733" name="Group 12"/>
          <p:cNvGrpSpPr>
            <a:grpSpLocks/>
          </p:cNvGrpSpPr>
          <p:nvPr/>
        </p:nvGrpSpPr>
        <p:grpSpPr bwMode="auto">
          <a:xfrm>
            <a:off x="3276600" y="4876800"/>
            <a:ext cx="1779588" cy="1165225"/>
            <a:chOff x="2064" y="2842"/>
            <a:chExt cx="1121" cy="734"/>
          </a:xfrm>
        </p:grpSpPr>
        <p:sp>
          <p:nvSpPr>
            <p:cNvPr id="73932" name="Oval 13"/>
            <p:cNvSpPr>
              <a:spLocks noChangeArrowheads="1"/>
            </p:cNvSpPr>
            <p:nvPr/>
          </p:nvSpPr>
          <p:spPr bwMode="auto">
            <a:xfrm>
              <a:off x="2224" y="2857"/>
              <a:ext cx="256" cy="240"/>
            </a:xfrm>
            <a:prstGeom prst="ellipse">
              <a:avLst/>
            </a:prstGeom>
            <a:solidFill>
              <a:srgbClr val="00CCCC">
                <a:alpha val="50195"/>
              </a:srgbClr>
            </a:solidFill>
            <a:ln w="50799">
              <a:solidFill>
                <a:schemeClr val="tx1"/>
              </a:solidFill>
              <a:round/>
              <a:headEnd/>
              <a:tailEnd/>
            </a:ln>
          </p:spPr>
          <p:txBody>
            <a:bodyPr wrap="none" anchor="ctr"/>
            <a:lstStyle/>
            <a:p>
              <a:endParaRPr lang="en-US"/>
            </a:p>
          </p:txBody>
        </p:sp>
        <p:sp>
          <p:nvSpPr>
            <p:cNvPr id="73933" name="Rectangle 14"/>
            <p:cNvSpPr>
              <a:spLocks noChangeArrowheads="1"/>
            </p:cNvSpPr>
            <p:nvPr/>
          </p:nvSpPr>
          <p:spPr bwMode="auto">
            <a:xfrm>
              <a:off x="2064" y="3130"/>
              <a:ext cx="1121" cy="446"/>
            </a:xfrm>
            <a:prstGeom prst="rect">
              <a:avLst/>
            </a:prstGeom>
            <a:noFill/>
            <a:ln w="9525">
              <a:noFill/>
              <a:miter lim="800000"/>
              <a:headEnd/>
              <a:tailEnd/>
            </a:ln>
          </p:spPr>
          <p:txBody>
            <a:bodyPr lIns="92075" tIns="46038" rIns="92075" bIns="46038">
              <a:spAutoFit/>
            </a:bodyPr>
            <a:lstStyle/>
            <a:p>
              <a:pPr algn="ctr" eaLnBrk="0" hangingPunct="0"/>
              <a:r>
                <a:rPr lang="en-US" sz="2000">
                  <a:latin typeface="Arial" pitchFamily="34" charset="0"/>
                </a:rPr>
                <a:t>What the </a:t>
              </a:r>
            </a:p>
            <a:p>
              <a:pPr algn="ctr" eaLnBrk="0" hangingPunct="0"/>
              <a:r>
                <a:rPr lang="en-US" sz="2000">
                  <a:latin typeface="Arial" pitchFamily="34" charset="0"/>
                </a:rPr>
                <a:t>speaker says</a:t>
              </a:r>
            </a:p>
          </p:txBody>
        </p:sp>
        <p:sp>
          <p:nvSpPr>
            <p:cNvPr id="73934" name="Rectangle 15"/>
            <p:cNvSpPr>
              <a:spLocks noChangeArrowheads="1"/>
            </p:cNvSpPr>
            <p:nvPr/>
          </p:nvSpPr>
          <p:spPr bwMode="auto">
            <a:xfrm>
              <a:off x="2208" y="2842"/>
              <a:ext cx="288" cy="288"/>
            </a:xfrm>
            <a:prstGeom prst="rect">
              <a:avLst/>
            </a:prstGeom>
            <a:noFill/>
            <a:ln w="9525">
              <a:noFill/>
              <a:miter lim="800000"/>
              <a:headEnd/>
              <a:tailEnd/>
            </a:ln>
          </p:spPr>
          <p:txBody>
            <a:bodyPr lIns="92075" tIns="46038" rIns="92075" bIns="46038">
              <a:spAutoFit/>
            </a:bodyPr>
            <a:lstStyle/>
            <a:p>
              <a:pPr algn="ctr" eaLnBrk="0" hangingPunct="0"/>
              <a:r>
                <a:rPr lang="en-US" sz="2400">
                  <a:solidFill>
                    <a:schemeClr val="tx1"/>
                  </a:solidFill>
                  <a:latin typeface="Arial" pitchFamily="34" charset="0"/>
                </a:rPr>
                <a:t>2</a:t>
              </a:r>
            </a:p>
          </p:txBody>
        </p:sp>
      </p:grpSp>
      <p:grpSp>
        <p:nvGrpSpPr>
          <p:cNvPr id="73734" name="Group 16"/>
          <p:cNvGrpSpPr>
            <a:grpSpLocks/>
          </p:cNvGrpSpPr>
          <p:nvPr/>
        </p:nvGrpSpPr>
        <p:grpSpPr bwMode="auto">
          <a:xfrm>
            <a:off x="5486400" y="3352800"/>
            <a:ext cx="3289300" cy="1089025"/>
            <a:chOff x="3456" y="1868"/>
            <a:chExt cx="2072" cy="686"/>
          </a:xfrm>
        </p:grpSpPr>
        <p:sp>
          <p:nvSpPr>
            <p:cNvPr id="73929" name="Rectangle 17"/>
            <p:cNvSpPr>
              <a:spLocks noChangeArrowheads="1"/>
            </p:cNvSpPr>
            <p:nvPr/>
          </p:nvSpPr>
          <p:spPr bwMode="auto">
            <a:xfrm>
              <a:off x="3456" y="1868"/>
              <a:ext cx="2072" cy="446"/>
            </a:xfrm>
            <a:prstGeom prst="rect">
              <a:avLst/>
            </a:prstGeom>
            <a:noFill/>
            <a:ln w="9525">
              <a:noFill/>
              <a:miter lim="800000"/>
              <a:headEnd/>
              <a:tailEnd/>
            </a:ln>
          </p:spPr>
          <p:txBody>
            <a:bodyPr lIns="92075" tIns="46038" rIns="92075" bIns="46038">
              <a:spAutoFit/>
            </a:bodyPr>
            <a:lstStyle/>
            <a:p>
              <a:pPr algn="ctr" eaLnBrk="0" hangingPunct="0"/>
              <a:r>
                <a:rPr lang="en-US" sz="2000">
                  <a:latin typeface="Arial" pitchFamily="34" charset="0"/>
                </a:rPr>
                <a:t>What the listener</a:t>
              </a:r>
            </a:p>
            <a:p>
              <a:pPr algn="ctr" eaLnBrk="0" hangingPunct="0"/>
              <a:r>
                <a:rPr lang="en-US" sz="2000">
                  <a:latin typeface="Arial" pitchFamily="34" charset="0"/>
                </a:rPr>
                <a:t>thinks the speaker means</a:t>
              </a:r>
            </a:p>
          </p:txBody>
        </p:sp>
        <p:sp>
          <p:nvSpPr>
            <p:cNvPr id="73930" name="Oval 18"/>
            <p:cNvSpPr>
              <a:spLocks noChangeArrowheads="1"/>
            </p:cNvSpPr>
            <p:nvPr/>
          </p:nvSpPr>
          <p:spPr bwMode="auto">
            <a:xfrm>
              <a:off x="5008" y="2281"/>
              <a:ext cx="256" cy="240"/>
            </a:xfrm>
            <a:prstGeom prst="ellipse">
              <a:avLst/>
            </a:prstGeom>
            <a:solidFill>
              <a:srgbClr val="00CCCC">
                <a:alpha val="50195"/>
              </a:srgbClr>
            </a:solidFill>
            <a:ln w="50800">
              <a:solidFill>
                <a:schemeClr val="tx1"/>
              </a:solidFill>
              <a:round/>
              <a:headEnd/>
              <a:tailEnd/>
            </a:ln>
          </p:spPr>
          <p:txBody>
            <a:bodyPr wrap="none" anchor="ctr"/>
            <a:lstStyle/>
            <a:p>
              <a:endParaRPr lang="en-US"/>
            </a:p>
          </p:txBody>
        </p:sp>
        <p:sp>
          <p:nvSpPr>
            <p:cNvPr id="73931" name="Rectangle 19"/>
            <p:cNvSpPr>
              <a:spLocks noChangeArrowheads="1"/>
            </p:cNvSpPr>
            <p:nvPr/>
          </p:nvSpPr>
          <p:spPr bwMode="auto">
            <a:xfrm>
              <a:off x="4992" y="2266"/>
              <a:ext cx="288" cy="288"/>
            </a:xfrm>
            <a:prstGeom prst="rect">
              <a:avLst/>
            </a:prstGeom>
            <a:noFill/>
            <a:ln w="9525">
              <a:noFill/>
              <a:miter lim="800000"/>
              <a:headEnd/>
              <a:tailEnd/>
            </a:ln>
          </p:spPr>
          <p:txBody>
            <a:bodyPr lIns="92075" tIns="46038" rIns="92075" bIns="46038">
              <a:spAutoFit/>
            </a:bodyPr>
            <a:lstStyle/>
            <a:p>
              <a:pPr algn="ctr" eaLnBrk="0" hangingPunct="0"/>
              <a:r>
                <a:rPr lang="en-US" sz="2400">
                  <a:solidFill>
                    <a:schemeClr val="tx1"/>
                  </a:solidFill>
                  <a:latin typeface="Arial" pitchFamily="34" charset="0"/>
                </a:rPr>
                <a:t>4</a:t>
              </a:r>
            </a:p>
          </p:txBody>
        </p:sp>
      </p:grpSp>
      <p:grpSp>
        <p:nvGrpSpPr>
          <p:cNvPr id="73735" name="Group 20"/>
          <p:cNvGrpSpPr>
            <a:grpSpLocks/>
          </p:cNvGrpSpPr>
          <p:nvPr/>
        </p:nvGrpSpPr>
        <p:grpSpPr bwMode="auto">
          <a:xfrm>
            <a:off x="136525" y="4098925"/>
            <a:ext cx="3232150" cy="1920875"/>
            <a:chOff x="86" y="2191"/>
            <a:chExt cx="2036" cy="1210"/>
          </a:xfrm>
        </p:grpSpPr>
        <p:pic>
          <p:nvPicPr>
            <p:cNvPr id="73927" name="Picture 21" descr="Click To Download"/>
            <p:cNvPicPr>
              <a:picLocks noChangeAspect="1" noChangeArrowheads="1"/>
            </p:cNvPicPr>
            <p:nvPr/>
          </p:nvPicPr>
          <p:blipFill>
            <a:blip r:embed="rId4" cstate="print"/>
            <a:srcRect/>
            <a:stretch>
              <a:fillRect/>
            </a:stretch>
          </p:blipFill>
          <p:spPr bwMode="auto">
            <a:xfrm>
              <a:off x="912" y="2191"/>
              <a:ext cx="1210" cy="1210"/>
            </a:xfrm>
            <a:prstGeom prst="rect">
              <a:avLst/>
            </a:prstGeom>
            <a:noFill/>
            <a:ln w="9525">
              <a:noFill/>
              <a:miter lim="800000"/>
              <a:headEnd/>
              <a:tailEnd/>
            </a:ln>
          </p:spPr>
        </p:pic>
        <p:sp>
          <p:nvSpPr>
            <p:cNvPr id="73928" name="Text Box 22"/>
            <p:cNvSpPr txBox="1">
              <a:spLocks noChangeArrowheads="1"/>
            </p:cNvSpPr>
            <p:nvPr/>
          </p:nvSpPr>
          <p:spPr bwMode="auto">
            <a:xfrm>
              <a:off x="86" y="3074"/>
              <a:ext cx="826" cy="250"/>
            </a:xfrm>
            <a:prstGeom prst="rect">
              <a:avLst/>
            </a:prstGeom>
            <a:noFill/>
            <a:ln w="9525">
              <a:noFill/>
              <a:miter lim="800000"/>
              <a:headEnd/>
              <a:tailEnd/>
            </a:ln>
          </p:spPr>
          <p:txBody>
            <a:bodyPr wrap="none">
              <a:spAutoFit/>
            </a:bodyPr>
            <a:lstStyle/>
            <a:p>
              <a:pPr eaLnBrk="0" hangingPunct="0"/>
              <a:r>
                <a:rPr lang="en-US" sz="2000" b="0">
                  <a:latin typeface="Comic Sans MS" pitchFamily="66" charset="0"/>
                </a:rPr>
                <a:t>SPEAKER</a:t>
              </a:r>
            </a:p>
          </p:txBody>
        </p:sp>
      </p:grpSp>
      <p:grpSp>
        <p:nvGrpSpPr>
          <p:cNvPr id="73736" name="Group 23"/>
          <p:cNvGrpSpPr>
            <a:grpSpLocks/>
          </p:cNvGrpSpPr>
          <p:nvPr/>
        </p:nvGrpSpPr>
        <p:grpSpPr bwMode="auto">
          <a:xfrm>
            <a:off x="5943600" y="4191000"/>
            <a:ext cx="2711450" cy="2362200"/>
            <a:chOff x="3744" y="2220"/>
            <a:chExt cx="1708" cy="1488"/>
          </a:xfrm>
        </p:grpSpPr>
        <p:pic>
          <p:nvPicPr>
            <p:cNvPr id="73925" name="Picture 24" descr="Click To Download"/>
            <p:cNvPicPr>
              <a:picLocks noChangeAspect="1" noChangeArrowheads="1"/>
            </p:cNvPicPr>
            <p:nvPr/>
          </p:nvPicPr>
          <p:blipFill>
            <a:blip r:embed="rId4" cstate="print"/>
            <a:srcRect/>
            <a:stretch>
              <a:fillRect/>
            </a:stretch>
          </p:blipFill>
          <p:spPr bwMode="auto">
            <a:xfrm>
              <a:off x="3744" y="2220"/>
              <a:ext cx="1248" cy="1248"/>
            </a:xfrm>
            <a:prstGeom prst="rect">
              <a:avLst/>
            </a:prstGeom>
            <a:solidFill>
              <a:schemeClr val="bg1"/>
            </a:solidFill>
            <a:ln w="9525">
              <a:noFill/>
              <a:miter lim="800000"/>
              <a:headEnd/>
              <a:tailEnd/>
            </a:ln>
          </p:spPr>
        </p:pic>
        <p:sp>
          <p:nvSpPr>
            <p:cNvPr id="73926" name="Text Box 25"/>
            <p:cNvSpPr txBox="1">
              <a:spLocks noChangeArrowheads="1"/>
            </p:cNvSpPr>
            <p:nvPr/>
          </p:nvSpPr>
          <p:spPr bwMode="auto">
            <a:xfrm>
              <a:off x="4512" y="3458"/>
              <a:ext cx="940" cy="250"/>
            </a:xfrm>
            <a:prstGeom prst="rect">
              <a:avLst/>
            </a:prstGeom>
            <a:noFill/>
            <a:ln w="9525">
              <a:noFill/>
              <a:miter lim="800000"/>
              <a:headEnd/>
              <a:tailEnd/>
            </a:ln>
          </p:spPr>
          <p:txBody>
            <a:bodyPr wrap="none">
              <a:spAutoFit/>
            </a:bodyPr>
            <a:lstStyle/>
            <a:p>
              <a:pPr eaLnBrk="0" hangingPunct="0"/>
              <a:r>
                <a:rPr lang="en-US" sz="2000" b="0">
                  <a:latin typeface="Comic Sans MS" pitchFamily="66" charset="0"/>
                </a:rPr>
                <a:t>LISTENER</a:t>
              </a:r>
            </a:p>
          </p:txBody>
        </p:sp>
      </p:grpSp>
      <p:grpSp>
        <p:nvGrpSpPr>
          <p:cNvPr id="73737" name="Group 26"/>
          <p:cNvGrpSpPr>
            <a:grpSpLocks/>
          </p:cNvGrpSpPr>
          <p:nvPr/>
        </p:nvGrpSpPr>
        <p:grpSpPr bwMode="auto">
          <a:xfrm>
            <a:off x="2133600" y="1749425"/>
            <a:ext cx="4267200" cy="2289175"/>
            <a:chOff x="1248" y="1104"/>
            <a:chExt cx="2688" cy="1442"/>
          </a:xfrm>
        </p:grpSpPr>
        <p:grpSp>
          <p:nvGrpSpPr>
            <p:cNvPr id="73739" name="Group 27"/>
            <p:cNvGrpSpPr>
              <a:grpSpLocks/>
            </p:cNvGrpSpPr>
            <p:nvPr/>
          </p:nvGrpSpPr>
          <p:grpSpPr bwMode="auto">
            <a:xfrm>
              <a:off x="1248" y="1488"/>
              <a:ext cx="2688" cy="1058"/>
              <a:chOff x="1344" y="1584"/>
              <a:chExt cx="2592" cy="1058"/>
            </a:xfrm>
          </p:grpSpPr>
          <p:sp>
            <p:nvSpPr>
              <p:cNvPr id="73741" name="AutoShape 28"/>
              <p:cNvSpPr>
                <a:spLocks noChangeArrowheads="1"/>
              </p:cNvSpPr>
              <p:nvPr/>
            </p:nvSpPr>
            <p:spPr bwMode="auto">
              <a:xfrm rot="5735717">
                <a:off x="3432" y="1656"/>
                <a:ext cx="144" cy="672"/>
              </a:xfrm>
              <a:prstGeom prst="moon">
                <a:avLst>
                  <a:gd name="adj" fmla="val 50000"/>
                </a:avLst>
              </a:prstGeom>
              <a:solidFill>
                <a:srgbClr val="808080"/>
              </a:solidFill>
              <a:ln w="9525">
                <a:noFill/>
                <a:miter lim="800000"/>
                <a:headEnd/>
                <a:tailEnd/>
              </a:ln>
            </p:spPr>
            <p:txBody>
              <a:bodyPr wrap="none" anchor="ctr"/>
              <a:lstStyle/>
              <a:p>
                <a:endParaRPr lang="en-US"/>
              </a:p>
            </p:txBody>
          </p:sp>
          <p:grpSp>
            <p:nvGrpSpPr>
              <p:cNvPr id="73742" name="Group 29"/>
              <p:cNvGrpSpPr>
                <a:grpSpLocks/>
              </p:cNvGrpSpPr>
              <p:nvPr/>
            </p:nvGrpSpPr>
            <p:grpSpPr bwMode="auto">
              <a:xfrm rot="-196740">
                <a:off x="1488" y="2017"/>
                <a:ext cx="1968" cy="388"/>
                <a:chOff x="864" y="2976"/>
                <a:chExt cx="1503" cy="565"/>
              </a:xfrm>
            </p:grpSpPr>
            <p:sp>
              <p:nvSpPr>
                <p:cNvPr id="73923" name="Freeform 30"/>
                <p:cNvSpPr>
                  <a:spLocks/>
                </p:cNvSpPr>
                <p:nvPr/>
              </p:nvSpPr>
              <p:spPr bwMode="auto">
                <a:xfrm>
                  <a:off x="889" y="3008"/>
                  <a:ext cx="1478" cy="533"/>
                </a:xfrm>
                <a:custGeom>
                  <a:avLst/>
                  <a:gdLst>
                    <a:gd name="T0" fmla="*/ 1 w 2954"/>
                    <a:gd name="T1" fmla="*/ 243 h 533"/>
                    <a:gd name="T2" fmla="*/ 1 w 2954"/>
                    <a:gd name="T3" fmla="*/ 192 h 533"/>
                    <a:gd name="T4" fmla="*/ 1 w 2954"/>
                    <a:gd name="T5" fmla="*/ 155 h 533"/>
                    <a:gd name="T6" fmla="*/ 1 w 2954"/>
                    <a:gd name="T7" fmla="*/ 126 h 533"/>
                    <a:gd name="T8" fmla="*/ 1 w 2954"/>
                    <a:gd name="T9" fmla="*/ 111 h 533"/>
                    <a:gd name="T10" fmla="*/ 1 w 2954"/>
                    <a:gd name="T11" fmla="*/ 99 h 533"/>
                    <a:gd name="T12" fmla="*/ 1 w 2954"/>
                    <a:gd name="T13" fmla="*/ 85 h 533"/>
                    <a:gd name="T14" fmla="*/ 1 w 2954"/>
                    <a:gd name="T15" fmla="*/ 69 h 533"/>
                    <a:gd name="T16" fmla="*/ 1 w 2954"/>
                    <a:gd name="T17" fmla="*/ 60 h 533"/>
                    <a:gd name="T18" fmla="*/ 1 w 2954"/>
                    <a:gd name="T19" fmla="*/ 52 h 533"/>
                    <a:gd name="T20" fmla="*/ 1 w 2954"/>
                    <a:gd name="T21" fmla="*/ 44 h 533"/>
                    <a:gd name="T22" fmla="*/ 1 w 2954"/>
                    <a:gd name="T23" fmla="*/ 37 h 533"/>
                    <a:gd name="T24" fmla="*/ 1 w 2954"/>
                    <a:gd name="T25" fmla="*/ 30 h 533"/>
                    <a:gd name="T26" fmla="*/ 1 w 2954"/>
                    <a:gd name="T27" fmla="*/ 16 h 533"/>
                    <a:gd name="T28" fmla="*/ 1 w 2954"/>
                    <a:gd name="T29" fmla="*/ 7 h 533"/>
                    <a:gd name="T30" fmla="*/ 1 w 2954"/>
                    <a:gd name="T31" fmla="*/ 7 h 533"/>
                    <a:gd name="T32" fmla="*/ 1 w 2954"/>
                    <a:gd name="T33" fmla="*/ 0 h 533"/>
                    <a:gd name="T34" fmla="*/ 1 w 2954"/>
                    <a:gd name="T35" fmla="*/ 48 h 533"/>
                    <a:gd name="T36" fmla="*/ 1 w 2954"/>
                    <a:gd name="T37" fmla="*/ 48 h 533"/>
                    <a:gd name="T38" fmla="*/ 1 w 2954"/>
                    <a:gd name="T39" fmla="*/ 56 h 533"/>
                    <a:gd name="T40" fmla="*/ 1 w 2954"/>
                    <a:gd name="T41" fmla="*/ 65 h 533"/>
                    <a:gd name="T42" fmla="*/ 1 w 2954"/>
                    <a:gd name="T43" fmla="*/ 81 h 533"/>
                    <a:gd name="T44" fmla="*/ 1 w 2954"/>
                    <a:gd name="T45" fmla="*/ 96 h 533"/>
                    <a:gd name="T46" fmla="*/ 1 w 2954"/>
                    <a:gd name="T47" fmla="*/ 109 h 533"/>
                    <a:gd name="T48" fmla="*/ 1 w 2954"/>
                    <a:gd name="T49" fmla="*/ 124 h 533"/>
                    <a:gd name="T50" fmla="*/ 1 w 2954"/>
                    <a:gd name="T51" fmla="*/ 143 h 533"/>
                    <a:gd name="T52" fmla="*/ 1 w 2954"/>
                    <a:gd name="T53" fmla="*/ 162 h 533"/>
                    <a:gd name="T54" fmla="*/ 1 w 2954"/>
                    <a:gd name="T55" fmla="*/ 178 h 533"/>
                    <a:gd name="T56" fmla="*/ 1 w 2954"/>
                    <a:gd name="T57" fmla="*/ 200 h 533"/>
                    <a:gd name="T58" fmla="*/ 1 w 2954"/>
                    <a:gd name="T59" fmla="*/ 235 h 533"/>
                    <a:gd name="T60" fmla="*/ 1 w 2954"/>
                    <a:gd name="T61" fmla="*/ 275 h 533"/>
                    <a:gd name="T62" fmla="*/ 1 w 2954"/>
                    <a:gd name="T63" fmla="*/ 332 h 533"/>
                    <a:gd name="T64" fmla="*/ 1 w 2954"/>
                    <a:gd name="T65" fmla="*/ 409 h 533"/>
                    <a:gd name="T66" fmla="*/ 1 w 2954"/>
                    <a:gd name="T67" fmla="*/ 533 h 5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4"/>
                    <a:gd name="T103" fmla="*/ 0 h 533"/>
                    <a:gd name="T104" fmla="*/ 2954 w 2954"/>
                    <a:gd name="T105" fmla="*/ 533 h 5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4" h="533">
                      <a:moveTo>
                        <a:pt x="0" y="292"/>
                      </a:moveTo>
                      <a:lnTo>
                        <a:pt x="103" y="243"/>
                      </a:lnTo>
                      <a:lnTo>
                        <a:pt x="168" y="214"/>
                      </a:lnTo>
                      <a:lnTo>
                        <a:pt x="232" y="192"/>
                      </a:lnTo>
                      <a:lnTo>
                        <a:pt x="293" y="173"/>
                      </a:lnTo>
                      <a:lnTo>
                        <a:pt x="352" y="155"/>
                      </a:lnTo>
                      <a:lnTo>
                        <a:pt x="423" y="139"/>
                      </a:lnTo>
                      <a:lnTo>
                        <a:pt x="491" y="126"/>
                      </a:lnTo>
                      <a:lnTo>
                        <a:pt x="548" y="115"/>
                      </a:lnTo>
                      <a:lnTo>
                        <a:pt x="579" y="111"/>
                      </a:lnTo>
                      <a:lnTo>
                        <a:pt x="623" y="104"/>
                      </a:lnTo>
                      <a:lnTo>
                        <a:pt x="673" y="99"/>
                      </a:lnTo>
                      <a:lnTo>
                        <a:pt x="736" y="91"/>
                      </a:lnTo>
                      <a:lnTo>
                        <a:pt x="797" y="85"/>
                      </a:lnTo>
                      <a:lnTo>
                        <a:pt x="853" y="78"/>
                      </a:lnTo>
                      <a:lnTo>
                        <a:pt x="939" y="69"/>
                      </a:lnTo>
                      <a:lnTo>
                        <a:pt x="995" y="65"/>
                      </a:lnTo>
                      <a:lnTo>
                        <a:pt x="1047" y="60"/>
                      </a:lnTo>
                      <a:lnTo>
                        <a:pt x="1095" y="56"/>
                      </a:lnTo>
                      <a:lnTo>
                        <a:pt x="1188" y="52"/>
                      </a:lnTo>
                      <a:lnTo>
                        <a:pt x="1282" y="47"/>
                      </a:lnTo>
                      <a:lnTo>
                        <a:pt x="1327" y="44"/>
                      </a:lnTo>
                      <a:lnTo>
                        <a:pt x="1388" y="40"/>
                      </a:lnTo>
                      <a:lnTo>
                        <a:pt x="1465" y="37"/>
                      </a:lnTo>
                      <a:lnTo>
                        <a:pt x="1557" y="33"/>
                      </a:lnTo>
                      <a:lnTo>
                        <a:pt x="1647" y="30"/>
                      </a:lnTo>
                      <a:lnTo>
                        <a:pt x="1768" y="25"/>
                      </a:lnTo>
                      <a:lnTo>
                        <a:pt x="1967" y="16"/>
                      </a:lnTo>
                      <a:lnTo>
                        <a:pt x="2126" y="13"/>
                      </a:lnTo>
                      <a:lnTo>
                        <a:pt x="2343" y="7"/>
                      </a:lnTo>
                      <a:lnTo>
                        <a:pt x="2496" y="6"/>
                      </a:lnTo>
                      <a:lnTo>
                        <a:pt x="2657" y="7"/>
                      </a:lnTo>
                      <a:lnTo>
                        <a:pt x="2830" y="12"/>
                      </a:lnTo>
                      <a:lnTo>
                        <a:pt x="2933" y="0"/>
                      </a:lnTo>
                      <a:lnTo>
                        <a:pt x="2954" y="20"/>
                      </a:lnTo>
                      <a:lnTo>
                        <a:pt x="2908" y="48"/>
                      </a:lnTo>
                      <a:lnTo>
                        <a:pt x="2822" y="44"/>
                      </a:lnTo>
                      <a:lnTo>
                        <a:pt x="2721" y="48"/>
                      </a:lnTo>
                      <a:lnTo>
                        <a:pt x="2569" y="52"/>
                      </a:lnTo>
                      <a:lnTo>
                        <a:pt x="2446" y="56"/>
                      </a:lnTo>
                      <a:lnTo>
                        <a:pt x="2291" y="60"/>
                      </a:lnTo>
                      <a:lnTo>
                        <a:pt x="2124" y="65"/>
                      </a:lnTo>
                      <a:lnTo>
                        <a:pt x="1950" y="72"/>
                      </a:lnTo>
                      <a:lnTo>
                        <a:pt x="1746" y="81"/>
                      </a:lnTo>
                      <a:lnTo>
                        <a:pt x="1635" y="88"/>
                      </a:lnTo>
                      <a:lnTo>
                        <a:pt x="1541" y="96"/>
                      </a:lnTo>
                      <a:lnTo>
                        <a:pt x="1442" y="102"/>
                      </a:lnTo>
                      <a:lnTo>
                        <a:pt x="1365" y="109"/>
                      </a:lnTo>
                      <a:lnTo>
                        <a:pt x="1292" y="115"/>
                      </a:lnTo>
                      <a:lnTo>
                        <a:pt x="1231" y="124"/>
                      </a:lnTo>
                      <a:lnTo>
                        <a:pt x="1158" y="131"/>
                      </a:lnTo>
                      <a:lnTo>
                        <a:pt x="1087" y="143"/>
                      </a:lnTo>
                      <a:lnTo>
                        <a:pt x="1024" y="153"/>
                      </a:lnTo>
                      <a:lnTo>
                        <a:pt x="974" y="162"/>
                      </a:lnTo>
                      <a:lnTo>
                        <a:pt x="924" y="172"/>
                      </a:lnTo>
                      <a:lnTo>
                        <a:pt x="893" y="178"/>
                      </a:lnTo>
                      <a:lnTo>
                        <a:pt x="863" y="186"/>
                      </a:lnTo>
                      <a:lnTo>
                        <a:pt x="815" y="200"/>
                      </a:lnTo>
                      <a:lnTo>
                        <a:pt x="761" y="217"/>
                      </a:lnTo>
                      <a:lnTo>
                        <a:pt x="709" y="235"/>
                      </a:lnTo>
                      <a:lnTo>
                        <a:pt x="654" y="257"/>
                      </a:lnTo>
                      <a:lnTo>
                        <a:pt x="608" y="275"/>
                      </a:lnTo>
                      <a:lnTo>
                        <a:pt x="558" y="301"/>
                      </a:lnTo>
                      <a:lnTo>
                        <a:pt x="504" y="332"/>
                      </a:lnTo>
                      <a:lnTo>
                        <a:pt x="454" y="369"/>
                      </a:lnTo>
                      <a:lnTo>
                        <a:pt x="400" y="409"/>
                      </a:lnTo>
                      <a:lnTo>
                        <a:pt x="329" y="467"/>
                      </a:lnTo>
                      <a:lnTo>
                        <a:pt x="259" y="533"/>
                      </a:lnTo>
                      <a:lnTo>
                        <a:pt x="0" y="292"/>
                      </a:lnTo>
                      <a:close/>
                    </a:path>
                  </a:pathLst>
                </a:custGeom>
                <a:solidFill>
                  <a:srgbClr val="E00000"/>
                </a:solidFill>
                <a:ln w="12700">
                  <a:solidFill>
                    <a:srgbClr val="E00000"/>
                  </a:solidFill>
                  <a:round/>
                  <a:headEnd/>
                  <a:tailEnd/>
                </a:ln>
              </p:spPr>
              <p:txBody>
                <a:bodyPr/>
                <a:lstStyle/>
                <a:p>
                  <a:endParaRPr lang="en-US"/>
                </a:p>
              </p:txBody>
            </p:sp>
            <p:sp>
              <p:nvSpPr>
                <p:cNvPr id="73924" name="Freeform 31"/>
                <p:cNvSpPr>
                  <a:spLocks/>
                </p:cNvSpPr>
                <p:nvPr/>
              </p:nvSpPr>
              <p:spPr bwMode="auto">
                <a:xfrm>
                  <a:off x="864" y="2976"/>
                  <a:ext cx="1478" cy="516"/>
                </a:xfrm>
                <a:custGeom>
                  <a:avLst/>
                  <a:gdLst>
                    <a:gd name="T0" fmla="*/ 1 w 2955"/>
                    <a:gd name="T1" fmla="*/ 232 h 516"/>
                    <a:gd name="T2" fmla="*/ 1 w 2955"/>
                    <a:gd name="T3" fmla="*/ 182 h 516"/>
                    <a:gd name="T4" fmla="*/ 1 w 2955"/>
                    <a:gd name="T5" fmla="*/ 146 h 516"/>
                    <a:gd name="T6" fmla="*/ 1 w 2955"/>
                    <a:gd name="T7" fmla="*/ 117 h 516"/>
                    <a:gd name="T8" fmla="*/ 1 w 2955"/>
                    <a:gd name="T9" fmla="*/ 101 h 516"/>
                    <a:gd name="T10" fmla="*/ 1 w 2955"/>
                    <a:gd name="T11" fmla="*/ 91 h 516"/>
                    <a:gd name="T12" fmla="*/ 1 w 2955"/>
                    <a:gd name="T13" fmla="*/ 76 h 516"/>
                    <a:gd name="T14" fmla="*/ 1 w 2955"/>
                    <a:gd name="T15" fmla="*/ 62 h 516"/>
                    <a:gd name="T16" fmla="*/ 1 w 2955"/>
                    <a:gd name="T17" fmla="*/ 52 h 516"/>
                    <a:gd name="T18" fmla="*/ 1 w 2955"/>
                    <a:gd name="T19" fmla="*/ 44 h 516"/>
                    <a:gd name="T20" fmla="*/ 1 w 2955"/>
                    <a:gd name="T21" fmla="*/ 37 h 516"/>
                    <a:gd name="T22" fmla="*/ 1 w 2955"/>
                    <a:gd name="T23" fmla="*/ 28 h 516"/>
                    <a:gd name="T24" fmla="*/ 1 w 2955"/>
                    <a:gd name="T25" fmla="*/ 23 h 516"/>
                    <a:gd name="T26" fmla="*/ 1 w 2955"/>
                    <a:gd name="T27" fmla="*/ 10 h 516"/>
                    <a:gd name="T28" fmla="*/ 1 w 2955"/>
                    <a:gd name="T29" fmla="*/ 0 h 516"/>
                    <a:gd name="T30" fmla="*/ 1 w 2955"/>
                    <a:gd name="T31" fmla="*/ 0 h 516"/>
                    <a:gd name="T32" fmla="*/ 1 w 2955"/>
                    <a:gd name="T33" fmla="*/ 14 h 516"/>
                    <a:gd name="T34" fmla="*/ 1 w 2955"/>
                    <a:gd name="T35" fmla="*/ 37 h 516"/>
                    <a:gd name="T36" fmla="*/ 1 w 2955"/>
                    <a:gd name="T37" fmla="*/ 44 h 516"/>
                    <a:gd name="T38" fmla="*/ 1 w 2955"/>
                    <a:gd name="T39" fmla="*/ 52 h 516"/>
                    <a:gd name="T40" fmla="*/ 1 w 2955"/>
                    <a:gd name="T41" fmla="*/ 63 h 516"/>
                    <a:gd name="T42" fmla="*/ 1 w 2955"/>
                    <a:gd name="T43" fmla="*/ 81 h 516"/>
                    <a:gd name="T44" fmla="*/ 1 w 2955"/>
                    <a:gd name="T45" fmla="*/ 93 h 516"/>
                    <a:gd name="T46" fmla="*/ 1 w 2955"/>
                    <a:gd name="T47" fmla="*/ 107 h 516"/>
                    <a:gd name="T48" fmla="*/ 1 w 2955"/>
                    <a:gd name="T49" fmla="*/ 122 h 516"/>
                    <a:gd name="T50" fmla="*/ 1 w 2955"/>
                    <a:gd name="T51" fmla="*/ 144 h 516"/>
                    <a:gd name="T52" fmla="*/ 1 w 2955"/>
                    <a:gd name="T53" fmla="*/ 162 h 516"/>
                    <a:gd name="T54" fmla="*/ 1 w 2955"/>
                    <a:gd name="T55" fmla="*/ 175 h 516"/>
                    <a:gd name="T56" fmla="*/ 1 w 2955"/>
                    <a:gd name="T57" fmla="*/ 206 h 516"/>
                    <a:gd name="T58" fmla="*/ 1 w 2955"/>
                    <a:gd name="T59" fmla="*/ 245 h 516"/>
                    <a:gd name="T60" fmla="*/ 1 w 2955"/>
                    <a:gd name="T61" fmla="*/ 289 h 516"/>
                    <a:gd name="T62" fmla="*/ 1 w 2955"/>
                    <a:gd name="T63" fmla="*/ 355 h 516"/>
                    <a:gd name="T64" fmla="*/ 1 w 2955"/>
                    <a:gd name="T65" fmla="*/ 451 h 516"/>
                    <a:gd name="T66" fmla="*/ 0 w 2955"/>
                    <a:gd name="T67" fmla="*/ 281 h 5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5"/>
                    <a:gd name="T103" fmla="*/ 0 h 516"/>
                    <a:gd name="T104" fmla="*/ 2955 w 2955"/>
                    <a:gd name="T105" fmla="*/ 516 h 5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5" h="516">
                      <a:moveTo>
                        <a:pt x="0" y="281"/>
                      </a:moveTo>
                      <a:lnTo>
                        <a:pt x="101" y="232"/>
                      </a:lnTo>
                      <a:lnTo>
                        <a:pt x="169" y="204"/>
                      </a:lnTo>
                      <a:lnTo>
                        <a:pt x="232" y="182"/>
                      </a:lnTo>
                      <a:lnTo>
                        <a:pt x="289" y="163"/>
                      </a:lnTo>
                      <a:lnTo>
                        <a:pt x="351" y="146"/>
                      </a:lnTo>
                      <a:lnTo>
                        <a:pt x="424" y="130"/>
                      </a:lnTo>
                      <a:lnTo>
                        <a:pt x="491" y="117"/>
                      </a:lnTo>
                      <a:lnTo>
                        <a:pt x="548" y="107"/>
                      </a:lnTo>
                      <a:lnTo>
                        <a:pt x="579" y="101"/>
                      </a:lnTo>
                      <a:lnTo>
                        <a:pt x="623" y="95"/>
                      </a:lnTo>
                      <a:lnTo>
                        <a:pt x="673" y="91"/>
                      </a:lnTo>
                      <a:lnTo>
                        <a:pt x="736" y="84"/>
                      </a:lnTo>
                      <a:lnTo>
                        <a:pt x="797" y="76"/>
                      </a:lnTo>
                      <a:lnTo>
                        <a:pt x="853" y="70"/>
                      </a:lnTo>
                      <a:lnTo>
                        <a:pt x="939" y="62"/>
                      </a:lnTo>
                      <a:lnTo>
                        <a:pt x="995" y="58"/>
                      </a:lnTo>
                      <a:lnTo>
                        <a:pt x="1047" y="52"/>
                      </a:lnTo>
                      <a:lnTo>
                        <a:pt x="1093" y="49"/>
                      </a:lnTo>
                      <a:lnTo>
                        <a:pt x="1189" y="44"/>
                      </a:lnTo>
                      <a:lnTo>
                        <a:pt x="1283" y="39"/>
                      </a:lnTo>
                      <a:lnTo>
                        <a:pt x="1327" y="37"/>
                      </a:lnTo>
                      <a:lnTo>
                        <a:pt x="1388" y="33"/>
                      </a:lnTo>
                      <a:lnTo>
                        <a:pt x="1465" y="28"/>
                      </a:lnTo>
                      <a:lnTo>
                        <a:pt x="1557" y="26"/>
                      </a:lnTo>
                      <a:lnTo>
                        <a:pt x="1647" y="23"/>
                      </a:lnTo>
                      <a:lnTo>
                        <a:pt x="1768" y="18"/>
                      </a:lnTo>
                      <a:lnTo>
                        <a:pt x="1967" y="10"/>
                      </a:lnTo>
                      <a:lnTo>
                        <a:pt x="2126" y="7"/>
                      </a:lnTo>
                      <a:lnTo>
                        <a:pt x="2343" y="0"/>
                      </a:lnTo>
                      <a:lnTo>
                        <a:pt x="2496" y="0"/>
                      </a:lnTo>
                      <a:lnTo>
                        <a:pt x="2657" y="0"/>
                      </a:lnTo>
                      <a:lnTo>
                        <a:pt x="2830" y="5"/>
                      </a:lnTo>
                      <a:lnTo>
                        <a:pt x="2955" y="14"/>
                      </a:lnTo>
                      <a:lnTo>
                        <a:pt x="2909" y="40"/>
                      </a:lnTo>
                      <a:lnTo>
                        <a:pt x="2822" y="37"/>
                      </a:lnTo>
                      <a:lnTo>
                        <a:pt x="2721" y="40"/>
                      </a:lnTo>
                      <a:lnTo>
                        <a:pt x="2569" y="44"/>
                      </a:lnTo>
                      <a:lnTo>
                        <a:pt x="2446" y="49"/>
                      </a:lnTo>
                      <a:lnTo>
                        <a:pt x="2291" y="52"/>
                      </a:lnTo>
                      <a:lnTo>
                        <a:pt x="2124" y="58"/>
                      </a:lnTo>
                      <a:lnTo>
                        <a:pt x="1950" y="63"/>
                      </a:lnTo>
                      <a:lnTo>
                        <a:pt x="1747" y="73"/>
                      </a:lnTo>
                      <a:lnTo>
                        <a:pt x="1635" y="81"/>
                      </a:lnTo>
                      <a:lnTo>
                        <a:pt x="1541" y="86"/>
                      </a:lnTo>
                      <a:lnTo>
                        <a:pt x="1442" y="93"/>
                      </a:lnTo>
                      <a:lnTo>
                        <a:pt x="1365" y="99"/>
                      </a:lnTo>
                      <a:lnTo>
                        <a:pt x="1292" y="107"/>
                      </a:lnTo>
                      <a:lnTo>
                        <a:pt x="1229" y="114"/>
                      </a:lnTo>
                      <a:lnTo>
                        <a:pt x="1158" y="122"/>
                      </a:lnTo>
                      <a:lnTo>
                        <a:pt x="1087" y="134"/>
                      </a:lnTo>
                      <a:lnTo>
                        <a:pt x="1024" y="144"/>
                      </a:lnTo>
                      <a:lnTo>
                        <a:pt x="974" y="153"/>
                      </a:lnTo>
                      <a:lnTo>
                        <a:pt x="924" y="162"/>
                      </a:lnTo>
                      <a:lnTo>
                        <a:pt x="893" y="169"/>
                      </a:lnTo>
                      <a:lnTo>
                        <a:pt x="863" y="175"/>
                      </a:lnTo>
                      <a:lnTo>
                        <a:pt x="815" y="190"/>
                      </a:lnTo>
                      <a:lnTo>
                        <a:pt x="761" y="206"/>
                      </a:lnTo>
                      <a:lnTo>
                        <a:pt x="709" y="224"/>
                      </a:lnTo>
                      <a:lnTo>
                        <a:pt x="654" y="245"/>
                      </a:lnTo>
                      <a:lnTo>
                        <a:pt x="608" y="264"/>
                      </a:lnTo>
                      <a:lnTo>
                        <a:pt x="558" y="289"/>
                      </a:lnTo>
                      <a:lnTo>
                        <a:pt x="504" y="319"/>
                      </a:lnTo>
                      <a:lnTo>
                        <a:pt x="454" y="355"/>
                      </a:lnTo>
                      <a:lnTo>
                        <a:pt x="401" y="394"/>
                      </a:lnTo>
                      <a:lnTo>
                        <a:pt x="330" y="451"/>
                      </a:lnTo>
                      <a:lnTo>
                        <a:pt x="259" y="516"/>
                      </a:lnTo>
                      <a:lnTo>
                        <a:pt x="0" y="281"/>
                      </a:lnTo>
                    </a:path>
                  </a:pathLst>
                </a:custGeom>
                <a:noFill/>
                <a:ln w="12700">
                  <a:solidFill>
                    <a:srgbClr val="C00000"/>
                  </a:solidFill>
                  <a:round/>
                  <a:headEnd/>
                  <a:tailEnd/>
                </a:ln>
              </p:spPr>
              <p:txBody>
                <a:bodyPr/>
                <a:lstStyle/>
                <a:p>
                  <a:endParaRPr lang="en-US"/>
                </a:p>
              </p:txBody>
            </p:sp>
          </p:grpSp>
          <p:grpSp>
            <p:nvGrpSpPr>
              <p:cNvPr id="73743" name="Group 32"/>
              <p:cNvGrpSpPr>
                <a:grpSpLocks/>
              </p:cNvGrpSpPr>
              <p:nvPr/>
            </p:nvGrpSpPr>
            <p:grpSpPr bwMode="auto">
              <a:xfrm>
                <a:off x="2184" y="1584"/>
                <a:ext cx="1082" cy="677"/>
                <a:chOff x="2207" y="1500"/>
                <a:chExt cx="896" cy="662"/>
              </a:xfrm>
            </p:grpSpPr>
            <p:grpSp>
              <p:nvGrpSpPr>
                <p:cNvPr id="73888" name="Group 33"/>
                <p:cNvGrpSpPr>
                  <a:grpSpLocks/>
                </p:cNvGrpSpPr>
                <p:nvPr/>
              </p:nvGrpSpPr>
              <p:grpSpPr bwMode="auto">
                <a:xfrm>
                  <a:off x="2241" y="1546"/>
                  <a:ext cx="859" cy="616"/>
                  <a:chOff x="2241" y="1546"/>
                  <a:chExt cx="859" cy="616"/>
                </a:xfrm>
              </p:grpSpPr>
              <p:sp>
                <p:nvSpPr>
                  <p:cNvPr id="73890" name="Line 34"/>
                  <p:cNvSpPr>
                    <a:spLocks noChangeShapeType="1"/>
                  </p:cNvSpPr>
                  <p:nvPr/>
                </p:nvSpPr>
                <p:spPr bwMode="auto">
                  <a:xfrm>
                    <a:off x="2638" y="1829"/>
                    <a:ext cx="1" cy="142"/>
                  </a:xfrm>
                  <a:prstGeom prst="line">
                    <a:avLst/>
                  </a:prstGeom>
                  <a:noFill/>
                  <a:ln w="12700">
                    <a:solidFill>
                      <a:srgbClr val="A00000"/>
                    </a:solidFill>
                    <a:round/>
                    <a:headEnd/>
                    <a:tailEnd/>
                  </a:ln>
                </p:spPr>
                <p:txBody>
                  <a:bodyPr/>
                  <a:lstStyle/>
                  <a:p>
                    <a:endParaRPr lang="en-US"/>
                  </a:p>
                </p:txBody>
              </p:sp>
              <p:sp>
                <p:nvSpPr>
                  <p:cNvPr id="73891" name="Line 35"/>
                  <p:cNvSpPr>
                    <a:spLocks noChangeShapeType="1"/>
                  </p:cNvSpPr>
                  <p:nvPr/>
                </p:nvSpPr>
                <p:spPr bwMode="auto">
                  <a:xfrm flipV="1">
                    <a:off x="2557" y="1825"/>
                    <a:ext cx="1" cy="163"/>
                  </a:xfrm>
                  <a:prstGeom prst="line">
                    <a:avLst/>
                  </a:prstGeom>
                  <a:noFill/>
                  <a:ln w="12700">
                    <a:solidFill>
                      <a:srgbClr val="A00000"/>
                    </a:solidFill>
                    <a:round/>
                    <a:headEnd/>
                    <a:tailEnd/>
                  </a:ln>
                </p:spPr>
                <p:txBody>
                  <a:bodyPr/>
                  <a:lstStyle/>
                  <a:p>
                    <a:endParaRPr lang="en-US"/>
                  </a:p>
                </p:txBody>
              </p:sp>
              <p:sp>
                <p:nvSpPr>
                  <p:cNvPr id="73892" name="Line 36"/>
                  <p:cNvSpPr>
                    <a:spLocks noChangeShapeType="1"/>
                  </p:cNvSpPr>
                  <p:nvPr/>
                </p:nvSpPr>
                <p:spPr bwMode="auto">
                  <a:xfrm>
                    <a:off x="2724" y="1821"/>
                    <a:ext cx="1" cy="134"/>
                  </a:xfrm>
                  <a:prstGeom prst="line">
                    <a:avLst/>
                  </a:prstGeom>
                  <a:noFill/>
                  <a:ln w="12700">
                    <a:solidFill>
                      <a:srgbClr val="A00000"/>
                    </a:solidFill>
                    <a:round/>
                    <a:headEnd/>
                    <a:tailEnd/>
                  </a:ln>
                </p:spPr>
                <p:txBody>
                  <a:bodyPr/>
                  <a:lstStyle/>
                  <a:p>
                    <a:endParaRPr lang="en-US"/>
                  </a:p>
                </p:txBody>
              </p:sp>
              <p:sp>
                <p:nvSpPr>
                  <p:cNvPr id="73893" name="Line 37"/>
                  <p:cNvSpPr>
                    <a:spLocks noChangeShapeType="1"/>
                  </p:cNvSpPr>
                  <p:nvPr/>
                </p:nvSpPr>
                <p:spPr bwMode="auto">
                  <a:xfrm flipV="1">
                    <a:off x="2804" y="1808"/>
                    <a:ext cx="1" cy="142"/>
                  </a:xfrm>
                  <a:prstGeom prst="line">
                    <a:avLst/>
                  </a:prstGeom>
                  <a:noFill/>
                  <a:ln w="12700">
                    <a:solidFill>
                      <a:srgbClr val="A00000"/>
                    </a:solidFill>
                    <a:round/>
                    <a:headEnd/>
                    <a:tailEnd/>
                  </a:ln>
                </p:spPr>
                <p:txBody>
                  <a:bodyPr/>
                  <a:lstStyle/>
                  <a:p>
                    <a:endParaRPr lang="en-US"/>
                  </a:p>
                </p:txBody>
              </p:sp>
              <p:sp>
                <p:nvSpPr>
                  <p:cNvPr id="73894" name="Line 38"/>
                  <p:cNvSpPr>
                    <a:spLocks noChangeShapeType="1"/>
                  </p:cNvSpPr>
                  <p:nvPr/>
                </p:nvSpPr>
                <p:spPr bwMode="auto">
                  <a:xfrm flipV="1">
                    <a:off x="2877" y="1784"/>
                    <a:ext cx="1" cy="164"/>
                  </a:xfrm>
                  <a:prstGeom prst="line">
                    <a:avLst/>
                  </a:prstGeom>
                  <a:noFill/>
                  <a:ln w="12700">
                    <a:solidFill>
                      <a:srgbClr val="A00000"/>
                    </a:solidFill>
                    <a:round/>
                    <a:headEnd/>
                    <a:tailEnd/>
                  </a:ln>
                </p:spPr>
                <p:txBody>
                  <a:bodyPr/>
                  <a:lstStyle/>
                  <a:p>
                    <a:endParaRPr lang="en-US"/>
                  </a:p>
                </p:txBody>
              </p:sp>
              <p:sp>
                <p:nvSpPr>
                  <p:cNvPr id="73895" name="Line 39"/>
                  <p:cNvSpPr>
                    <a:spLocks noChangeShapeType="1"/>
                  </p:cNvSpPr>
                  <p:nvPr/>
                </p:nvSpPr>
                <p:spPr bwMode="auto">
                  <a:xfrm flipV="1">
                    <a:off x="2970" y="1731"/>
                    <a:ext cx="1" cy="206"/>
                  </a:xfrm>
                  <a:prstGeom prst="line">
                    <a:avLst/>
                  </a:prstGeom>
                  <a:noFill/>
                  <a:ln w="12700">
                    <a:solidFill>
                      <a:srgbClr val="A00000"/>
                    </a:solidFill>
                    <a:round/>
                    <a:headEnd/>
                    <a:tailEnd/>
                  </a:ln>
                </p:spPr>
                <p:txBody>
                  <a:bodyPr/>
                  <a:lstStyle/>
                  <a:p>
                    <a:endParaRPr lang="en-US"/>
                  </a:p>
                </p:txBody>
              </p:sp>
              <p:sp>
                <p:nvSpPr>
                  <p:cNvPr id="73896" name="Line 40"/>
                  <p:cNvSpPr>
                    <a:spLocks noChangeShapeType="1"/>
                  </p:cNvSpPr>
                  <p:nvPr/>
                </p:nvSpPr>
                <p:spPr bwMode="auto">
                  <a:xfrm>
                    <a:off x="2443" y="1802"/>
                    <a:ext cx="1" cy="211"/>
                  </a:xfrm>
                  <a:prstGeom prst="line">
                    <a:avLst/>
                  </a:prstGeom>
                  <a:noFill/>
                  <a:ln w="12700">
                    <a:solidFill>
                      <a:srgbClr val="A00000"/>
                    </a:solidFill>
                    <a:round/>
                    <a:headEnd/>
                    <a:tailEnd/>
                  </a:ln>
                </p:spPr>
                <p:txBody>
                  <a:bodyPr/>
                  <a:lstStyle/>
                  <a:p>
                    <a:endParaRPr lang="en-US"/>
                  </a:p>
                </p:txBody>
              </p:sp>
              <p:sp>
                <p:nvSpPr>
                  <p:cNvPr id="73897" name="Line 41"/>
                  <p:cNvSpPr>
                    <a:spLocks noChangeShapeType="1"/>
                  </p:cNvSpPr>
                  <p:nvPr/>
                </p:nvSpPr>
                <p:spPr bwMode="auto">
                  <a:xfrm>
                    <a:off x="2241" y="1676"/>
                    <a:ext cx="1" cy="486"/>
                  </a:xfrm>
                  <a:prstGeom prst="line">
                    <a:avLst/>
                  </a:prstGeom>
                  <a:noFill/>
                  <a:ln w="12700">
                    <a:solidFill>
                      <a:srgbClr val="A00000"/>
                    </a:solidFill>
                    <a:round/>
                    <a:headEnd/>
                    <a:tailEnd/>
                  </a:ln>
                </p:spPr>
                <p:txBody>
                  <a:bodyPr/>
                  <a:lstStyle/>
                  <a:p>
                    <a:endParaRPr lang="en-US"/>
                  </a:p>
                </p:txBody>
              </p:sp>
              <p:sp>
                <p:nvSpPr>
                  <p:cNvPr id="73898" name="Line 42"/>
                  <p:cNvSpPr>
                    <a:spLocks noChangeShapeType="1"/>
                  </p:cNvSpPr>
                  <p:nvPr/>
                </p:nvSpPr>
                <p:spPr bwMode="auto">
                  <a:xfrm>
                    <a:off x="2278" y="1708"/>
                    <a:ext cx="1" cy="413"/>
                  </a:xfrm>
                  <a:prstGeom prst="line">
                    <a:avLst/>
                  </a:prstGeom>
                  <a:noFill/>
                  <a:ln w="12700">
                    <a:solidFill>
                      <a:srgbClr val="A00000"/>
                    </a:solidFill>
                    <a:round/>
                    <a:headEnd/>
                    <a:tailEnd/>
                  </a:ln>
                </p:spPr>
                <p:txBody>
                  <a:bodyPr/>
                  <a:lstStyle/>
                  <a:p>
                    <a:endParaRPr lang="en-US"/>
                  </a:p>
                </p:txBody>
              </p:sp>
              <p:sp>
                <p:nvSpPr>
                  <p:cNvPr id="73899" name="Line 43"/>
                  <p:cNvSpPr>
                    <a:spLocks noChangeShapeType="1"/>
                  </p:cNvSpPr>
                  <p:nvPr/>
                </p:nvSpPr>
                <p:spPr bwMode="auto">
                  <a:xfrm>
                    <a:off x="2314" y="1739"/>
                    <a:ext cx="1" cy="349"/>
                  </a:xfrm>
                  <a:prstGeom prst="line">
                    <a:avLst/>
                  </a:prstGeom>
                  <a:noFill/>
                  <a:ln w="12700">
                    <a:solidFill>
                      <a:srgbClr val="A00000"/>
                    </a:solidFill>
                    <a:round/>
                    <a:headEnd/>
                    <a:tailEnd/>
                  </a:ln>
                </p:spPr>
                <p:txBody>
                  <a:bodyPr/>
                  <a:lstStyle/>
                  <a:p>
                    <a:endParaRPr lang="en-US"/>
                  </a:p>
                </p:txBody>
              </p:sp>
              <p:sp>
                <p:nvSpPr>
                  <p:cNvPr id="73900" name="Line 44"/>
                  <p:cNvSpPr>
                    <a:spLocks noChangeShapeType="1"/>
                  </p:cNvSpPr>
                  <p:nvPr/>
                </p:nvSpPr>
                <p:spPr bwMode="auto">
                  <a:xfrm>
                    <a:off x="2349" y="1757"/>
                    <a:ext cx="1" cy="310"/>
                  </a:xfrm>
                  <a:prstGeom prst="line">
                    <a:avLst/>
                  </a:prstGeom>
                  <a:noFill/>
                  <a:ln w="12700">
                    <a:solidFill>
                      <a:srgbClr val="A00000"/>
                    </a:solidFill>
                    <a:round/>
                    <a:headEnd/>
                    <a:tailEnd/>
                  </a:ln>
                </p:spPr>
                <p:txBody>
                  <a:bodyPr/>
                  <a:lstStyle/>
                  <a:p>
                    <a:endParaRPr lang="en-US"/>
                  </a:p>
                </p:txBody>
              </p:sp>
              <p:sp>
                <p:nvSpPr>
                  <p:cNvPr id="73901" name="Line 45"/>
                  <p:cNvSpPr>
                    <a:spLocks noChangeShapeType="1"/>
                  </p:cNvSpPr>
                  <p:nvPr/>
                </p:nvSpPr>
                <p:spPr bwMode="auto">
                  <a:xfrm>
                    <a:off x="2380" y="1776"/>
                    <a:ext cx="1" cy="270"/>
                  </a:xfrm>
                  <a:prstGeom prst="line">
                    <a:avLst/>
                  </a:prstGeom>
                  <a:noFill/>
                  <a:ln w="12700">
                    <a:solidFill>
                      <a:srgbClr val="A00000"/>
                    </a:solidFill>
                    <a:round/>
                    <a:headEnd/>
                    <a:tailEnd/>
                  </a:ln>
                </p:spPr>
                <p:txBody>
                  <a:bodyPr/>
                  <a:lstStyle/>
                  <a:p>
                    <a:endParaRPr lang="en-US"/>
                  </a:p>
                </p:txBody>
              </p:sp>
              <p:sp>
                <p:nvSpPr>
                  <p:cNvPr id="73902" name="Line 46"/>
                  <p:cNvSpPr>
                    <a:spLocks noChangeShapeType="1"/>
                  </p:cNvSpPr>
                  <p:nvPr/>
                </p:nvSpPr>
                <p:spPr bwMode="auto">
                  <a:xfrm>
                    <a:off x="2411" y="1790"/>
                    <a:ext cx="1" cy="238"/>
                  </a:xfrm>
                  <a:prstGeom prst="line">
                    <a:avLst/>
                  </a:prstGeom>
                  <a:noFill/>
                  <a:ln w="12700">
                    <a:solidFill>
                      <a:srgbClr val="A00000"/>
                    </a:solidFill>
                    <a:round/>
                    <a:headEnd/>
                    <a:tailEnd/>
                  </a:ln>
                </p:spPr>
                <p:txBody>
                  <a:bodyPr/>
                  <a:lstStyle/>
                  <a:p>
                    <a:endParaRPr lang="en-US"/>
                  </a:p>
                </p:txBody>
              </p:sp>
              <p:sp>
                <p:nvSpPr>
                  <p:cNvPr id="73903" name="Line 47"/>
                  <p:cNvSpPr>
                    <a:spLocks noChangeShapeType="1"/>
                  </p:cNvSpPr>
                  <p:nvPr/>
                </p:nvSpPr>
                <p:spPr bwMode="auto">
                  <a:xfrm flipV="1">
                    <a:off x="2470" y="1809"/>
                    <a:ext cx="1" cy="202"/>
                  </a:xfrm>
                  <a:prstGeom prst="line">
                    <a:avLst/>
                  </a:prstGeom>
                  <a:noFill/>
                  <a:ln w="12700">
                    <a:solidFill>
                      <a:srgbClr val="A00000"/>
                    </a:solidFill>
                    <a:round/>
                    <a:headEnd/>
                    <a:tailEnd/>
                  </a:ln>
                </p:spPr>
                <p:txBody>
                  <a:bodyPr/>
                  <a:lstStyle/>
                  <a:p>
                    <a:endParaRPr lang="en-US"/>
                  </a:p>
                </p:txBody>
              </p:sp>
              <p:sp>
                <p:nvSpPr>
                  <p:cNvPr id="73904" name="Line 48"/>
                  <p:cNvSpPr>
                    <a:spLocks noChangeShapeType="1"/>
                  </p:cNvSpPr>
                  <p:nvPr/>
                </p:nvSpPr>
                <p:spPr bwMode="auto">
                  <a:xfrm>
                    <a:off x="2497" y="1819"/>
                    <a:ext cx="1" cy="179"/>
                  </a:xfrm>
                  <a:prstGeom prst="line">
                    <a:avLst/>
                  </a:prstGeom>
                  <a:noFill/>
                  <a:ln w="12700">
                    <a:solidFill>
                      <a:srgbClr val="A00000"/>
                    </a:solidFill>
                    <a:round/>
                    <a:headEnd/>
                    <a:tailEnd/>
                  </a:ln>
                </p:spPr>
                <p:txBody>
                  <a:bodyPr/>
                  <a:lstStyle/>
                  <a:p>
                    <a:endParaRPr lang="en-US"/>
                  </a:p>
                </p:txBody>
              </p:sp>
              <p:sp>
                <p:nvSpPr>
                  <p:cNvPr id="73905" name="Line 49"/>
                  <p:cNvSpPr>
                    <a:spLocks noChangeShapeType="1"/>
                  </p:cNvSpPr>
                  <p:nvPr/>
                </p:nvSpPr>
                <p:spPr bwMode="auto">
                  <a:xfrm flipV="1">
                    <a:off x="2525" y="1819"/>
                    <a:ext cx="1" cy="174"/>
                  </a:xfrm>
                  <a:prstGeom prst="line">
                    <a:avLst/>
                  </a:prstGeom>
                  <a:noFill/>
                  <a:ln w="12700">
                    <a:solidFill>
                      <a:srgbClr val="A00000"/>
                    </a:solidFill>
                    <a:round/>
                    <a:headEnd/>
                    <a:tailEnd/>
                  </a:ln>
                </p:spPr>
                <p:txBody>
                  <a:bodyPr/>
                  <a:lstStyle/>
                  <a:p>
                    <a:endParaRPr lang="en-US"/>
                  </a:p>
                </p:txBody>
              </p:sp>
              <p:sp>
                <p:nvSpPr>
                  <p:cNvPr id="73906" name="Line 50"/>
                  <p:cNvSpPr>
                    <a:spLocks noChangeShapeType="1"/>
                  </p:cNvSpPr>
                  <p:nvPr/>
                </p:nvSpPr>
                <p:spPr bwMode="auto">
                  <a:xfrm>
                    <a:off x="2582" y="1825"/>
                    <a:ext cx="1" cy="161"/>
                  </a:xfrm>
                  <a:prstGeom prst="line">
                    <a:avLst/>
                  </a:prstGeom>
                  <a:noFill/>
                  <a:ln w="12700">
                    <a:solidFill>
                      <a:srgbClr val="A00000"/>
                    </a:solidFill>
                    <a:round/>
                    <a:headEnd/>
                    <a:tailEnd/>
                  </a:ln>
                </p:spPr>
                <p:txBody>
                  <a:bodyPr/>
                  <a:lstStyle/>
                  <a:p>
                    <a:endParaRPr lang="en-US"/>
                  </a:p>
                </p:txBody>
              </p:sp>
              <p:sp>
                <p:nvSpPr>
                  <p:cNvPr id="73907" name="Line 51"/>
                  <p:cNvSpPr>
                    <a:spLocks noChangeShapeType="1"/>
                  </p:cNvSpPr>
                  <p:nvPr/>
                </p:nvSpPr>
                <p:spPr bwMode="auto">
                  <a:xfrm flipH="1">
                    <a:off x="2611" y="1829"/>
                    <a:ext cx="1" cy="148"/>
                  </a:xfrm>
                  <a:prstGeom prst="line">
                    <a:avLst/>
                  </a:prstGeom>
                  <a:noFill/>
                  <a:ln w="12700">
                    <a:solidFill>
                      <a:srgbClr val="A00000"/>
                    </a:solidFill>
                    <a:round/>
                    <a:headEnd/>
                    <a:tailEnd/>
                  </a:ln>
                </p:spPr>
                <p:txBody>
                  <a:bodyPr/>
                  <a:lstStyle/>
                  <a:p>
                    <a:endParaRPr lang="en-US"/>
                  </a:p>
                </p:txBody>
              </p:sp>
              <p:sp>
                <p:nvSpPr>
                  <p:cNvPr id="73908" name="Line 52"/>
                  <p:cNvSpPr>
                    <a:spLocks noChangeShapeType="1"/>
                  </p:cNvSpPr>
                  <p:nvPr/>
                </p:nvSpPr>
                <p:spPr bwMode="auto">
                  <a:xfrm flipV="1">
                    <a:off x="2667" y="1829"/>
                    <a:ext cx="1" cy="144"/>
                  </a:xfrm>
                  <a:prstGeom prst="line">
                    <a:avLst/>
                  </a:prstGeom>
                  <a:noFill/>
                  <a:ln w="12700">
                    <a:solidFill>
                      <a:srgbClr val="A00000"/>
                    </a:solidFill>
                    <a:round/>
                    <a:headEnd/>
                    <a:tailEnd/>
                  </a:ln>
                </p:spPr>
                <p:txBody>
                  <a:bodyPr/>
                  <a:lstStyle/>
                  <a:p>
                    <a:endParaRPr lang="en-US"/>
                  </a:p>
                </p:txBody>
              </p:sp>
              <p:sp>
                <p:nvSpPr>
                  <p:cNvPr id="73909" name="Line 53"/>
                  <p:cNvSpPr>
                    <a:spLocks noChangeShapeType="1"/>
                  </p:cNvSpPr>
                  <p:nvPr/>
                </p:nvSpPr>
                <p:spPr bwMode="auto">
                  <a:xfrm flipH="1" flipV="1">
                    <a:off x="2693" y="1827"/>
                    <a:ext cx="1" cy="132"/>
                  </a:xfrm>
                  <a:prstGeom prst="line">
                    <a:avLst/>
                  </a:prstGeom>
                  <a:noFill/>
                  <a:ln w="12700">
                    <a:solidFill>
                      <a:srgbClr val="A00000"/>
                    </a:solidFill>
                    <a:round/>
                    <a:headEnd/>
                    <a:tailEnd/>
                  </a:ln>
                </p:spPr>
                <p:txBody>
                  <a:bodyPr/>
                  <a:lstStyle/>
                  <a:p>
                    <a:endParaRPr lang="en-US"/>
                  </a:p>
                </p:txBody>
              </p:sp>
              <p:sp>
                <p:nvSpPr>
                  <p:cNvPr id="73910" name="Line 54"/>
                  <p:cNvSpPr>
                    <a:spLocks noChangeShapeType="1"/>
                  </p:cNvSpPr>
                  <p:nvPr/>
                </p:nvSpPr>
                <p:spPr bwMode="auto">
                  <a:xfrm>
                    <a:off x="2750" y="1821"/>
                    <a:ext cx="1" cy="138"/>
                  </a:xfrm>
                  <a:prstGeom prst="line">
                    <a:avLst/>
                  </a:prstGeom>
                  <a:noFill/>
                  <a:ln w="12700">
                    <a:solidFill>
                      <a:srgbClr val="A00000"/>
                    </a:solidFill>
                    <a:round/>
                    <a:headEnd/>
                    <a:tailEnd/>
                  </a:ln>
                </p:spPr>
                <p:txBody>
                  <a:bodyPr/>
                  <a:lstStyle/>
                  <a:p>
                    <a:endParaRPr lang="en-US"/>
                  </a:p>
                </p:txBody>
              </p:sp>
              <p:sp>
                <p:nvSpPr>
                  <p:cNvPr id="73911" name="Line 55"/>
                  <p:cNvSpPr>
                    <a:spLocks noChangeShapeType="1"/>
                  </p:cNvSpPr>
                  <p:nvPr/>
                </p:nvSpPr>
                <p:spPr bwMode="auto">
                  <a:xfrm flipV="1">
                    <a:off x="2776" y="1814"/>
                    <a:ext cx="1" cy="135"/>
                  </a:xfrm>
                  <a:prstGeom prst="line">
                    <a:avLst/>
                  </a:prstGeom>
                  <a:noFill/>
                  <a:ln w="12700">
                    <a:solidFill>
                      <a:srgbClr val="A00000"/>
                    </a:solidFill>
                    <a:round/>
                    <a:headEnd/>
                    <a:tailEnd/>
                  </a:ln>
                </p:spPr>
                <p:txBody>
                  <a:bodyPr/>
                  <a:lstStyle/>
                  <a:p>
                    <a:endParaRPr lang="en-US"/>
                  </a:p>
                </p:txBody>
              </p:sp>
              <p:sp>
                <p:nvSpPr>
                  <p:cNvPr id="73912" name="Line 56"/>
                  <p:cNvSpPr>
                    <a:spLocks noChangeShapeType="1"/>
                  </p:cNvSpPr>
                  <p:nvPr/>
                </p:nvSpPr>
                <p:spPr bwMode="auto">
                  <a:xfrm>
                    <a:off x="2827" y="1805"/>
                    <a:ext cx="1" cy="145"/>
                  </a:xfrm>
                  <a:prstGeom prst="line">
                    <a:avLst/>
                  </a:prstGeom>
                  <a:noFill/>
                  <a:ln w="12700">
                    <a:solidFill>
                      <a:srgbClr val="A00000"/>
                    </a:solidFill>
                    <a:round/>
                    <a:headEnd/>
                    <a:tailEnd/>
                  </a:ln>
                </p:spPr>
                <p:txBody>
                  <a:bodyPr/>
                  <a:lstStyle/>
                  <a:p>
                    <a:endParaRPr lang="en-US"/>
                  </a:p>
                </p:txBody>
              </p:sp>
              <p:sp>
                <p:nvSpPr>
                  <p:cNvPr id="73913" name="Line 57"/>
                  <p:cNvSpPr>
                    <a:spLocks noChangeShapeType="1"/>
                  </p:cNvSpPr>
                  <p:nvPr/>
                </p:nvSpPr>
                <p:spPr bwMode="auto">
                  <a:xfrm flipV="1">
                    <a:off x="2851" y="1792"/>
                    <a:ext cx="1" cy="152"/>
                  </a:xfrm>
                  <a:prstGeom prst="line">
                    <a:avLst/>
                  </a:prstGeom>
                  <a:noFill/>
                  <a:ln w="12700">
                    <a:solidFill>
                      <a:srgbClr val="A00000"/>
                    </a:solidFill>
                    <a:round/>
                    <a:headEnd/>
                    <a:tailEnd/>
                  </a:ln>
                </p:spPr>
                <p:txBody>
                  <a:bodyPr/>
                  <a:lstStyle/>
                  <a:p>
                    <a:endParaRPr lang="en-US"/>
                  </a:p>
                </p:txBody>
              </p:sp>
              <p:sp>
                <p:nvSpPr>
                  <p:cNvPr id="73914" name="Line 58"/>
                  <p:cNvSpPr>
                    <a:spLocks noChangeShapeType="1"/>
                  </p:cNvSpPr>
                  <p:nvPr/>
                </p:nvSpPr>
                <p:spPr bwMode="auto">
                  <a:xfrm>
                    <a:off x="2899" y="1771"/>
                    <a:ext cx="1" cy="166"/>
                  </a:xfrm>
                  <a:prstGeom prst="line">
                    <a:avLst/>
                  </a:prstGeom>
                  <a:noFill/>
                  <a:ln w="12700">
                    <a:solidFill>
                      <a:srgbClr val="A00000"/>
                    </a:solidFill>
                    <a:round/>
                    <a:headEnd/>
                    <a:tailEnd/>
                  </a:ln>
                </p:spPr>
                <p:txBody>
                  <a:bodyPr/>
                  <a:lstStyle/>
                  <a:p>
                    <a:endParaRPr lang="en-US"/>
                  </a:p>
                </p:txBody>
              </p:sp>
              <p:sp>
                <p:nvSpPr>
                  <p:cNvPr id="73915" name="Line 59"/>
                  <p:cNvSpPr>
                    <a:spLocks noChangeShapeType="1"/>
                  </p:cNvSpPr>
                  <p:nvPr/>
                </p:nvSpPr>
                <p:spPr bwMode="auto">
                  <a:xfrm flipV="1">
                    <a:off x="2924" y="1762"/>
                    <a:ext cx="1" cy="178"/>
                  </a:xfrm>
                  <a:prstGeom prst="line">
                    <a:avLst/>
                  </a:prstGeom>
                  <a:noFill/>
                  <a:ln w="12700">
                    <a:solidFill>
                      <a:srgbClr val="A00000"/>
                    </a:solidFill>
                    <a:round/>
                    <a:headEnd/>
                    <a:tailEnd/>
                  </a:ln>
                </p:spPr>
                <p:txBody>
                  <a:bodyPr/>
                  <a:lstStyle/>
                  <a:p>
                    <a:endParaRPr lang="en-US"/>
                  </a:p>
                </p:txBody>
              </p:sp>
              <p:sp>
                <p:nvSpPr>
                  <p:cNvPr id="73916" name="Line 60"/>
                  <p:cNvSpPr>
                    <a:spLocks noChangeShapeType="1"/>
                  </p:cNvSpPr>
                  <p:nvPr/>
                </p:nvSpPr>
                <p:spPr bwMode="auto">
                  <a:xfrm flipV="1">
                    <a:off x="2948" y="1747"/>
                    <a:ext cx="1" cy="201"/>
                  </a:xfrm>
                  <a:prstGeom prst="line">
                    <a:avLst/>
                  </a:prstGeom>
                  <a:noFill/>
                  <a:ln w="12700">
                    <a:solidFill>
                      <a:srgbClr val="A00000"/>
                    </a:solidFill>
                    <a:round/>
                    <a:headEnd/>
                    <a:tailEnd/>
                  </a:ln>
                </p:spPr>
                <p:txBody>
                  <a:bodyPr/>
                  <a:lstStyle/>
                  <a:p>
                    <a:endParaRPr lang="en-US"/>
                  </a:p>
                </p:txBody>
              </p:sp>
              <p:sp>
                <p:nvSpPr>
                  <p:cNvPr id="73917" name="Line 61"/>
                  <p:cNvSpPr>
                    <a:spLocks noChangeShapeType="1"/>
                  </p:cNvSpPr>
                  <p:nvPr/>
                </p:nvSpPr>
                <p:spPr bwMode="auto">
                  <a:xfrm flipV="1">
                    <a:off x="2989" y="1715"/>
                    <a:ext cx="1" cy="219"/>
                  </a:xfrm>
                  <a:prstGeom prst="line">
                    <a:avLst/>
                  </a:prstGeom>
                  <a:noFill/>
                  <a:ln w="12700">
                    <a:solidFill>
                      <a:srgbClr val="A00000"/>
                    </a:solidFill>
                    <a:round/>
                    <a:headEnd/>
                    <a:tailEnd/>
                  </a:ln>
                </p:spPr>
                <p:txBody>
                  <a:bodyPr/>
                  <a:lstStyle/>
                  <a:p>
                    <a:endParaRPr lang="en-US"/>
                  </a:p>
                </p:txBody>
              </p:sp>
              <p:sp>
                <p:nvSpPr>
                  <p:cNvPr id="73918" name="Line 62"/>
                  <p:cNvSpPr>
                    <a:spLocks noChangeShapeType="1"/>
                  </p:cNvSpPr>
                  <p:nvPr/>
                </p:nvSpPr>
                <p:spPr bwMode="auto">
                  <a:xfrm>
                    <a:off x="3013" y="1698"/>
                    <a:ext cx="1" cy="245"/>
                  </a:xfrm>
                  <a:prstGeom prst="line">
                    <a:avLst/>
                  </a:prstGeom>
                  <a:noFill/>
                  <a:ln w="12700">
                    <a:solidFill>
                      <a:srgbClr val="A00000"/>
                    </a:solidFill>
                    <a:round/>
                    <a:headEnd/>
                    <a:tailEnd/>
                  </a:ln>
                </p:spPr>
                <p:txBody>
                  <a:bodyPr/>
                  <a:lstStyle/>
                  <a:p>
                    <a:endParaRPr lang="en-US"/>
                  </a:p>
                </p:txBody>
              </p:sp>
              <p:sp>
                <p:nvSpPr>
                  <p:cNvPr id="73919" name="Line 63"/>
                  <p:cNvSpPr>
                    <a:spLocks noChangeShapeType="1"/>
                  </p:cNvSpPr>
                  <p:nvPr/>
                </p:nvSpPr>
                <p:spPr bwMode="auto">
                  <a:xfrm>
                    <a:off x="3033" y="1671"/>
                    <a:ext cx="1" cy="259"/>
                  </a:xfrm>
                  <a:prstGeom prst="line">
                    <a:avLst/>
                  </a:prstGeom>
                  <a:noFill/>
                  <a:ln w="12700">
                    <a:solidFill>
                      <a:srgbClr val="A00000"/>
                    </a:solidFill>
                    <a:round/>
                    <a:headEnd/>
                    <a:tailEnd/>
                  </a:ln>
                </p:spPr>
                <p:txBody>
                  <a:bodyPr/>
                  <a:lstStyle/>
                  <a:p>
                    <a:endParaRPr lang="en-US"/>
                  </a:p>
                </p:txBody>
              </p:sp>
              <p:sp>
                <p:nvSpPr>
                  <p:cNvPr id="73920" name="Line 64"/>
                  <p:cNvSpPr>
                    <a:spLocks noChangeShapeType="1"/>
                  </p:cNvSpPr>
                  <p:nvPr/>
                </p:nvSpPr>
                <p:spPr bwMode="auto">
                  <a:xfrm flipV="1">
                    <a:off x="3057" y="1641"/>
                    <a:ext cx="1" cy="296"/>
                  </a:xfrm>
                  <a:prstGeom prst="line">
                    <a:avLst/>
                  </a:prstGeom>
                  <a:noFill/>
                  <a:ln w="12700">
                    <a:solidFill>
                      <a:srgbClr val="A00000"/>
                    </a:solidFill>
                    <a:round/>
                    <a:headEnd/>
                    <a:tailEnd/>
                  </a:ln>
                </p:spPr>
                <p:txBody>
                  <a:bodyPr/>
                  <a:lstStyle/>
                  <a:p>
                    <a:endParaRPr lang="en-US"/>
                  </a:p>
                </p:txBody>
              </p:sp>
              <p:sp>
                <p:nvSpPr>
                  <p:cNvPr id="73921" name="Line 65"/>
                  <p:cNvSpPr>
                    <a:spLocks noChangeShapeType="1"/>
                  </p:cNvSpPr>
                  <p:nvPr/>
                </p:nvSpPr>
                <p:spPr bwMode="auto">
                  <a:xfrm flipV="1">
                    <a:off x="3078" y="1615"/>
                    <a:ext cx="1" cy="312"/>
                  </a:xfrm>
                  <a:prstGeom prst="line">
                    <a:avLst/>
                  </a:prstGeom>
                  <a:noFill/>
                  <a:ln w="12700">
                    <a:solidFill>
                      <a:srgbClr val="A00000"/>
                    </a:solidFill>
                    <a:round/>
                    <a:headEnd/>
                    <a:tailEnd/>
                  </a:ln>
                </p:spPr>
                <p:txBody>
                  <a:bodyPr/>
                  <a:lstStyle/>
                  <a:p>
                    <a:endParaRPr lang="en-US"/>
                  </a:p>
                </p:txBody>
              </p:sp>
              <p:sp>
                <p:nvSpPr>
                  <p:cNvPr id="73922" name="Line 66"/>
                  <p:cNvSpPr>
                    <a:spLocks noChangeShapeType="1"/>
                  </p:cNvSpPr>
                  <p:nvPr/>
                </p:nvSpPr>
                <p:spPr bwMode="auto">
                  <a:xfrm flipV="1">
                    <a:off x="3099" y="1546"/>
                    <a:ext cx="1" cy="382"/>
                  </a:xfrm>
                  <a:prstGeom prst="line">
                    <a:avLst/>
                  </a:prstGeom>
                  <a:noFill/>
                  <a:ln w="12700">
                    <a:solidFill>
                      <a:srgbClr val="A00000"/>
                    </a:solidFill>
                    <a:round/>
                    <a:headEnd/>
                    <a:tailEnd/>
                  </a:ln>
                </p:spPr>
                <p:txBody>
                  <a:bodyPr/>
                  <a:lstStyle/>
                  <a:p>
                    <a:endParaRPr lang="en-US"/>
                  </a:p>
                </p:txBody>
              </p:sp>
            </p:grpSp>
            <p:sp>
              <p:nvSpPr>
                <p:cNvPr id="73889" name="Freeform 67"/>
                <p:cNvSpPr>
                  <a:spLocks/>
                </p:cNvSpPr>
                <p:nvPr/>
              </p:nvSpPr>
              <p:spPr bwMode="auto">
                <a:xfrm>
                  <a:off x="2207" y="1500"/>
                  <a:ext cx="896" cy="329"/>
                </a:xfrm>
                <a:custGeom>
                  <a:avLst/>
                  <a:gdLst>
                    <a:gd name="T0" fmla="*/ 0 w 1793"/>
                    <a:gd name="T1" fmla="*/ 129 h 329"/>
                    <a:gd name="T2" fmla="*/ 0 w 1793"/>
                    <a:gd name="T3" fmla="*/ 151 h 329"/>
                    <a:gd name="T4" fmla="*/ 0 w 1793"/>
                    <a:gd name="T5" fmla="*/ 176 h 329"/>
                    <a:gd name="T6" fmla="*/ 0 w 1793"/>
                    <a:gd name="T7" fmla="*/ 195 h 329"/>
                    <a:gd name="T8" fmla="*/ 0 w 1793"/>
                    <a:gd name="T9" fmla="*/ 208 h 329"/>
                    <a:gd name="T10" fmla="*/ 0 w 1793"/>
                    <a:gd name="T11" fmla="*/ 221 h 329"/>
                    <a:gd name="T12" fmla="*/ 0 w 1793"/>
                    <a:gd name="T13" fmla="*/ 233 h 329"/>
                    <a:gd name="T14" fmla="*/ 0 w 1793"/>
                    <a:gd name="T15" fmla="*/ 249 h 329"/>
                    <a:gd name="T16" fmla="*/ 0 w 1793"/>
                    <a:gd name="T17" fmla="*/ 258 h 329"/>
                    <a:gd name="T18" fmla="*/ 0 w 1793"/>
                    <a:gd name="T19" fmla="*/ 266 h 329"/>
                    <a:gd name="T20" fmla="*/ 0 w 1793"/>
                    <a:gd name="T21" fmla="*/ 274 h 329"/>
                    <a:gd name="T22" fmla="*/ 0 w 1793"/>
                    <a:gd name="T23" fmla="*/ 280 h 329"/>
                    <a:gd name="T24" fmla="*/ 0 w 1793"/>
                    <a:gd name="T25" fmla="*/ 287 h 329"/>
                    <a:gd name="T26" fmla="*/ 0 w 1793"/>
                    <a:gd name="T27" fmla="*/ 294 h 329"/>
                    <a:gd name="T28" fmla="*/ 0 w 1793"/>
                    <a:gd name="T29" fmla="*/ 304 h 329"/>
                    <a:gd name="T30" fmla="*/ 0 w 1793"/>
                    <a:gd name="T31" fmla="*/ 314 h 329"/>
                    <a:gd name="T32" fmla="*/ 0 w 1793"/>
                    <a:gd name="T33" fmla="*/ 319 h 329"/>
                    <a:gd name="T34" fmla="*/ 0 w 1793"/>
                    <a:gd name="T35" fmla="*/ 324 h 329"/>
                    <a:gd name="T36" fmla="*/ 0 w 1793"/>
                    <a:gd name="T37" fmla="*/ 328 h 329"/>
                    <a:gd name="T38" fmla="*/ 0 w 1793"/>
                    <a:gd name="T39" fmla="*/ 329 h 329"/>
                    <a:gd name="T40" fmla="*/ 0 w 1793"/>
                    <a:gd name="T41" fmla="*/ 329 h 329"/>
                    <a:gd name="T42" fmla="*/ 0 w 1793"/>
                    <a:gd name="T43" fmla="*/ 328 h 329"/>
                    <a:gd name="T44" fmla="*/ 0 w 1793"/>
                    <a:gd name="T45" fmla="*/ 327 h 329"/>
                    <a:gd name="T46" fmla="*/ 0 w 1793"/>
                    <a:gd name="T47" fmla="*/ 324 h 329"/>
                    <a:gd name="T48" fmla="*/ 0 w 1793"/>
                    <a:gd name="T49" fmla="*/ 321 h 329"/>
                    <a:gd name="T50" fmla="*/ 0 w 1793"/>
                    <a:gd name="T51" fmla="*/ 320 h 329"/>
                    <a:gd name="T52" fmla="*/ 0 w 1793"/>
                    <a:gd name="T53" fmla="*/ 317 h 329"/>
                    <a:gd name="T54" fmla="*/ 0 w 1793"/>
                    <a:gd name="T55" fmla="*/ 314 h 329"/>
                    <a:gd name="T56" fmla="*/ 0 w 1793"/>
                    <a:gd name="T57" fmla="*/ 311 h 329"/>
                    <a:gd name="T58" fmla="*/ 0 w 1793"/>
                    <a:gd name="T59" fmla="*/ 306 h 329"/>
                    <a:gd name="T60" fmla="*/ 0 w 1793"/>
                    <a:gd name="T61" fmla="*/ 299 h 329"/>
                    <a:gd name="T62" fmla="*/ 0 w 1793"/>
                    <a:gd name="T63" fmla="*/ 291 h 329"/>
                    <a:gd name="T64" fmla="*/ 0 w 1793"/>
                    <a:gd name="T65" fmla="*/ 279 h 329"/>
                    <a:gd name="T66" fmla="*/ 0 w 1793"/>
                    <a:gd name="T67" fmla="*/ 264 h 329"/>
                    <a:gd name="T68" fmla="*/ 0 w 1793"/>
                    <a:gd name="T69" fmla="*/ 251 h 329"/>
                    <a:gd name="T70" fmla="*/ 0 w 1793"/>
                    <a:gd name="T71" fmla="*/ 235 h 329"/>
                    <a:gd name="T72" fmla="*/ 0 w 1793"/>
                    <a:gd name="T73" fmla="*/ 219 h 329"/>
                    <a:gd name="T74" fmla="*/ 0 w 1793"/>
                    <a:gd name="T75" fmla="*/ 202 h 329"/>
                    <a:gd name="T76" fmla="*/ 0 w 1793"/>
                    <a:gd name="T77" fmla="*/ 185 h 329"/>
                    <a:gd name="T78" fmla="*/ 0 w 1793"/>
                    <a:gd name="T79" fmla="*/ 166 h 329"/>
                    <a:gd name="T80" fmla="*/ 0 w 1793"/>
                    <a:gd name="T81" fmla="*/ 147 h 329"/>
                    <a:gd name="T82" fmla="*/ 0 w 1793"/>
                    <a:gd name="T83" fmla="*/ 127 h 329"/>
                    <a:gd name="T84" fmla="*/ 0 w 1793"/>
                    <a:gd name="T85" fmla="*/ 105 h 329"/>
                    <a:gd name="T86" fmla="*/ 0 w 1793"/>
                    <a:gd name="T87" fmla="*/ 79 h 329"/>
                    <a:gd name="T88" fmla="*/ 0 w 1793"/>
                    <a:gd name="T89" fmla="*/ 55 h 329"/>
                    <a:gd name="T90" fmla="*/ 0 w 1793"/>
                    <a:gd name="T91" fmla="*/ 27 h 329"/>
                    <a:gd name="T92" fmla="*/ 0 w 1793"/>
                    <a:gd name="T93" fmla="*/ 0 h 3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93"/>
                    <a:gd name="T142" fmla="*/ 0 h 329"/>
                    <a:gd name="T143" fmla="*/ 1793 w 1793"/>
                    <a:gd name="T144" fmla="*/ 329 h 3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93" h="329">
                      <a:moveTo>
                        <a:pt x="0" y="129"/>
                      </a:moveTo>
                      <a:lnTo>
                        <a:pt x="33" y="151"/>
                      </a:lnTo>
                      <a:lnTo>
                        <a:pt x="71" y="176"/>
                      </a:lnTo>
                      <a:lnTo>
                        <a:pt x="111" y="195"/>
                      </a:lnTo>
                      <a:lnTo>
                        <a:pt x="138" y="208"/>
                      </a:lnTo>
                      <a:lnTo>
                        <a:pt x="171" y="221"/>
                      </a:lnTo>
                      <a:lnTo>
                        <a:pt x="199" y="233"/>
                      </a:lnTo>
                      <a:lnTo>
                        <a:pt x="247" y="249"/>
                      </a:lnTo>
                      <a:lnTo>
                        <a:pt x="282" y="258"/>
                      </a:lnTo>
                      <a:lnTo>
                        <a:pt x="305" y="266"/>
                      </a:lnTo>
                      <a:lnTo>
                        <a:pt x="336" y="274"/>
                      </a:lnTo>
                      <a:lnTo>
                        <a:pt x="370" y="280"/>
                      </a:lnTo>
                      <a:lnTo>
                        <a:pt x="401" y="287"/>
                      </a:lnTo>
                      <a:lnTo>
                        <a:pt x="437" y="294"/>
                      </a:lnTo>
                      <a:lnTo>
                        <a:pt x="502" y="304"/>
                      </a:lnTo>
                      <a:lnTo>
                        <a:pt x="583" y="314"/>
                      </a:lnTo>
                      <a:lnTo>
                        <a:pt x="640" y="319"/>
                      </a:lnTo>
                      <a:lnTo>
                        <a:pt x="700" y="324"/>
                      </a:lnTo>
                      <a:lnTo>
                        <a:pt x="759" y="328"/>
                      </a:lnTo>
                      <a:lnTo>
                        <a:pt x="823" y="329"/>
                      </a:lnTo>
                      <a:lnTo>
                        <a:pt x="903" y="329"/>
                      </a:lnTo>
                      <a:lnTo>
                        <a:pt x="959" y="328"/>
                      </a:lnTo>
                      <a:lnTo>
                        <a:pt x="991" y="327"/>
                      </a:lnTo>
                      <a:lnTo>
                        <a:pt x="1026" y="324"/>
                      </a:lnTo>
                      <a:lnTo>
                        <a:pt x="1053" y="321"/>
                      </a:lnTo>
                      <a:lnTo>
                        <a:pt x="1085" y="320"/>
                      </a:lnTo>
                      <a:lnTo>
                        <a:pt x="1110" y="317"/>
                      </a:lnTo>
                      <a:lnTo>
                        <a:pt x="1147" y="314"/>
                      </a:lnTo>
                      <a:lnTo>
                        <a:pt x="1187" y="311"/>
                      </a:lnTo>
                      <a:lnTo>
                        <a:pt x="1219" y="306"/>
                      </a:lnTo>
                      <a:lnTo>
                        <a:pt x="1262" y="299"/>
                      </a:lnTo>
                      <a:lnTo>
                        <a:pt x="1292" y="291"/>
                      </a:lnTo>
                      <a:lnTo>
                        <a:pt x="1356" y="279"/>
                      </a:lnTo>
                      <a:lnTo>
                        <a:pt x="1417" y="264"/>
                      </a:lnTo>
                      <a:lnTo>
                        <a:pt x="1467" y="251"/>
                      </a:lnTo>
                      <a:lnTo>
                        <a:pt x="1513" y="235"/>
                      </a:lnTo>
                      <a:lnTo>
                        <a:pt x="1555" y="219"/>
                      </a:lnTo>
                      <a:lnTo>
                        <a:pt x="1595" y="202"/>
                      </a:lnTo>
                      <a:lnTo>
                        <a:pt x="1628" y="185"/>
                      </a:lnTo>
                      <a:lnTo>
                        <a:pt x="1666" y="166"/>
                      </a:lnTo>
                      <a:lnTo>
                        <a:pt x="1693" y="147"/>
                      </a:lnTo>
                      <a:lnTo>
                        <a:pt x="1720" y="127"/>
                      </a:lnTo>
                      <a:lnTo>
                        <a:pt x="1745" y="105"/>
                      </a:lnTo>
                      <a:lnTo>
                        <a:pt x="1766" y="79"/>
                      </a:lnTo>
                      <a:lnTo>
                        <a:pt x="1777" y="55"/>
                      </a:lnTo>
                      <a:lnTo>
                        <a:pt x="1789" y="27"/>
                      </a:lnTo>
                      <a:lnTo>
                        <a:pt x="1793" y="0"/>
                      </a:lnTo>
                    </a:path>
                  </a:pathLst>
                </a:custGeom>
                <a:noFill/>
                <a:ln w="12700">
                  <a:solidFill>
                    <a:srgbClr val="A00000"/>
                  </a:solidFill>
                  <a:round/>
                  <a:headEnd/>
                  <a:tailEnd/>
                </a:ln>
              </p:spPr>
              <p:txBody>
                <a:bodyPr/>
                <a:lstStyle/>
                <a:p>
                  <a:endParaRPr lang="en-US"/>
                </a:p>
              </p:txBody>
            </p:sp>
          </p:grpSp>
          <p:sp>
            <p:nvSpPr>
              <p:cNvPr id="73744" name="Freeform 68"/>
              <p:cNvSpPr>
                <a:spLocks/>
              </p:cNvSpPr>
              <p:nvPr/>
            </p:nvSpPr>
            <p:spPr bwMode="auto">
              <a:xfrm>
                <a:off x="2399" y="2587"/>
                <a:ext cx="99" cy="55"/>
              </a:xfrm>
              <a:custGeom>
                <a:avLst/>
                <a:gdLst>
                  <a:gd name="T0" fmla="*/ 1 w 164"/>
                  <a:gd name="T1" fmla="*/ 0 h 55"/>
                  <a:gd name="T2" fmla="*/ 1 w 164"/>
                  <a:gd name="T3" fmla="*/ 5 h 55"/>
                  <a:gd name="T4" fmla="*/ 1 w 164"/>
                  <a:gd name="T5" fmla="*/ 11 h 55"/>
                  <a:gd name="T6" fmla="*/ 1 w 164"/>
                  <a:gd name="T7" fmla="*/ 19 h 55"/>
                  <a:gd name="T8" fmla="*/ 1 w 164"/>
                  <a:gd name="T9" fmla="*/ 25 h 55"/>
                  <a:gd name="T10" fmla="*/ 1 w 164"/>
                  <a:gd name="T11" fmla="*/ 30 h 55"/>
                  <a:gd name="T12" fmla="*/ 0 w 164"/>
                  <a:gd name="T13" fmla="*/ 35 h 55"/>
                  <a:gd name="T14" fmla="*/ 0 w 164"/>
                  <a:gd name="T15" fmla="*/ 38 h 55"/>
                  <a:gd name="T16" fmla="*/ 1 w 164"/>
                  <a:gd name="T17" fmla="*/ 45 h 55"/>
                  <a:gd name="T18" fmla="*/ 1 w 164"/>
                  <a:gd name="T19" fmla="*/ 48 h 55"/>
                  <a:gd name="T20" fmla="*/ 1 w 164"/>
                  <a:gd name="T21" fmla="*/ 48 h 55"/>
                  <a:gd name="T22" fmla="*/ 1 w 164"/>
                  <a:gd name="T23" fmla="*/ 49 h 55"/>
                  <a:gd name="T24" fmla="*/ 1 w 164"/>
                  <a:gd name="T25" fmla="*/ 51 h 55"/>
                  <a:gd name="T26" fmla="*/ 1 w 164"/>
                  <a:gd name="T27" fmla="*/ 55 h 55"/>
                  <a:gd name="T28" fmla="*/ 1 w 164"/>
                  <a:gd name="T29" fmla="*/ 55 h 55"/>
                  <a:gd name="T30" fmla="*/ 1 w 164"/>
                  <a:gd name="T31" fmla="*/ 52 h 55"/>
                  <a:gd name="T32" fmla="*/ 1 w 164"/>
                  <a:gd name="T33" fmla="*/ 45 h 55"/>
                  <a:gd name="T34" fmla="*/ 1 w 164"/>
                  <a:gd name="T35" fmla="*/ 38 h 55"/>
                  <a:gd name="T36" fmla="*/ 1 w 164"/>
                  <a:gd name="T37" fmla="*/ 32 h 55"/>
                  <a:gd name="T38" fmla="*/ 1 w 164"/>
                  <a:gd name="T39" fmla="*/ 23 h 55"/>
                  <a:gd name="T40" fmla="*/ 1 w 164"/>
                  <a:gd name="T41" fmla="*/ 18 h 55"/>
                  <a:gd name="T42" fmla="*/ 1 w 164"/>
                  <a:gd name="T43" fmla="*/ 12 h 55"/>
                  <a:gd name="T44" fmla="*/ 1 w 164"/>
                  <a:gd name="T45" fmla="*/ 10 h 55"/>
                  <a:gd name="T46" fmla="*/ 1 w 164"/>
                  <a:gd name="T47" fmla="*/ 5 h 55"/>
                  <a:gd name="T48" fmla="*/ 1 w 164"/>
                  <a:gd name="T49" fmla="*/ 1 h 55"/>
                  <a:gd name="T50" fmla="*/ 1 w 164"/>
                  <a:gd name="T51" fmla="*/ 0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4"/>
                  <a:gd name="T79" fmla="*/ 0 h 55"/>
                  <a:gd name="T80" fmla="*/ 164 w 164"/>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4" h="55">
                    <a:moveTo>
                      <a:pt x="78" y="0"/>
                    </a:moveTo>
                    <a:lnTo>
                      <a:pt x="55" y="5"/>
                    </a:lnTo>
                    <a:lnTo>
                      <a:pt x="38" y="11"/>
                    </a:lnTo>
                    <a:lnTo>
                      <a:pt x="17" y="19"/>
                    </a:lnTo>
                    <a:lnTo>
                      <a:pt x="9" y="25"/>
                    </a:lnTo>
                    <a:lnTo>
                      <a:pt x="2" y="30"/>
                    </a:lnTo>
                    <a:lnTo>
                      <a:pt x="0" y="35"/>
                    </a:lnTo>
                    <a:lnTo>
                      <a:pt x="0" y="38"/>
                    </a:lnTo>
                    <a:lnTo>
                      <a:pt x="2" y="45"/>
                    </a:lnTo>
                    <a:lnTo>
                      <a:pt x="13" y="48"/>
                    </a:lnTo>
                    <a:lnTo>
                      <a:pt x="26" y="48"/>
                    </a:lnTo>
                    <a:lnTo>
                      <a:pt x="40" y="49"/>
                    </a:lnTo>
                    <a:lnTo>
                      <a:pt x="48" y="51"/>
                    </a:lnTo>
                    <a:lnTo>
                      <a:pt x="71" y="55"/>
                    </a:lnTo>
                    <a:lnTo>
                      <a:pt x="94" y="55"/>
                    </a:lnTo>
                    <a:lnTo>
                      <a:pt x="115" y="52"/>
                    </a:lnTo>
                    <a:lnTo>
                      <a:pt x="134" y="45"/>
                    </a:lnTo>
                    <a:lnTo>
                      <a:pt x="151" y="38"/>
                    </a:lnTo>
                    <a:lnTo>
                      <a:pt x="163" y="32"/>
                    </a:lnTo>
                    <a:lnTo>
                      <a:pt x="164" y="23"/>
                    </a:lnTo>
                    <a:lnTo>
                      <a:pt x="164" y="18"/>
                    </a:lnTo>
                    <a:lnTo>
                      <a:pt x="159" y="12"/>
                    </a:lnTo>
                    <a:lnTo>
                      <a:pt x="147" y="10"/>
                    </a:lnTo>
                    <a:lnTo>
                      <a:pt x="120" y="5"/>
                    </a:lnTo>
                    <a:lnTo>
                      <a:pt x="105" y="1"/>
                    </a:lnTo>
                    <a:lnTo>
                      <a:pt x="78" y="0"/>
                    </a:lnTo>
                    <a:close/>
                  </a:path>
                </a:pathLst>
              </a:custGeom>
              <a:solidFill>
                <a:srgbClr val="00E0E0"/>
              </a:solidFill>
              <a:ln w="12700">
                <a:solidFill>
                  <a:srgbClr val="00C0C0"/>
                </a:solidFill>
                <a:round/>
                <a:headEnd/>
                <a:tailEnd/>
              </a:ln>
            </p:spPr>
            <p:txBody>
              <a:bodyPr/>
              <a:lstStyle/>
              <a:p>
                <a:endParaRPr lang="en-US"/>
              </a:p>
            </p:txBody>
          </p:sp>
          <p:grpSp>
            <p:nvGrpSpPr>
              <p:cNvPr id="73745" name="Group 69"/>
              <p:cNvGrpSpPr>
                <a:grpSpLocks/>
              </p:cNvGrpSpPr>
              <p:nvPr/>
            </p:nvGrpSpPr>
            <p:grpSpPr bwMode="auto">
              <a:xfrm>
                <a:off x="3236" y="2286"/>
                <a:ext cx="202" cy="99"/>
                <a:chOff x="3079" y="2187"/>
                <a:chExt cx="167" cy="97"/>
              </a:xfrm>
            </p:grpSpPr>
            <p:sp>
              <p:nvSpPr>
                <p:cNvPr id="73886" name="Freeform 70"/>
                <p:cNvSpPr>
                  <a:spLocks/>
                </p:cNvSpPr>
                <p:nvPr/>
              </p:nvSpPr>
              <p:spPr bwMode="auto">
                <a:xfrm>
                  <a:off x="3079" y="2187"/>
                  <a:ext cx="51" cy="34"/>
                </a:xfrm>
                <a:custGeom>
                  <a:avLst/>
                  <a:gdLst>
                    <a:gd name="T0" fmla="*/ 1 w 101"/>
                    <a:gd name="T1" fmla="*/ 0 h 34"/>
                    <a:gd name="T2" fmla="*/ 1 w 101"/>
                    <a:gd name="T3" fmla="*/ 3 h 34"/>
                    <a:gd name="T4" fmla="*/ 1 w 101"/>
                    <a:gd name="T5" fmla="*/ 7 h 34"/>
                    <a:gd name="T6" fmla="*/ 1 w 101"/>
                    <a:gd name="T7" fmla="*/ 12 h 34"/>
                    <a:gd name="T8" fmla="*/ 1 w 101"/>
                    <a:gd name="T9" fmla="*/ 15 h 34"/>
                    <a:gd name="T10" fmla="*/ 1 w 101"/>
                    <a:gd name="T11" fmla="*/ 19 h 34"/>
                    <a:gd name="T12" fmla="*/ 0 w 101"/>
                    <a:gd name="T13" fmla="*/ 22 h 34"/>
                    <a:gd name="T14" fmla="*/ 0 w 101"/>
                    <a:gd name="T15" fmla="*/ 24 h 34"/>
                    <a:gd name="T16" fmla="*/ 1 w 101"/>
                    <a:gd name="T17" fmla="*/ 28 h 34"/>
                    <a:gd name="T18" fmla="*/ 1 w 101"/>
                    <a:gd name="T19" fmla="*/ 31 h 34"/>
                    <a:gd name="T20" fmla="*/ 1 w 101"/>
                    <a:gd name="T21" fmla="*/ 31 h 34"/>
                    <a:gd name="T22" fmla="*/ 1 w 101"/>
                    <a:gd name="T23" fmla="*/ 31 h 34"/>
                    <a:gd name="T24" fmla="*/ 1 w 101"/>
                    <a:gd name="T25" fmla="*/ 33 h 34"/>
                    <a:gd name="T26" fmla="*/ 1 w 101"/>
                    <a:gd name="T27" fmla="*/ 34 h 34"/>
                    <a:gd name="T28" fmla="*/ 1 w 101"/>
                    <a:gd name="T29" fmla="*/ 34 h 34"/>
                    <a:gd name="T30" fmla="*/ 1 w 101"/>
                    <a:gd name="T31" fmla="*/ 33 h 34"/>
                    <a:gd name="T32" fmla="*/ 1 w 101"/>
                    <a:gd name="T33" fmla="*/ 28 h 34"/>
                    <a:gd name="T34" fmla="*/ 1 w 101"/>
                    <a:gd name="T35" fmla="*/ 24 h 34"/>
                    <a:gd name="T36" fmla="*/ 1 w 101"/>
                    <a:gd name="T37" fmla="*/ 20 h 34"/>
                    <a:gd name="T38" fmla="*/ 1 w 101"/>
                    <a:gd name="T39" fmla="*/ 14 h 34"/>
                    <a:gd name="T40" fmla="*/ 1 w 101"/>
                    <a:gd name="T41" fmla="*/ 11 h 34"/>
                    <a:gd name="T42" fmla="*/ 1 w 101"/>
                    <a:gd name="T43" fmla="*/ 8 h 34"/>
                    <a:gd name="T44" fmla="*/ 1 w 101"/>
                    <a:gd name="T45" fmla="*/ 7 h 34"/>
                    <a:gd name="T46" fmla="*/ 1 w 101"/>
                    <a:gd name="T47" fmla="*/ 3 h 34"/>
                    <a:gd name="T48" fmla="*/ 1 w 101"/>
                    <a:gd name="T49" fmla="*/ 0 h 34"/>
                    <a:gd name="T50" fmla="*/ 1 w 101"/>
                    <a:gd name="T51" fmla="*/ 0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34"/>
                    <a:gd name="T80" fmla="*/ 101 w 101"/>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34">
                      <a:moveTo>
                        <a:pt x="50" y="0"/>
                      </a:moveTo>
                      <a:lnTo>
                        <a:pt x="34" y="3"/>
                      </a:lnTo>
                      <a:lnTo>
                        <a:pt x="25" y="7"/>
                      </a:lnTo>
                      <a:lnTo>
                        <a:pt x="11" y="12"/>
                      </a:lnTo>
                      <a:lnTo>
                        <a:pt x="7" y="15"/>
                      </a:lnTo>
                      <a:lnTo>
                        <a:pt x="2" y="19"/>
                      </a:lnTo>
                      <a:lnTo>
                        <a:pt x="0" y="22"/>
                      </a:lnTo>
                      <a:lnTo>
                        <a:pt x="0" y="24"/>
                      </a:lnTo>
                      <a:lnTo>
                        <a:pt x="2" y="28"/>
                      </a:lnTo>
                      <a:lnTo>
                        <a:pt x="9" y="31"/>
                      </a:lnTo>
                      <a:lnTo>
                        <a:pt x="17" y="31"/>
                      </a:lnTo>
                      <a:lnTo>
                        <a:pt x="25" y="31"/>
                      </a:lnTo>
                      <a:lnTo>
                        <a:pt x="29" y="33"/>
                      </a:lnTo>
                      <a:lnTo>
                        <a:pt x="44" y="34"/>
                      </a:lnTo>
                      <a:lnTo>
                        <a:pt x="57" y="34"/>
                      </a:lnTo>
                      <a:lnTo>
                        <a:pt x="71" y="33"/>
                      </a:lnTo>
                      <a:lnTo>
                        <a:pt x="82" y="28"/>
                      </a:lnTo>
                      <a:lnTo>
                        <a:pt x="94" y="24"/>
                      </a:lnTo>
                      <a:lnTo>
                        <a:pt x="100" y="20"/>
                      </a:lnTo>
                      <a:lnTo>
                        <a:pt x="101" y="14"/>
                      </a:lnTo>
                      <a:lnTo>
                        <a:pt x="101" y="11"/>
                      </a:lnTo>
                      <a:lnTo>
                        <a:pt x="98" y="8"/>
                      </a:lnTo>
                      <a:lnTo>
                        <a:pt x="90" y="7"/>
                      </a:lnTo>
                      <a:lnTo>
                        <a:pt x="75" y="3"/>
                      </a:lnTo>
                      <a:lnTo>
                        <a:pt x="65" y="0"/>
                      </a:lnTo>
                      <a:lnTo>
                        <a:pt x="50" y="0"/>
                      </a:lnTo>
                      <a:close/>
                    </a:path>
                  </a:pathLst>
                </a:custGeom>
                <a:solidFill>
                  <a:srgbClr val="00E0E0"/>
                </a:solidFill>
                <a:ln w="12700">
                  <a:solidFill>
                    <a:srgbClr val="00C0C0"/>
                  </a:solidFill>
                  <a:round/>
                  <a:headEnd/>
                  <a:tailEnd/>
                </a:ln>
              </p:spPr>
              <p:txBody>
                <a:bodyPr/>
                <a:lstStyle/>
                <a:p>
                  <a:endParaRPr lang="en-US"/>
                </a:p>
              </p:txBody>
            </p:sp>
            <p:sp>
              <p:nvSpPr>
                <p:cNvPr id="73887" name="Freeform 71"/>
                <p:cNvSpPr>
                  <a:spLocks/>
                </p:cNvSpPr>
                <p:nvPr/>
              </p:nvSpPr>
              <p:spPr bwMode="auto">
                <a:xfrm>
                  <a:off x="3187" y="2244"/>
                  <a:ext cx="59" cy="40"/>
                </a:xfrm>
                <a:custGeom>
                  <a:avLst/>
                  <a:gdLst>
                    <a:gd name="T0" fmla="*/ 1 w 118"/>
                    <a:gd name="T1" fmla="*/ 0 h 40"/>
                    <a:gd name="T2" fmla="*/ 1 w 118"/>
                    <a:gd name="T3" fmla="*/ 3 h 40"/>
                    <a:gd name="T4" fmla="*/ 1 w 118"/>
                    <a:gd name="T5" fmla="*/ 8 h 40"/>
                    <a:gd name="T6" fmla="*/ 1 w 118"/>
                    <a:gd name="T7" fmla="*/ 14 h 40"/>
                    <a:gd name="T8" fmla="*/ 1 w 118"/>
                    <a:gd name="T9" fmla="*/ 18 h 40"/>
                    <a:gd name="T10" fmla="*/ 1 w 118"/>
                    <a:gd name="T11" fmla="*/ 21 h 40"/>
                    <a:gd name="T12" fmla="*/ 0 w 118"/>
                    <a:gd name="T13" fmla="*/ 26 h 40"/>
                    <a:gd name="T14" fmla="*/ 0 w 118"/>
                    <a:gd name="T15" fmla="*/ 28 h 40"/>
                    <a:gd name="T16" fmla="*/ 1 w 118"/>
                    <a:gd name="T17" fmla="*/ 33 h 40"/>
                    <a:gd name="T18" fmla="*/ 1 w 118"/>
                    <a:gd name="T19" fmla="*/ 36 h 40"/>
                    <a:gd name="T20" fmla="*/ 1 w 118"/>
                    <a:gd name="T21" fmla="*/ 36 h 40"/>
                    <a:gd name="T22" fmla="*/ 1 w 118"/>
                    <a:gd name="T23" fmla="*/ 37 h 40"/>
                    <a:gd name="T24" fmla="*/ 1 w 118"/>
                    <a:gd name="T25" fmla="*/ 38 h 40"/>
                    <a:gd name="T26" fmla="*/ 1 w 118"/>
                    <a:gd name="T27" fmla="*/ 40 h 40"/>
                    <a:gd name="T28" fmla="*/ 1 w 118"/>
                    <a:gd name="T29" fmla="*/ 40 h 40"/>
                    <a:gd name="T30" fmla="*/ 1 w 118"/>
                    <a:gd name="T31" fmla="*/ 39 h 40"/>
                    <a:gd name="T32" fmla="*/ 1 w 118"/>
                    <a:gd name="T33" fmla="*/ 33 h 40"/>
                    <a:gd name="T34" fmla="*/ 1 w 118"/>
                    <a:gd name="T35" fmla="*/ 28 h 40"/>
                    <a:gd name="T36" fmla="*/ 1 w 118"/>
                    <a:gd name="T37" fmla="*/ 24 h 40"/>
                    <a:gd name="T38" fmla="*/ 1 w 118"/>
                    <a:gd name="T39" fmla="*/ 17 h 40"/>
                    <a:gd name="T40" fmla="*/ 1 w 118"/>
                    <a:gd name="T41" fmla="*/ 13 h 40"/>
                    <a:gd name="T42" fmla="*/ 1 w 118"/>
                    <a:gd name="T43" fmla="*/ 8 h 40"/>
                    <a:gd name="T44" fmla="*/ 1 w 118"/>
                    <a:gd name="T45" fmla="*/ 7 h 40"/>
                    <a:gd name="T46" fmla="*/ 1 w 118"/>
                    <a:gd name="T47" fmla="*/ 3 h 40"/>
                    <a:gd name="T48" fmla="*/ 1 w 118"/>
                    <a:gd name="T49" fmla="*/ 0 h 40"/>
                    <a:gd name="T50" fmla="*/ 1 w 118"/>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40"/>
                    <a:gd name="T80" fmla="*/ 118 w 118"/>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40">
                      <a:moveTo>
                        <a:pt x="57" y="0"/>
                      </a:moveTo>
                      <a:lnTo>
                        <a:pt x="40" y="3"/>
                      </a:lnTo>
                      <a:lnTo>
                        <a:pt x="26" y="8"/>
                      </a:lnTo>
                      <a:lnTo>
                        <a:pt x="11" y="14"/>
                      </a:lnTo>
                      <a:lnTo>
                        <a:pt x="7" y="18"/>
                      </a:lnTo>
                      <a:lnTo>
                        <a:pt x="1" y="21"/>
                      </a:lnTo>
                      <a:lnTo>
                        <a:pt x="0" y="26"/>
                      </a:lnTo>
                      <a:lnTo>
                        <a:pt x="0" y="28"/>
                      </a:lnTo>
                      <a:lnTo>
                        <a:pt x="1" y="33"/>
                      </a:lnTo>
                      <a:lnTo>
                        <a:pt x="9" y="36"/>
                      </a:lnTo>
                      <a:lnTo>
                        <a:pt x="19" y="36"/>
                      </a:lnTo>
                      <a:lnTo>
                        <a:pt x="28" y="37"/>
                      </a:lnTo>
                      <a:lnTo>
                        <a:pt x="34" y="38"/>
                      </a:lnTo>
                      <a:lnTo>
                        <a:pt x="51" y="40"/>
                      </a:lnTo>
                      <a:lnTo>
                        <a:pt x="67" y="40"/>
                      </a:lnTo>
                      <a:lnTo>
                        <a:pt x="82" y="39"/>
                      </a:lnTo>
                      <a:lnTo>
                        <a:pt x="97" y="33"/>
                      </a:lnTo>
                      <a:lnTo>
                        <a:pt x="109" y="28"/>
                      </a:lnTo>
                      <a:lnTo>
                        <a:pt x="117" y="24"/>
                      </a:lnTo>
                      <a:lnTo>
                        <a:pt x="118" y="17"/>
                      </a:lnTo>
                      <a:lnTo>
                        <a:pt x="118" y="13"/>
                      </a:lnTo>
                      <a:lnTo>
                        <a:pt x="115" y="8"/>
                      </a:lnTo>
                      <a:lnTo>
                        <a:pt x="107" y="7"/>
                      </a:lnTo>
                      <a:lnTo>
                        <a:pt x="88" y="3"/>
                      </a:lnTo>
                      <a:lnTo>
                        <a:pt x="76" y="0"/>
                      </a:lnTo>
                      <a:lnTo>
                        <a:pt x="57" y="0"/>
                      </a:lnTo>
                      <a:close/>
                    </a:path>
                  </a:pathLst>
                </a:custGeom>
                <a:solidFill>
                  <a:srgbClr val="00E0E0"/>
                </a:solidFill>
                <a:ln w="12700">
                  <a:solidFill>
                    <a:srgbClr val="00C0C0"/>
                  </a:solidFill>
                  <a:round/>
                  <a:headEnd/>
                  <a:tailEnd/>
                </a:ln>
              </p:spPr>
              <p:txBody>
                <a:bodyPr/>
                <a:lstStyle/>
                <a:p>
                  <a:endParaRPr lang="en-US"/>
                </a:p>
              </p:txBody>
            </p:sp>
          </p:grpSp>
          <p:sp>
            <p:nvSpPr>
              <p:cNvPr id="73746" name="Freeform 72"/>
              <p:cNvSpPr>
                <a:spLocks/>
              </p:cNvSpPr>
              <p:nvPr/>
            </p:nvSpPr>
            <p:spPr bwMode="auto">
              <a:xfrm>
                <a:off x="3255" y="1584"/>
                <a:ext cx="31" cy="726"/>
              </a:xfrm>
              <a:custGeom>
                <a:avLst/>
                <a:gdLst>
                  <a:gd name="T0" fmla="*/ 0 w 49"/>
                  <a:gd name="T1" fmla="*/ 1210 h 718"/>
                  <a:gd name="T2" fmla="*/ 1 w 49"/>
                  <a:gd name="T3" fmla="*/ 1218 h 718"/>
                  <a:gd name="T4" fmla="*/ 1 w 49"/>
                  <a:gd name="T5" fmla="*/ 1221 h 718"/>
                  <a:gd name="T6" fmla="*/ 1 w 49"/>
                  <a:gd name="T7" fmla="*/ 1218 h 718"/>
                  <a:gd name="T8" fmla="*/ 1 w 49"/>
                  <a:gd name="T9" fmla="*/ 772 h 718"/>
                  <a:gd name="T10" fmla="*/ 1 w 49"/>
                  <a:gd name="T11" fmla="*/ 759 h 718"/>
                  <a:gd name="T12" fmla="*/ 1 w 49"/>
                  <a:gd name="T13" fmla="*/ 0 h 718"/>
                  <a:gd name="T14" fmla="*/ 1 w 49"/>
                  <a:gd name="T15" fmla="*/ 0 h 718"/>
                  <a:gd name="T16" fmla="*/ 1 w 49"/>
                  <a:gd name="T17" fmla="*/ 756 h 718"/>
                  <a:gd name="T18" fmla="*/ 0 w 49"/>
                  <a:gd name="T19" fmla="*/ 775 h 718"/>
                  <a:gd name="T20" fmla="*/ 0 w 49"/>
                  <a:gd name="T21" fmla="*/ 1210 h 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718"/>
                  <a:gd name="T35" fmla="*/ 49 w 49"/>
                  <a:gd name="T36" fmla="*/ 718 h 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718">
                    <a:moveTo>
                      <a:pt x="0" y="712"/>
                    </a:moveTo>
                    <a:lnTo>
                      <a:pt x="23" y="716"/>
                    </a:lnTo>
                    <a:lnTo>
                      <a:pt x="38" y="718"/>
                    </a:lnTo>
                    <a:lnTo>
                      <a:pt x="49" y="716"/>
                    </a:lnTo>
                    <a:lnTo>
                      <a:pt x="49" y="454"/>
                    </a:lnTo>
                    <a:lnTo>
                      <a:pt x="38" y="448"/>
                    </a:lnTo>
                    <a:lnTo>
                      <a:pt x="38" y="0"/>
                    </a:lnTo>
                    <a:lnTo>
                      <a:pt x="11" y="0"/>
                    </a:lnTo>
                    <a:lnTo>
                      <a:pt x="11" y="445"/>
                    </a:lnTo>
                    <a:lnTo>
                      <a:pt x="0" y="457"/>
                    </a:lnTo>
                    <a:lnTo>
                      <a:pt x="0" y="712"/>
                    </a:lnTo>
                    <a:close/>
                  </a:path>
                </a:pathLst>
              </a:custGeom>
              <a:solidFill>
                <a:srgbClr val="A0A0A0"/>
              </a:solidFill>
              <a:ln w="9525">
                <a:noFill/>
                <a:round/>
                <a:headEnd/>
                <a:tailEnd/>
              </a:ln>
            </p:spPr>
            <p:txBody>
              <a:bodyPr/>
              <a:lstStyle/>
              <a:p>
                <a:endParaRPr lang="en-US"/>
              </a:p>
            </p:txBody>
          </p:sp>
          <p:grpSp>
            <p:nvGrpSpPr>
              <p:cNvPr id="73747" name="Group 73"/>
              <p:cNvGrpSpPr>
                <a:grpSpLocks/>
              </p:cNvGrpSpPr>
              <p:nvPr/>
            </p:nvGrpSpPr>
            <p:grpSpPr bwMode="auto">
              <a:xfrm rot="353317">
                <a:off x="3408" y="1632"/>
                <a:ext cx="528" cy="448"/>
                <a:chOff x="3108" y="1507"/>
                <a:chExt cx="348" cy="443"/>
              </a:xfrm>
            </p:grpSpPr>
            <p:grpSp>
              <p:nvGrpSpPr>
                <p:cNvPr id="73864" name="Group 74"/>
                <p:cNvGrpSpPr>
                  <a:grpSpLocks/>
                </p:cNvGrpSpPr>
                <p:nvPr/>
              </p:nvGrpSpPr>
              <p:grpSpPr bwMode="auto">
                <a:xfrm>
                  <a:off x="3121" y="1562"/>
                  <a:ext cx="271" cy="388"/>
                  <a:chOff x="3121" y="1562"/>
                  <a:chExt cx="271" cy="388"/>
                </a:xfrm>
              </p:grpSpPr>
              <p:sp>
                <p:nvSpPr>
                  <p:cNvPr id="73866" name="Line 75"/>
                  <p:cNvSpPr>
                    <a:spLocks noChangeShapeType="1"/>
                  </p:cNvSpPr>
                  <p:nvPr/>
                </p:nvSpPr>
                <p:spPr bwMode="auto">
                  <a:xfrm>
                    <a:off x="3121" y="1562"/>
                    <a:ext cx="1" cy="388"/>
                  </a:xfrm>
                  <a:prstGeom prst="line">
                    <a:avLst/>
                  </a:prstGeom>
                  <a:noFill/>
                  <a:ln w="12700">
                    <a:solidFill>
                      <a:srgbClr val="A00000"/>
                    </a:solidFill>
                    <a:round/>
                    <a:headEnd/>
                    <a:tailEnd/>
                  </a:ln>
                </p:spPr>
                <p:txBody>
                  <a:bodyPr/>
                  <a:lstStyle/>
                  <a:p>
                    <a:endParaRPr lang="en-US"/>
                  </a:p>
                </p:txBody>
              </p:sp>
              <p:sp>
                <p:nvSpPr>
                  <p:cNvPr id="73867" name="Line 76"/>
                  <p:cNvSpPr>
                    <a:spLocks noChangeShapeType="1"/>
                  </p:cNvSpPr>
                  <p:nvPr/>
                </p:nvSpPr>
                <p:spPr bwMode="auto">
                  <a:xfrm>
                    <a:off x="3136" y="1611"/>
                    <a:ext cx="1" cy="333"/>
                  </a:xfrm>
                  <a:prstGeom prst="line">
                    <a:avLst/>
                  </a:prstGeom>
                  <a:noFill/>
                  <a:ln w="12700">
                    <a:solidFill>
                      <a:srgbClr val="A00000"/>
                    </a:solidFill>
                    <a:round/>
                    <a:headEnd/>
                    <a:tailEnd/>
                  </a:ln>
                </p:spPr>
                <p:txBody>
                  <a:bodyPr/>
                  <a:lstStyle/>
                  <a:p>
                    <a:endParaRPr lang="en-US"/>
                  </a:p>
                </p:txBody>
              </p:sp>
              <p:sp>
                <p:nvSpPr>
                  <p:cNvPr id="73868" name="Line 77"/>
                  <p:cNvSpPr>
                    <a:spLocks noChangeShapeType="1"/>
                  </p:cNvSpPr>
                  <p:nvPr/>
                </p:nvSpPr>
                <p:spPr bwMode="auto">
                  <a:xfrm>
                    <a:off x="3150" y="1648"/>
                    <a:ext cx="1" cy="301"/>
                  </a:xfrm>
                  <a:prstGeom prst="line">
                    <a:avLst/>
                  </a:prstGeom>
                  <a:noFill/>
                  <a:ln w="12700">
                    <a:solidFill>
                      <a:srgbClr val="A00000"/>
                    </a:solidFill>
                    <a:round/>
                    <a:headEnd/>
                    <a:tailEnd/>
                  </a:ln>
                </p:spPr>
                <p:txBody>
                  <a:bodyPr/>
                  <a:lstStyle/>
                  <a:p>
                    <a:endParaRPr lang="en-US"/>
                  </a:p>
                </p:txBody>
              </p:sp>
              <p:sp>
                <p:nvSpPr>
                  <p:cNvPr id="73869" name="Line 78"/>
                  <p:cNvSpPr>
                    <a:spLocks noChangeShapeType="1"/>
                  </p:cNvSpPr>
                  <p:nvPr/>
                </p:nvSpPr>
                <p:spPr bwMode="auto">
                  <a:xfrm>
                    <a:off x="3165" y="1682"/>
                    <a:ext cx="1" cy="262"/>
                  </a:xfrm>
                  <a:prstGeom prst="line">
                    <a:avLst/>
                  </a:prstGeom>
                  <a:noFill/>
                  <a:ln w="12700">
                    <a:solidFill>
                      <a:srgbClr val="A00000"/>
                    </a:solidFill>
                    <a:round/>
                    <a:headEnd/>
                    <a:tailEnd/>
                  </a:ln>
                </p:spPr>
                <p:txBody>
                  <a:bodyPr/>
                  <a:lstStyle/>
                  <a:p>
                    <a:endParaRPr lang="en-US"/>
                  </a:p>
                </p:txBody>
              </p:sp>
              <p:sp>
                <p:nvSpPr>
                  <p:cNvPr id="73870" name="Line 79"/>
                  <p:cNvSpPr>
                    <a:spLocks noChangeShapeType="1"/>
                  </p:cNvSpPr>
                  <p:nvPr/>
                </p:nvSpPr>
                <p:spPr bwMode="auto">
                  <a:xfrm>
                    <a:off x="3180" y="1709"/>
                    <a:ext cx="1" cy="235"/>
                  </a:xfrm>
                  <a:prstGeom prst="line">
                    <a:avLst/>
                  </a:prstGeom>
                  <a:noFill/>
                  <a:ln w="12700">
                    <a:solidFill>
                      <a:srgbClr val="A00000"/>
                    </a:solidFill>
                    <a:round/>
                    <a:headEnd/>
                    <a:tailEnd/>
                  </a:ln>
                </p:spPr>
                <p:txBody>
                  <a:bodyPr/>
                  <a:lstStyle/>
                  <a:p>
                    <a:endParaRPr lang="en-US"/>
                  </a:p>
                </p:txBody>
              </p:sp>
              <p:sp>
                <p:nvSpPr>
                  <p:cNvPr id="73871" name="Line 80"/>
                  <p:cNvSpPr>
                    <a:spLocks noChangeShapeType="1"/>
                  </p:cNvSpPr>
                  <p:nvPr/>
                </p:nvSpPr>
                <p:spPr bwMode="auto">
                  <a:xfrm>
                    <a:off x="3196" y="1734"/>
                    <a:ext cx="1" cy="215"/>
                  </a:xfrm>
                  <a:prstGeom prst="line">
                    <a:avLst/>
                  </a:prstGeom>
                  <a:noFill/>
                  <a:ln w="12700">
                    <a:solidFill>
                      <a:srgbClr val="A00000"/>
                    </a:solidFill>
                    <a:round/>
                    <a:headEnd/>
                    <a:tailEnd/>
                  </a:ln>
                </p:spPr>
                <p:txBody>
                  <a:bodyPr/>
                  <a:lstStyle/>
                  <a:p>
                    <a:endParaRPr lang="en-US"/>
                  </a:p>
                </p:txBody>
              </p:sp>
              <p:sp>
                <p:nvSpPr>
                  <p:cNvPr id="73872" name="Line 81"/>
                  <p:cNvSpPr>
                    <a:spLocks noChangeShapeType="1"/>
                  </p:cNvSpPr>
                  <p:nvPr/>
                </p:nvSpPr>
                <p:spPr bwMode="auto">
                  <a:xfrm>
                    <a:off x="3212" y="1758"/>
                    <a:ext cx="1" cy="183"/>
                  </a:xfrm>
                  <a:prstGeom prst="line">
                    <a:avLst/>
                  </a:prstGeom>
                  <a:noFill/>
                  <a:ln w="12700">
                    <a:solidFill>
                      <a:srgbClr val="A00000"/>
                    </a:solidFill>
                    <a:round/>
                    <a:headEnd/>
                    <a:tailEnd/>
                  </a:ln>
                </p:spPr>
                <p:txBody>
                  <a:bodyPr/>
                  <a:lstStyle/>
                  <a:p>
                    <a:endParaRPr lang="en-US"/>
                  </a:p>
                </p:txBody>
              </p:sp>
              <p:sp>
                <p:nvSpPr>
                  <p:cNvPr id="73873" name="Line 82"/>
                  <p:cNvSpPr>
                    <a:spLocks noChangeShapeType="1"/>
                  </p:cNvSpPr>
                  <p:nvPr/>
                </p:nvSpPr>
                <p:spPr bwMode="auto">
                  <a:xfrm>
                    <a:off x="3230" y="1781"/>
                    <a:ext cx="1" cy="160"/>
                  </a:xfrm>
                  <a:prstGeom prst="line">
                    <a:avLst/>
                  </a:prstGeom>
                  <a:noFill/>
                  <a:ln w="12700">
                    <a:solidFill>
                      <a:srgbClr val="A00000"/>
                    </a:solidFill>
                    <a:round/>
                    <a:headEnd/>
                    <a:tailEnd/>
                  </a:ln>
                </p:spPr>
                <p:txBody>
                  <a:bodyPr/>
                  <a:lstStyle/>
                  <a:p>
                    <a:endParaRPr lang="en-US"/>
                  </a:p>
                </p:txBody>
              </p:sp>
              <p:sp>
                <p:nvSpPr>
                  <p:cNvPr id="73874" name="Line 83"/>
                  <p:cNvSpPr>
                    <a:spLocks noChangeShapeType="1"/>
                  </p:cNvSpPr>
                  <p:nvPr/>
                </p:nvSpPr>
                <p:spPr bwMode="auto">
                  <a:xfrm>
                    <a:off x="3244" y="1799"/>
                    <a:ext cx="1" cy="140"/>
                  </a:xfrm>
                  <a:prstGeom prst="line">
                    <a:avLst/>
                  </a:prstGeom>
                  <a:noFill/>
                  <a:ln w="12700">
                    <a:solidFill>
                      <a:srgbClr val="A00000"/>
                    </a:solidFill>
                    <a:round/>
                    <a:headEnd/>
                    <a:tailEnd/>
                  </a:ln>
                </p:spPr>
                <p:txBody>
                  <a:bodyPr/>
                  <a:lstStyle/>
                  <a:p>
                    <a:endParaRPr lang="en-US"/>
                  </a:p>
                </p:txBody>
              </p:sp>
              <p:sp>
                <p:nvSpPr>
                  <p:cNvPr id="73875" name="Line 84"/>
                  <p:cNvSpPr>
                    <a:spLocks noChangeShapeType="1"/>
                  </p:cNvSpPr>
                  <p:nvPr/>
                </p:nvSpPr>
                <p:spPr bwMode="auto">
                  <a:xfrm flipV="1">
                    <a:off x="3259" y="1808"/>
                    <a:ext cx="1" cy="132"/>
                  </a:xfrm>
                  <a:prstGeom prst="line">
                    <a:avLst/>
                  </a:prstGeom>
                  <a:noFill/>
                  <a:ln w="12700">
                    <a:solidFill>
                      <a:srgbClr val="A00000"/>
                    </a:solidFill>
                    <a:round/>
                    <a:headEnd/>
                    <a:tailEnd/>
                  </a:ln>
                </p:spPr>
                <p:txBody>
                  <a:bodyPr/>
                  <a:lstStyle/>
                  <a:p>
                    <a:endParaRPr lang="en-US"/>
                  </a:p>
                </p:txBody>
              </p:sp>
              <p:sp>
                <p:nvSpPr>
                  <p:cNvPr id="73876" name="Line 85"/>
                  <p:cNvSpPr>
                    <a:spLocks noChangeShapeType="1"/>
                  </p:cNvSpPr>
                  <p:nvPr/>
                </p:nvSpPr>
                <p:spPr bwMode="auto">
                  <a:xfrm flipV="1">
                    <a:off x="3274" y="1826"/>
                    <a:ext cx="1" cy="115"/>
                  </a:xfrm>
                  <a:prstGeom prst="line">
                    <a:avLst/>
                  </a:prstGeom>
                  <a:noFill/>
                  <a:ln w="12700">
                    <a:solidFill>
                      <a:srgbClr val="A00000"/>
                    </a:solidFill>
                    <a:round/>
                    <a:headEnd/>
                    <a:tailEnd/>
                  </a:ln>
                </p:spPr>
                <p:txBody>
                  <a:bodyPr/>
                  <a:lstStyle/>
                  <a:p>
                    <a:endParaRPr lang="en-US"/>
                  </a:p>
                </p:txBody>
              </p:sp>
              <p:sp>
                <p:nvSpPr>
                  <p:cNvPr id="73877" name="Line 86"/>
                  <p:cNvSpPr>
                    <a:spLocks noChangeShapeType="1"/>
                  </p:cNvSpPr>
                  <p:nvPr/>
                </p:nvSpPr>
                <p:spPr bwMode="auto">
                  <a:xfrm>
                    <a:off x="3288" y="1838"/>
                    <a:ext cx="1" cy="101"/>
                  </a:xfrm>
                  <a:prstGeom prst="line">
                    <a:avLst/>
                  </a:prstGeom>
                  <a:noFill/>
                  <a:ln w="12700">
                    <a:solidFill>
                      <a:srgbClr val="A00000"/>
                    </a:solidFill>
                    <a:round/>
                    <a:headEnd/>
                    <a:tailEnd/>
                  </a:ln>
                </p:spPr>
                <p:txBody>
                  <a:bodyPr/>
                  <a:lstStyle/>
                  <a:p>
                    <a:endParaRPr lang="en-US"/>
                  </a:p>
                </p:txBody>
              </p:sp>
              <p:sp>
                <p:nvSpPr>
                  <p:cNvPr id="73878" name="Line 87"/>
                  <p:cNvSpPr>
                    <a:spLocks noChangeShapeType="1"/>
                  </p:cNvSpPr>
                  <p:nvPr/>
                </p:nvSpPr>
                <p:spPr bwMode="auto">
                  <a:xfrm>
                    <a:off x="3302" y="1850"/>
                    <a:ext cx="1" cy="89"/>
                  </a:xfrm>
                  <a:prstGeom prst="line">
                    <a:avLst/>
                  </a:prstGeom>
                  <a:noFill/>
                  <a:ln w="12700">
                    <a:solidFill>
                      <a:srgbClr val="A00000"/>
                    </a:solidFill>
                    <a:round/>
                    <a:headEnd/>
                    <a:tailEnd/>
                  </a:ln>
                </p:spPr>
                <p:txBody>
                  <a:bodyPr/>
                  <a:lstStyle/>
                  <a:p>
                    <a:endParaRPr lang="en-US"/>
                  </a:p>
                </p:txBody>
              </p:sp>
              <p:sp>
                <p:nvSpPr>
                  <p:cNvPr id="73879" name="Line 88"/>
                  <p:cNvSpPr>
                    <a:spLocks noChangeShapeType="1"/>
                  </p:cNvSpPr>
                  <p:nvPr/>
                </p:nvSpPr>
                <p:spPr bwMode="auto">
                  <a:xfrm flipV="1">
                    <a:off x="3315" y="1856"/>
                    <a:ext cx="1" cy="82"/>
                  </a:xfrm>
                  <a:prstGeom prst="line">
                    <a:avLst/>
                  </a:prstGeom>
                  <a:noFill/>
                  <a:ln w="12700">
                    <a:solidFill>
                      <a:srgbClr val="A00000"/>
                    </a:solidFill>
                    <a:round/>
                    <a:headEnd/>
                    <a:tailEnd/>
                  </a:ln>
                </p:spPr>
                <p:txBody>
                  <a:bodyPr/>
                  <a:lstStyle/>
                  <a:p>
                    <a:endParaRPr lang="en-US"/>
                  </a:p>
                </p:txBody>
              </p:sp>
              <p:sp>
                <p:nvSpPr>
                  <p:cNvPr id="73880" name="Line 89"/>
                  <p:cNvSpPr>
                    <a:spLocks noChangeShapeType="1"/>
                  </p:cNvSpPr>
                  <p:nvPr/>
                </p:nvSpPr>
                <p:spPr bwMode="auto">
                  <a:xfrm>
                    <a:off x="3329" y="1865"/>
                    <a:ext cx="1" cy="73"/>
                  </a:xfrm>
                  <a:prstGeom prst="line">
                    <a:avLst/>
                  </a:prstGeom>
                  <a:noFill/>
                  <a:ln w="12700">
                    <a:solidFill>
                      <a:srgbClr val="A00000"/>
                    </a:solidFill>
                    <a:round/>
                    <a:headEnd/>
                    <a:tailEnd/>
                  </a:ln>
                </p:spPr>
                <p:txBody>
                  <a:bodyPr/>
                  <a:lstStyle/>
                  <a:p>
                    <a:endParaRPr lang="en-US"/>
                  </a:p>
                </p:txBody>
              </p:sp>
              <p:sp>
                <p:nvSpPr>
                  <p:cNvPr id="73881" name="Line 90"/>
                  <p:cNvSpPr>
                    <a:spLocks noChangeShapeType="1"/>
                  </p:cNvSpPr>
                  <p:nvPr/>
                </p:nvSpPr>
                <p:spPr bwMode="auto">
                  <a:xfrm flipV="1">
                    <a:off x="3340" y="1872"/>
                    <a:ext cx="1" cy="63"/>
                  </a:xfrm>
                  <a:prstGeom prst="line">
                    <a:avLst/>
                  </a:prstGeom>
                  <a:noFill/>
                  <a:ln w="12700">
                    <a:solidFill>
                      <a:srgbClr val="A00000"/>
                    </a:solidFill>
                    <a:round/>
                    <a:headEnd/>
                    <a:tailEnd/>
                  </a:ln>
                </p:spPr>
                <p:txBody>
                  <a:bodyPr/>
                  <a:lstStyle/>
                  <a:p>
                    <a:endParaRPr lang="en-US"/>
                  </a:p>
                </p:txBody>
              </p:sp>
              <p:sp>
                <p:nvSpPr>
                  <p:cNvPr id="73882" name="Line 91"/>
                  <p:cNvSpPr>
                    <a:spLocks noChangeShapeType="1"/>
                  </p:cNvSpPr>
                  <p:nvPr/>
                </p:nvSpPr>
                <p:spPr bwMode="auto">
                  <a:xfrm flipV="1">
                    <a:off x="3354" y="1882"/>
                    <a:ext cx="1" cy="50"/>
                  </a:xfrm>
                  <a:prstGeom prst="line">
                    <a:avLst/>
                  </a:prstGeom>
                  <a:noFill/>
                  <a:ln w="12700">
                    <a:solidFill>
                      <a:srgbClr val="A00000"/>
                    </a:solidFill>
                    <a:round/>
                    <a:headEnd/>
                    <a:tailEnd/>
                  </a:ln>
                </p:spPr>
                <p:txBody>
                  <a:bodyPr/>
                  <a:lstStyle/>
                  <a:p>
                    <a:endParaRPr lang="en-US"/>
                  </a:p>
                </p:txBody>
              </p:sp>
              <p:sp>
                <p:nvSpPr>
                  <p:cNvPr id="73883" name="Line 92"/>
                  <p:cNvSpPr>
                    <a:spLocks noChangeShapeType="1"/>
                  </p:cNvSpPr>
                  <p:nvPr/>
                </p:nvSpPr>
                <p:spPr bwMode="auto">
                  <a:xfrm flipV="1">
                    <a:off x="3366" y="1892"/>
                    <a:ext cx="1" cy="38"/>
                  </a:xfrm>
                  <a:prstGeom prst="line">
                    <a:avLst/>
                  </a:prstGeom>
                  <a:noFill/>
                  <a:ln w="12700">
                    <a:solidFill>
                      <a:srgbClr val="A00000"/>
                    </a:solidFill>
                    <a:round/>
                    <a:headEnd/>
                    <a:tailEnd/>
                  </a:ln>
                </p:spPr>
                <p:txBody>
                  <a:bodyPr/>
                  <a:lstStyle/>
                  <a:p>
                    <a:endParaRPr lang="en-US"/>
                  </a:p>
                </p:txBody>
              </p:sp>
              <p:sp>
                <p:nvSpPr>
                  <p:cNvPr id="73884" name="Line 93"/>
                  <p:cNvSpPr>
                    <a:spLocks noChangeShapeType="1"/>
                  </p:cNvSpPr>
                  <p:nvPr/>
                </p:nvSpPr>
                <p:spPr bwMode="auto">
                  <a:xfrm flipV="1">
                    <a:off x="3379" y="1895"/>
                    <a:ext cx="1" cy="40"/>
                  </a:xfrm>
                  <a:prstGeom prst="line">
                    <a:avLst/>
                  </a:prstGeom>
                  <a:noFill/>
                  <a:ln w="12700">
                    <a:solidFill>
                      <a:srgbClr val="A00000"/>
                    </a:solidFill>
                    <a:round/>
                    <a:headEnd/>
                    <a:tailEnd/>
                  </a:ln>
                </p:spPr>
                <p:txBody>
                  <a:bodyPr/>
                  <a:lstStyle/>
                  <a:p>
                    <a:endParaRPr lang="en-US"/>
                  </a:p>
                </p:txBody>
              </p:sp>
              <p:sp>
                <p:nvSpPr>
                  <p:cNvPr id="73885" name="Line 94"/>
                  <p:cNvSpPr>
                    <a:spLocks noChangeShapeType="1"/>
                  </p:cNvSpPr>
                  <p:nvPr/>
                </p:nvSpPr>
                <p:spPr bwMode="auto">
                  <a:xfrm flipV="1">
                    <a:off x="3391" y="1903"/>
                    <a:ext cx="1" cy="29"/>
                  </a:xfrm>
                  <a:prstGeom prst="line">
                    <a:avLst/>
                  </a:prstGeom>
                  <a:noFill/>
                  <a:ln w="12700">
                    <a:solidFill>
                      <a:srgbClr val="A00000"/>
                    </a:solidFill>
                    <a:round/>
                    <a:headEnd/>
                    <a:tailEnd/>
                  </a:ln>
                </p:spPr>
                <p:txBody>
                  <a:bodyPr/>
                  <a:lstStyle/>
                  <a:p>
                    <a:endParaRPr lang="en-US"/>
                  </a:p>
                </p:txBody>
              </p:sp>
            </p:grpSp>
            <p:sp>
              <p:nvSpPr>
                <p:cNvPr id="73865" name="Freeform 95"/>
                <p:cNvSpPr>
                  <a:spLocks/>
                </p:cNvSpPr>
                <p:nvPr/>
              </p:nvSpPr>
              <p:spPr bwMode="auto">
                <a:xfrm>
                  <a:off x="3108" y="1507"/>
                  <a:ext cx="348" cy="404"/>
                </a:xfrm>
                <a:custGeom>
                  <a:avLst/>
                  <a:gdLst>
                    <a:gd name="T0" fmla="*/ 0 w 696"/>
                    <a:gd name="T1" fmla="*/ 0 h 404"/>
                    <a:gd name="T2" fmla="*/ 1 w 696"/>
                    <a:gd name="T3" fmla="*/ 34 h 404"/>
                    <a:gd name="T4" fmla="*/ 1 w 696"/>
                    <a:gd name="T5" fmla="*/ 66 h 404"/>
                    <a:gd name="T6" fmla="*/ 1 w 696"/>
                    <a:gd name="T7" fmla="*/ 101 h 404"/>
                    <a:gd name="T8" fmla="*/ 1 w 696"/>
                    <a:gd name="T9" fmla="*/ 134 h 404"/>
                    <a:gd name="T10" fmla="*/ 1 w 696"/>
                    <a:gd name="T11" fmla="*/ 163 h 404"/>
                    <a:gd name="T12" fmla="*/ 1 w 696"/>
                    <a:gd name="T13" fmla="*/ 191 h 404"/>
                    <a:gd name="T14" fmla="*/ 1 w 696"/>
                    <a:gd name="T15" fmla="*/ 225 h 404"/>
                    <a:gd name="T16" fmla="*/ 1 w 696"/>
                    <a:gd name="T17" fmla="*/ 252 h 404"/>
                    <a:gd name="T18" fmla="*/ 1 w 696"/>
                    <a:gd name="T19" fmla="*/ 269 h 404"/>
                    <a:gd name="T20" fmla="*/ 1 w 696"/>
                    <a:gd name="T21" fmla="*/ 296 h 404"/>
                    <a:gd name="T22" fmla="*/ 1 w 696"/>
                    <a:gd name="T23" fmla="*/ 319 h 404"/>
                    <a:gd name="T24" fmla="*/ 1 w 696"/>
                    <a:gd name="T25" fmla="*/ 338 h 404"/>
                    <a:gd name="T26" fmla="*/ 1 w 696"/>
                    <a:gd name="T27" fmla="*/ 356 h 404"/>
                    <a:gd name="T28" fmla="*/ 1 w 696"/>
                    <a:gd name="T29" fmla="*/ 372 h 404"/>
                    <a:gd name="T30" fmla="*/ 1 w 696"/>
                    <a:gd name="T31" fmla="*/ 387 h 404"/>
                    <a:gd name="T32" fmla="*/ 1 w 696"/>
                    <a:gd name="T33" fmla="*/ 399 h 404"/>
                    <a:gd name="T34" fmla="*/ 1 w 696"/>
                    <a:gd name="T35" fmla="*/ 404 h 4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6"/>
                    <a:gd name="T55" fmla="*/ 0 h 404"/>
                    <a:gd name="T56" fmla="*/ 696 w 696"/>
                    <a:gd name="T57" fmla="*/ 404 h 4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6" h="404">
                      <a:moveTo>
                        <a:pt x="0" y="0"/>
                      </a:moveTo>
                      <a:lnTo>
                        <a:pt x="18" y="34"/>
                      </a:lnTo>
                      <a:lnTo>
                        <a:pt x="31" y="66"/>
                      </a:lnTo>
                      <a:lnTo>
                        <a:pt x="56" y="101"/>
                      </a:lnTo>
                      <a:lnTo>
                        <a:pt x="75" y="134"/>
                      </a:lnTo>
                      <a:lnTo>
                        <a:pt x="106" y="163"/>
                      </a:lnTo>
                      <a:lnTo>
                        <a:pt x="138" y="191"/>
                      </a:lnTo>
                      <a:lnTo>
                        <a:pt x="179" y="225"/>
                      </a:lnTo>
                      <a:lnTo>
                        <a:pt x="213" y="252"/>
                      </a:lnTo>
                      <a:lnTo>
                        <a:pt x="250" y="269"/>
                      </a:lnTo>
                      <a:lnTo>
                        <a:pt x="294" y="296"/>
                      </a:lnTo>
                      <a:lnTo>
                        <a:pt x="345" y="319"/>
                      </a:lnTo>
                      <a:lnTo>
                        <a:pt x="393" y="338"/>
                      </a:lnTo>
                      <a:lnTo>
                        <a:pt x="447" y="356"/>
                      </a:lnTo>
                      <a:lnTo>
                        <a:pt x="503" y="372"/>
                      </a:lnTo>
                      <a:lnTo>
                        <a:pt x="560" y="387"/>
                      </a:lnTo>
                      <a:lnTo>
                        <a:pt x="629" y="399"/>
                      </a:lnTo>
                      <a:lnTo>
                        <a:pt x="696" y="404"/>
                      </a:lnTo>
                    </a:path>
                  </a:pathLst>
                </a:custGeom>
                <a:noFill/>
                <a:ln w="12700">
                  <a:solidFill>
                    <a:srgbClr val="A00000"/>
                  </a:solidFill>
                  <a:round/>
                  <a:headEnd/>
                  <a:tailEnd/>
                </a:ln>
              </p:spPr>
              <p:txBody>
                <a:bodyPr/>
                <a:lstStyle/>
                <a:p>
                  <a:endParaRPr lang="en-US"/>
                </a:p>
              </p:txBody>
            </p:sp>
          </p:grpSp>
          <p:sp>
            <p:nvSpPr>
              <p:cNvPr id="73748" name="Freeform 96"/>
              <p:cNvSpPr>
                <a:spLocks/>
              </p:cNvSpPr>
              <p:nvPr/>
            </p:nvSpPr>
            <p:spPr bwMode="auto">
              <a:xfrm>
                <a:off x="3270" y="1584"/>
                <a:ext cx="123" cy="179"/>
              </a:xfrm>
              <a:custGeom>
                <a:avLst/>
                <a:gdLst>
                  <a:gd name="T0" fmla="*/ 0 w 204"/>
                  <a:gd name="T1" fmla="*/ 0 h 177"/>
                  <a:gd name="T2" fmla="*/ 1 w 204"/>
                  <a:gd name="T3" fmla="*/ 44 h 177"/>
                  <a:gd name="T4" fmla="*/ 1 w 204"/>
                  <a:gd name="T5" fmla="*/ 298 h 177"/>
                  <a:gd name="T6" fmla="*/ 1 w 204"/>
                  <a:gd name="T7" fmla="*/ 291 h 177"/>
                  <a:gd name="T8" fmla="*/ 1 w 204"/>
                  <a:gd name="T9" fmla="*/ 238 h 177"/>
                  <a:gd name="T10" fmla="*/ 1 w 204"/>
                  <a:gd name="T11" fmla="*/ 195 h 177"/>
                  <a:gd name="T12" fmla="*/ 1 w 204"/>
                  <a:gd name="T13" fmla="*/ 157 h 177"/>
                  <a:gd name="T14" fmla="*/ 1 w 204"/>
                  <a:gd name="T15" fmla="*/ 126 h 177"/>
                  <a:gd name="T16" fmla="*/ 1 w 204"/>
                  <a:gd name="T17" fmla="*/ 107 h 177"/>
                  <a:gd name="T18" fmla="*/ 1 w 204"/>
                  <a:gd name="T19" fmla="*/ 93 h 177"/>
                  <a:gd name="T20" fmla="*/ 1 w 204"/>
                  <a:gd name="T21" fmla="*/ 38 h 177"/>
                  <a:gd name="T22" fmla="*/ 1 w 204"/>
                  <a:gd name="T23" fmla="*/ 38 h 177"/>
                  <a:gd name="T24" fmla="*/ 1 w 204"/>
                  <a:gd name="T25" fmla="*/ 96 h 177"/>
                  <a:gd name="T26" fmla="*/ 1 w 204"/>
                  <a:gd name="T27" fmla="*/ 102 h 177"/>
                  <a:gd name="T28" fmla="*/ 1 w 204"/>
                  <a:gd name="T29" fmla="*/ 118 h 177"/>
                  <a:gd name="T30" fmla="*/ 1 w 204"/>
                  <a:gd name="T31" fmla="*/ 139 h 177"/>
                  <a:gd name="T32" fmla="*/ 1 w 204"/>
                  <a:gd name="T33" fmla="*/ 226 h 177"/>
                  <a:gd name="T34" fmla="*/ 0 w 204"/>
                  <a:gd name="T35" fmla="*/ 226 h 177"/>
                  <a:gd name="T36" fmla="*/ 0 w 204"/>
                  <a:gd name="T37" fmla="*/ 0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177"/>
                  <a:gd name="T59" fmla="*/ 204 w 204"/>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177">
                    <a:moveTo>
                      <a:pt x="0" y="0"/>
                    </a:moveTo>
                    <a:lnTo>
                      <a:pt x="204" y="44"/>
                    </a:lnTo>
                    <a:lnTo>
                      <a:pt x="204" y="177"/>
                    </a:lnTo>
                    <a:lnTo>
                      <a:pt x="185" y="172"/>
                    </a:lnTo>
                    <a:lnTo>
                      <a:pt x="179" y="137"/>
                    </a:lnTo>
                    <a:lnTo>
                      <a:pt x="177" y="116"/>
                    </a:lnTo>
                    <a:lnTo>
                      <a:pt x="171" y="97"/>
                    </a:lnTo>
                    <a:lnTo>
                      <a:pt x="161" y="78"/>
                    </a:lnTo>
                    <a:lnTo>
                      <a:pt x="150" y="59"/>
                    </a:lnTo>
                    <a:lnTo>
                      <a:pt x="131" y="45"/>
                    </a:lnTo>
                    <a:lnTo>
                      <a:pt x="92" y="38"/>
                    </a:lnTo>
                    <a:lnTo>
                      <a:pt x="64" y="38"/>
                    </a:lnTo>
                    <a:lnTo>
                      <a:pt x="45" y="48"/>
                    </a:lnTo>
                    <a:lnTo>
                      <a:pt x="33" y="54"/>
                    </a:lnTo>
                    <a:lnTo>
                      <a:pt x="27" y="70"/>
                    </a:lnTo>
                    <a:lnTo>
                      <a:pt x="20" y="88"/>
                    </a:lnTo>
                    <a:lnTo>
                      <a:pt x="10" y="131"/>
                    </a:lnTo>
                    <a:lnTo>
                      <a:pt x="0" y="131"/>
                    </a:lnTo>
                    <a:lnTo>
                      <a:pt x="0" y="0"/>
                    </a:lnTo>
                    <a:close/>
                  </a:path>
                </a:pathLst>
              </a:custGeom>
              <a:solidFill>
                <a:srgbClr val="808080"/>
              </a:solidFill>
              <a:ln w="9525">
                <a:noFill/>
                <a:round/>
                <a:headEnd/>
                <a:tailEnd/>
              </a:ln>
            </p:spPr>
            <p:txBody>
              <a:bodyPr/>
              <a:lstStyle/>
              <a:p>
                <a:endParaRPr lang="en-US"/>
              </a:p>
            </p:txBody>
          </p:sp>
          <p:grpSp>
            <p:nvGrpSpPr>
              <p:cNvPr id="73749" name="Group 97"/>
              <p:cNvGrpSpPr>
                <a:grpSpLocks/>
              </p:cNvGrpSpPr>
              <p:nvPr/>
            </p:nvGrpSpPr>
            <p:grpSpPr bwMode="auto">
              <a:xfrm rot="437523">
                <a:off x="3264" y="1584"/>
                <a:ext cx="576" cy="424"/>
                <a:chOff x="3215" y="1553"/>
                <a:chExt cx="365" cy="420"/>
              </a:xfrm>
            </p:grpSpPr>
            <p:grpSp>
              <p:nvGrpSpPr>
                <p:cNvPr id="73841" name="Group 98"/>
                <p:cNvGrpSpPr>
                  <a:grpSpLocks/>
                </p:cNvGrpSpPr>
                <p:nvPr/>
              </p:nvGrpSpPr>
              <p:grpSpPr bwMode="auto">
                <a:xfrm>
                  <a:off x="3224" y="1626"/>
                  <a:ext cx="280" cy="347"/>
                  <a:chOff x="3224" y="1626"/>
                  <a:chExt cx="280" cy="347"/>
                </a:xfrm>
              </p:grpSpPr>
              <p:sp>
                <p:nvSpPr>
                  <p:cNvPr id="73843" name="Line 99"/>
                  <p:cNvSpPr>
                    <a:spLocks noChangeShapeType="1"/>
                  </p:cNvSpPr>
                  <p:nvPr/>
                </p:nvSpPr>
                <p:spPr bwMode="auto">
                  <a:xfrm>
                    <a:off x="3239" y="1665"/>
                    <a:ext cx="1" cy="307"/>
                  </a:xfrm>
                  <a:prstGeom prst="line">
                    <a:avLst/>
                  </a:prstGeom>
                  <a:noFill/>
                  <a:ln w="12700">
                    <a:solidFill>
                      <a:srgbClr val="E00000"/>
                    </a:solidFill>
                    <a:round/>
                    <a:headEnd/>
                    <a:tailEnd/>
                  </a:ln>
                </p:spPr>
                <p:txBody>
                  <a:bodyPr/>
                  <a:lstStyle/>
                  <a:p>
                    <a:endParaRPr lang="en-US"/>
                  </a:p>
                </p:txBody>
              </p:sp>
              <p:sp>
                <p:nvSpPr>
                  <p:cNvPr id="73844" name="Line 100"/>
                  <p:cNvSpPr>
                    <a:spLocks noChangeShapeType="1"/>
                  </p:cNvSpPr>
                  <p:nvPr/>
                </p:nvSpPr>
                <p:spPr bwMode="auto">
                  <a:xfrm>
                    <a:off x="3253" y="1703"/>
                    <a:ext cx="1" cy="263"/>
                  </a:xfrm>
                  <a:prstGeom prst="line">
                    <a:avLst/>
                  </a:prstGeom>
                  <a:noFill/>
                  <a:ln w="12700">
                    <a:solidFill>
                      <a:srgbClr val="E00000"/>
                    </a:solidFill>
                    <a:round/>
                    <a:headEnd/>
                    <a:tailEnd/>
                  </a:ln>
                </p:spPr>
                <p:txBody>
                  <a:bodyPr/>
                  <a:lstStyle/>
                  <a:p>
                    <a:endParaRPr lang="en-US"/>
                  </a:p>
                </p:txBody>
              </p:sp>
              <p:sp>
                <p:nvSpPr>
                  <p:cNvPr id="73845" name="Line 101"/>
                  <p:cNvSpPr>
                    <a:spLocks noChangeShapeType="1"/>
                  </p:cNvSpPr>
                  <p:nvPr/>
                </p:nvSpPr>
                <p:spPr bwMode="auto">
                  <a:xfrm>
                    <a:off x="3266" y="1733"/>
                    <a:ext cx="1" cy="236"/>
                  </a:xfrm>
                  <a:prstGeom prst="line">
                    <a:avLst/>
                  </a:prstGeom>
                  <a:noFill/>
                  <a:ln w="12700">
                    <a:solidFill>
                      <a:srgbClr val="E00000"/>
                    </a:solidFill>
                    <a:round/>
                    <a:headEnd/>
                    <a:tailEnd/>
                  </a:ln>
                </p:spPr>
                <p:txBody>
                  <a:bodyPr/>
                  <a:lstStyle/>
                  <a:p>
                    <a:endParaRPr lang="en-US"/>
                  </a:p>
                </p:txBody>
              </p:sp>
              <p:sp>
                <p:nvSpPr>
                  <p:cNvPr id="73846" name="Line 102"/>
                  <p:cNvSpPr>
                    <a:spLocks noChangeShapeType="1"/>
                  </p:cNvSpPr>
                  <p:nvPr/>
                </p:nvSpPr>
                <p:spPr bwMode="auto">
                  <a:xfrm>
                    <a:off x="3282" y="1761"/>
                    <a:ext cx="1" cy="205"/>
                  </a:xfrm>
                  <a:prstGeom prst="line">
                    <a:avLst/>
                  </a:prstGeom>
                  <a:noFill/>
                  <a:ln w="12700">
                    <a:solidFill>
                      <a:srgbClr val="E00000"/>
                    </a:solidFill>
                    <a:round/>
                    <a:headEnd/>
                    <a:tailEnd/>
                  </a:ln>
                </p:spPr>
                <p:txBody>
                  <a:bodyPr/>
                  <a:lstStyle/>
                  <a:p>
                    <a:endParaRPr lang="en-US"/>
                  </a:p>
                </p:txBody>
              </p:sp>
              <p:sp>
                <p:nvSpPr>
                  <p:cNvPr id="73847" name="Line 103"/>
                  <p:cNvSpPr>
                    <a:spLocks noChangeShapeType="1"/>
                  </p:cNvSpPr>
                  <p:nvPr/>
                </p:nvSpPr>
                <p:spPr bwMode="auto">
                  <a:xfrm>
                    <a:off x="3296" y="1781"/>
                    <a:ext cx="1" cy="185"/>
                  </a:xfrm>
                  <a:prstGeom prst="line">
                    <a:avLst/>
                  </a:prstGeom>
                  <a:noFill/>
                  <a:ln w="12700">
                    <a:solidFill>
                      <a:srgbClr val="E00000"/>
                    </a:solidFill>
                    <a:round/>
                    <a:headEnd/>
                    <a:tailEnd/>
                  </a:ln>
                </p:spPr>
                <p:txBody>
                  <a:bodyPr/>
                  <a:lstStyle/>
                  <a:p>
                    <a:endParaRPr lang="en-US"/>
                  </a:p>
                </p:txBody>
              </p:sp>
              <p:sp>
                <p:nvSpPr>
                  <p:cNvPr id="73848" name="Line 104"/>
                  <p:cNvSpPr>
                    <a:spLocks noChangeShapeType="1"/>
                  </p:cNvSpPr>
                  <p:nvPr/>
                </p:nvSpPr>
                <p:spPr bwMode="auto">
                  <a:xfrm>
                    <a:off x="3312" y="1801"/>
                    <a:ext cx="1" cy="168"/>
                  </a:xfrm>
                  <a:prstGeom prst="line">
                    <a:avLst/>
                  </a:prstGeom>
                  <a:noFill/>
                  <a:ln w="12700">
                    <a:solidFill>
                      <a:srgbClr val="E00000"/>
                    </a:solidFill>
                    <a:round/>
                    <a:headEnd/>
                    <a:tailEnd/>
                  </a:ln>
                </p:spPr>
                <p:txBody>
                  <a:bodyPr/>
                  <a:lstStyle/>
                  <a:p>
                    <a:endParaRPr lang="en-US"/>
                  </a:p>
                </p:txBody>
              </p:sp>
              <p:sp>
                <p:nvSpPr>
                  <p:cNvPr id="73849" name="Line 105"/>
                  <p:cNvSpPr>
                    <a:spLocks noChangeShapeType="1"/>
                  </p:cNvSpPr>
                  <p:nvPr/>
                </p:nvSpPr>
                <p:spPr bwMode="auto">
                  <a:xfrm>
                    <a:off x="3328" y="1820"/>
                    <a:ext cx="1" cy="144"/>
                  </a:xfrm>
                  <a:prstGeom prst="line">
                    <a:avLst/>
                  </a:prstGeom>
                  <a:noFill/>
                  <a:ln w="12700">
                    <a:solidFill>
                      <a:srgbClr val="E00000"/>
                    </a:solidFill>
                    <a:round/>
                    <a:headEnd/>
                    <a:tailEnd/>
                  </a:ln>
                </p:spPr>
                <p:txBody>
                  <a:bodyPr/>
                  <a:lstStyle/>
                  <a:p>
                    <a:endParaRPr lang="en-US"/>
                  </a:p>
                </p:txBody>
              </p:sp>
              <p:sp>
                <p:nvSpPr>
                  <p:cNvPr id="73850" name="Line 106"/>
                  <p:cNvSpPr>
                    <a:spLocks noChangeShapeType="1"/>
                  </p:cNvSpPr>
                  <p:nvPr/>
                </p:nvSpPr>
                <p:spPr bwMode="auto">
                  <a:xfrm>
                    <a:off x="3345" y="1838"/>
                    <a:ext cx="1" cy="126"/>
                  </a:xfrm>
                  <a:prstGeom prst="line">
                    <a:avLst/>
                  </a:prstGeom>
                  <a:noFill/>
                  <a:ln w="12700">
                    <a:solidFill>
                      <a:srgbClr val="E00000"/>
                    </a:solidFill>
                    <a:round/>
                    <a:headEnd/>
                    <a:tailEnd/>
                  </a:ln>
                </p:spPr>
                <p:txBody>
                  <a:bodyPr/>
                  <a:lstStyle/>
                  <a:p>
                    <a:endParaRPr lang="en-US"/>
                  </a:p>
                </p:txBody>
              </p:sp>
              <p:sp>
                <p:nvSpPr>
                  <p:cNvPr id="73851" name="Line 107"/>
                  <p:cNvSpPr>
                    <a:spLocks noChangeShapeType="1"/>
                  </p:cNvSpPr>
                  <p:nvPr/>
                </p:nvSpPr>
                <p:spPr bwMode="auto">
                  <a:xfrm>
                    <a:off x="3359" y="1851"/>
                    <a:ext cx="1" cy="111"/>
                  </a:xfrm>
                  <a:prstGeom prst="line">
                    <a:avLst/>
                  </a:prstGeom>
                  <a:noFill/>
                  <a:ln w="12700">
                    <a:solidFill>
                      <a:srgbClr val="E00000"/>
                    </a:solidFill>
                    <a:round/>
                    <a:headEnd/>
                    <a:tailEnd/>
                  </a:ln>
                </p:spPr>
                <p:txBody>
                  <a:bodyPr/>
                  <a:lstStyle/>
                  <a:p>
                    <a:endParaRPr lang="en-US"/>
                  </a:p>
                </p:txBody>
              </p:sp>
              <p:sp>
                <p:nvSpPr>
                  <p:cNvPr id="73852" name="Line 108"/>
                  <p:cNvSpPr>
                    <a:spLocks noChangeShapeType="1"/>
                  </p:cNvSpPr>
                  <p:nvPr/>
                </p:nvSpPr>
                <p:spPr bwMode="auto">
                  <a:xfrm flipV="1">
                    <a:off x="3373" y="1858"/>
                    <a:ext cx="1" cy="105"/>
                  </a:xfrm>
                  <a:prstGeom prst="line">
                    <a:avLst/>
                  </a:prstGeom>
                  <a:noFill/>
                  <a:ln w="12700">
                    <a:solidFill>
                      <a:srgbClr val="E00000"/>
                    </a:solidFill>
                    <a:round/>
                    <a:headEnd/>
                    <a:tailEnd/>
                  </a:ln>
                </p:spPr>
                <p:txBody>
                  <a:bodyPr/>
                  <a:lstStyle/>
                  <a:p>
                    <a:endParaRPr lang="en-US"/>
                  </a:p>
                </p:txBody>
              </p:sp>
              <p:sp>
                <p:nvSpPr>
                  <p:cNvPr id="73853" name="Line 109"/>
                  <p:cNvSpPr>
                    <a:spLocks noChangeShapeType="1"/>
                  </p:cNvSpPr>
                  <p:nvPr/>
                </p:nvSpPr>
                <p:spPr bwMode="auto">
                  <a:xfrm flipV="1">
                    <a:off x="3388" y="1873"/>
                    <a:ext cx="1" cy="91"/>
                  </a:xfrm>
                  <a:prstGeom prst="line">
                    <a:avLst/>
                  </a:prstGeom>
                  <a:noFill/>
                  <a:ln w="12700">
                    <a:solidFill>
                      <a:srgbClr val="E00000"/>
                    </a:solidFill>
                    <a:round/>
                    <a:headEnd/>
                    <a:tailEnd/>
                  </a:ln>
                </p:spPr>
                <p:txBody>
                  <a:bodyPr/>
                  <a:lstStyle/>
                  <a:p>
                    <a:endParaRPr lang="en-US"/>
                  </a:p>
                </p:txBody>
              </p:sp>
              <p:sp>
                <p:nvSpPr>
                  <p:cNvPr id="73854" name="Line 110"/>
                  <p:cNvSpPr>
                    <a:spLocks noChangeShapeType="1"/>
                  </p:cNvSpPr>
                  <p:nvPr/>
                </p:nvSpPr>
                <p:spPr bwMode="auto">
                  <a:xfrm>
                    <a:off x="3403" y="1883"/>
                    <a:ext cx="1" cy="79"/>
                  </a:xfrm>
                  <a:prstGeom prst="line">
                    <a:avLst/>
                  </a:prstGeom>
                  <a:noFill/>
                  <a:ln w="12700">
                    <a:solidFill>
                      <a:srgbClr val="E00000"/>
                    </a:solidFill>
                    <a:round/>
                    <a:headEnd/>
                    <a:tailEnd/>
                  </a:ln>
                </p:spPr>
                <p:txBody>
                  <a:bodyPr/>
                  <a:lstStyle/>
                  <a:p>
                    <a:endParaRPr lang="en-US"/>
                  </a:p>
                </p:txBody>
              </p:sp>
              <p:sp>
                <p:nvSpPr>
                  <p:cNvPr id="73855" name="Line 111"/>
                  <p:cNvSpPr>
                    <a:spLocks noChangeShapeType="1"/>
                  </p:cNvSpPr>
                  <p:nvPr/>
                </p:nvSpPr>
                <p:spPr bwMode="auto">
                  <a:xfrm>
                    <a:off x="3416" y="1892"/>
                    <a:ext cx="1" cy="70"/>
                  </a:xfrm>
                  <a:prstGeom prst="line">
                    <a:avLst/>
                  </a:prstGeom>
                  <a:noFill/>
                  <a:ln w="12700">
                    <a:solidFill>
                      <a:srgbClr val="E00000"/>
                    </a:solidFill>
                    <a:round/>
                    <a:headEnd/>
                    <a:tailEnd/>
                  </a:ln>
                </p:spPr>
                <p:txBody>
                  <a:bodyPr/>
                  <a:lstStyle/>
                  <a:p>
                    <a:endParaRPr lang="en-US"/>
                  </a:p>
                </p:txBody>
              </p:sp>
              <p:sp>
                <p:nvSpPr>
                  <p:cNvPr id="73856" name="Line 112"/>
                  <p:cNvSpPr>
                    <a:spLocks noChangeShapeType="1"/>
                  </p:cNvSpPr>
                  <p:nvPr/>
                </p:nvSpPr>
                <p:spPr bwMode="auto">
                  <a:xfrm flipV="1">
                    <a:off x="3427" y="1897"/>
                    <a:ext cx="1" cy="65"/>
                  </a:xfrm>
                  <a:prstGeom prst="line">
                    <a:avLst/>
                  </a:prstGeom>
                  <a:noFill/>
                  <a:ln w="12700">
                    <a:solidFill>
                      <a:srgbClr val="E00000"/>
                    </a:solidFill>
                    <a:round/>
                    <a:headEnd/>
                    <a:tailEnd/>
                  </a:ln>
                </p:spPr>
                <p:txBody>
                  <a:bodyPr/>
                  <a:lstStyle/>
                  <a:p>
                    <a:endParaRPr lang="en-US"/>
                  </a:p>
                </p:txBody>
              </p:sp>
              <p:sp>
                <p:nvSpPr>
                  <p:cNvPr id="73857" name="Line 113"/>
                  <p:cNvSpPr>
                    <a:spLocks noChangeShapeType="1"/>
                  </p:cNvSpPr>
                  <p:nvPr/>
                </p:nvSpPr>
                <p:spPr bwMode="auto">
                  <a:xfrm>
                    <a:off x="3441" y="1904"/>
                    <a:ext cx="1" cy="58"/>
                  </a:xfrm>
                  <a:prstGeom prst="line">
                    <a:avLst/>
                  </a:prstGeom>
                  <a:noFill/>
                  <a:ln w="12700">
                    <a:solidFill>
                      <a:srgbClr val="E00000"/>
                    </a:solidFill>
                    <a:round/>
                    <a:headEnd/>
                    <a:tailEnd/>
                  </a:ln>
                </p:spPr>
                <p:txBody>
                  <a:bodyPr/>
                  <a:lstStyle/>
                  <a:p>
                    <a:endParaRPr lang="en-US"/>
                  </a:p>
                </p:txBody>
              </p:sp>
              <p:sp>
                <p:nvSpPr>
                  <p:cNvPr id="73858" name="Line 114"/>
                  <p:cNvSpPr>
                    <a:spLocks noChangeShapeType="1"/>
                  </p:cNvSpPr>
                  <p:nvPr/>
                </p:nvSpPr>
                <p:spPr bwMode="auto">
                  <a:xfrm flipV="1">
                    <a:off x="3452" y="1909"/>
                    <a:ext cx="1" cy="50"/>
                  </a:xfrm>
                  <a:prstGeom prst="line">
                    <a:avLst/>
                  </a:prstGeom>
                  <a:noFill/>
                  <a:ln w="12700">
                    <a:solidFill>
                      <a:srgbClr val="E00000"/>
                    </a:solidFill>
                    <a:round/>
                    <a:headEnd/>
                    <a:tailEnd/>
                  </a:ln>
                </p:spPr>
                <p:txBody>
                  <a:bodyPr/>
                  <a:lstStyle/>
                  <a:p>
                    <a:endParaRPr lang="en-US"/>
                  </a:p>
                </p:txBody>
              </p:sp>
              <p:sp>
                <p:nvSpPr>
                  <p:cNvPr id="73859" name="Line 115"/>
                  <p:cNvSpPr>
                    <a:spLocks noChangeShapeType="1"/>
                  </p:cNvSpPr>
                  <p:nvPr/>
                </p:nvSpPr>
                <p:spPr bwMode="auto">
                  <a:xfrm flipV="1">
                    <a:off x="3466" y="1918"/>
                    <a:ext cx="1" cy="38"/>
                  </a:xfrm>
                  <a:prstGeom prst="line">
                    <a:avLst/>
                  </a:prstGeom>
                  <a:noFill/>
                  <a:ln w="12700">
                    <a:solidFill>
                      <a:srgbClr val="E00000"/>
                    </a:solidFill>
                    <a:round/>
                    <a:headEnd/>
                    <a:tailEnd/>
                  </a:ln>
                </p:spPr>
                <p:txBody>
                  <a:bodyPr/>
                  <a:lstStyle/>
                  <a:p>
                    <a:endParaRPr lang="en-US"/>
                  </a:p>
                </p:txBody>
              </p:sp>
              <p:sp>
                <p:nvSpPr>
                  <p:cNvPr id="73860" name="Line 116"/>
                  <p:cNvSpPr>
                    <a:spLocks noChangeShapeType="1"/>
                  </p:cNvSpPr>
                  <p:nvPr/>
                </p:nvSpPr>
                <p:spPr bwMode="auto">
                  <a:xfrm flipV="1">
                    <a:off x="3478" y="1925"/>
                    <a:ext cx="1" cy="30"/>
                  </a:xfrm>
                  <a:prstGeom prst="line">
                    <a:avLst/>
                  </a:prstGeom>
                  <a:noFill/>
                  <a:ln w="12700">
                    <a:solidFill>
                      <a:srgbClr val="E00000"/>
                    </a:solidFill>
                    <a:round/>
                    <a:headEnd/>
                    <a:tailEnd/>
                  </a:ln>
                </p:spPr>
                <p:txBody>
                  <a:bodyPr/>
                  <a:lstStyle/>
                  <a:p>
                    <a:endParaRPr lang="en-US"/>
                  </a:p>
                </p:txBody>
              </p:sp>
              <p:sp>
                <p:nvSpPr>
                  <p:cNvPr id="73861" name="Line 117"/>
                  <p:cNvSpPr>
                    <a:spLocks noChangeShapeType="1"/>
                  </p:cNvSpPr>
                  <p:nvPr/>
                </p:nvSpPr>
                <p:spPr bwMode="auto">
                  <a:xfrm flipV="1">
                    <a:off x="3492" y="1928"/>
                    <a:ext cx="1" cy="31"/>
                  </a:xfrm>
                  <a:prstGeom prst="line">
                    <a:avLst/>
                  </a:prstGeom>
                  <a:noFill/>
                  <a:ln w="12700">
                    <a:solidFill>
                      <a:srgbClr val="E00000"/>
                    </a:solidFill>
                    <a:round/>
                    <a:headEnd/>
                    <a:tailEnd/>
                  </a:ln>
                </p:spPr>
                <p:txBody>
                  <a:bodyPr/>
                  <a:lstStyle/>
                  <a:p>
                    <a:endParaRPr lang="en-US"/>
                  </a:p>
                </p:txBody>
              </p:sp>
              <p:sp>
                <p:nvSpPr>
                  <p:cNvPr id="73862" name="Line 118"/>
                  <p:cNvSpPr>
                    <a:spLocks noChangeShapeType="1"/>
                  </p:cNvSpPr>
                  <p:nvPr/>
                </p:nvSpPr>
                <p:spPr bwMode="auto">
                  <a:xfrm flipV="1">
                    <a:off x="3503" y="1934"/>
                    <a:ext cx="1" cy="22"/>
                  </a:xfrm>
                  <a:prstGeom prst="line">
                    <a:avLst/>
                  </a:prstGeom>
                  <a:noFill/>
                  <a:ln w="12700">
                    <a:solidFill>
                      <a:srgbClr val="E00000"/>
                    </a:solidFill>
                    <a:round/>
                    <a:headEnd/>
                    <a:tailEnd/>
                  </a:ln>
                </p:spPr>
                <p:txBody>
                  <a:bodyPr/>
                  <a:lstStyle/>
                  <a:p>
                    <a:endParaRPr lang="en-US"/>
                  </a:p>
                </p:txBody>
              </p:sp>
              <p:sp>
                <p:nvSpPr>
                  <p:cNvPr id="73863" name="Line 119"/>
                  <p:cNvSpPr>
                    <a:spLocks noChangeShapeType="1"/>
                  </p:cNvSpPr>
                  <p:nvPr/>
                </p:nvSpPr>
                <p:spPr bwMode="auto">
                  <a:xfrm>
                    <a:off x="3224" y="1626"/>
                    <a:ext cx="1" cy="347"/>
                  </a:xfrm>
                  <a:prstGeom prst="line">
                    <a:avLst/>
                  </a:prstGeom>
                  <a:noFill/>
                  <a:ln w="12700">
                    <a:solidFill>
                      <a:srgbClr val="E00000"/>
                    </a:solidFill>
                    <a:round/>
                    <a:headEnd/>
                    <a:tailEnd/>
                  </a:ln>
                </p:spPr>
                <p:txBody>
                  <a:bodyPr/>
                  <a:lstStyle/>
                  <a:p>
                    <a:endParaRPr lang="en-US"/>
                  </a:p>
                </p:txBody>
              </p:sp>
            </p:grpSp>
            <p:sp>
              <p:nvSpPr>
                <p:cNvPr id="73842" name="Freeform 120"/>
                <p:cNvSpPr>
                  <a:spLocks/>
                </p:cNvSpPr>
                <p:nvPr/>
              </p:nvSpPr>
              <p:spPr bwMode="auto">
                <a:xfrm>
                  <a:off x="3215" y="1553"/>
                  <a:ext cx="365" cy="399"/>
                </a:xfrm>
                <a:custGeom>
                  <a:avLst/>
                  <a:gdLst>
                    <a:gd name="T0" fmla="*/ 0 w 731"/>
                    <a:gd name="T1" fmla="*/ 0 h 399"/>
                    <a:gd name="T2" fmla="*/ 0 w 731"/>
                    <a:gd name="T3" fmla="*/ 26 h 399"/>
                    <a:gd name="T4" fmla="*/ 0 w 731"/>
                    <a:gd name="T5" fmla="*/ 52 h 399"/>
                    <a:gd name="T6" fmla="*/ 0 w 731"/>
                    <a:gd name="T7" fmla="*/ 74 h 399"/>
                    <a:gd name="T8" fmla="*/ 0 w 731"/>
                    <a:gd name="T9" fmla="*/ 104 h 399"/>
                    <a:gd name="T10" fmla="*/ 0 w 731"/>
                    <a:gd name="T11" fmla="*/ 135 h 399"/>
                    <a:gd name="T12" fmla="*/ 0 w 731"/>
                    <a:gd name="T13" fmla="*/ 162 h 399"/>
                    <a:gd name="T14" fmla="*/ 0 w 731"/>
                    <a:gd name="T15" fmla="*/ 190 h 399"/>
                    <a:gd name="T16" fmla="*/ 0 w 731"/>
                    <a:gd name="T17" fmla="*/ 212 h 399"/>
                    <a:gd name="T18" fmla="*/ 0 w 731"/>
                    <a:gd name="T19" fmla="*/ 228 h 399"/>
                    <a:gd name="T20" fmla="*/ 0 w 731"/>
                    <a:gd name="T21" fmla="*/ 249 h 399"/>
                    <a:gd name="T22" fmla="*/ 0 w 731"/>
                    <a:gd name="T23" fmla="*/ 265 h 399"/>
                    <a:gd name="T24" fmla="*/ 0 w 731"/>
                    <a:gd name="T25" fmla="*/ 285 h 399"/>
                    <a:gd name="T26" fmla="*/ 0 w 731"/>
                    <a:gd name="T27" fmla="*/ 305 h 399"/>
                    <a:gd name="T28" fmla="*/ 0 w 731"/>
                    <a:gd name="T29" fmla="*/ 321 h 399"/>
                    <a:gd name="T30" fmla="*/ 0 w 731"/>
                    <a:gd name="T31" fmla="*/ 327 h 399"/>
                    <a:gd name="T32" fmla="*/ 0 w 731"/>
                    <a:gd name="T33" fmla="*/ 338 h 399"/>
                    <a:gd name="T34" fmla="*/ 0 w 731"/>
                    <a:gd name="T35" fmla="*/ 350 h 399"/>
                    <a:gd name="T36" fmla="*/ 0 w 731"/>
                    <a:gd name="T37" fmla="*/ 360 h 399"/>
                    <a:gd name="T38" fmla="*/ 0 w 731"/>
                    <a:gd name="T39" fmla="*/ 366 h 399"/>
                    <a:gd name="T40" fmla="*/ 0 w 731"/>
                    <a:gd name="T41" fmla="*/ 371 h 399"/>
                    <a:gd name="T42" fmla="*/ 0 w 731"/>
                    <a:gd name="T43" fmla="*/ 376 h 399"/>
                    <a:gd name="T44" fmla="*/ 0 w 731"/>
                    <a:gd name="T45" fmla="*/ 385 h 399"/>
                    <a:gd name="T46" fmla="*/ 0 w 731"/>
                    <a:gd name="T47" fmla="*/ 388 h 399"/>
                    <a:gd name="T48" fmla="*/ 0 w 731"/>
                    <a:gd name="T49" fmla="*/ 391 h 399"/>
                    <a:gd name="T50" fmla="*/ 0 w 731"/>
                    <a:gd name="T51" fmla="*/ 394 h 399"/>
                    <a:gd name="T52" fmla="*/ 0 w 731"/>
                    <a:gd name="T53" fmla="*/ 399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1"/>
                    <a:gd name="T82" fmla="*/ 0 h 399"/>
                    <a:gd name="T83" fmla="*/ 731 w 731"/>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1" h="399">
                      <a:moveTo>
                        <a:pt x="0" y="0"/>
                      </a:moveTo>
                      <a:lnTo>
                        <a:pt x="6" y="26"/>
                      </a:lnTo>
                      <a:lnTo>
                        <a:pt x="12" y="52"/>
                      </a:lnTo>
                      <a:lnTo>
                        <a:pt x="25" y="74"/>
                      </a:lnTo>
                      <a:lnTo>
                        <a:pt x="42" y="104"/>
                      </a:lnTo>
                      <a:lnTo>
                        <a:pt x="63" y="135"/>
                      </a:lnTo>
                      <a:lnTo>
                        <a:pt x="88" y="162"/>
                      </a:lnTo>
                      <a:lnTo>
                        <a:pt x="119" y="190"/>
                      </a:lnTo>
                      <a:lnTo>
                        <a:pt x="150" y="212"/>
                      </a:lnTo>
                      <a:lnTo>
                        <a:pt x="175" y="228"/>
                      </a:lnTo>
                      <a:lnTo>
                        <a:pt x="205" y="249"/>
                      </a:lnTo>
                      <a:lnTo>
                        <a:pt x="232" y="265"/>
                      </a:lnTo>
                      <a:lnTo>
                        <a:pt x="276" y="285"/>
                      </a:lnTo>
                      <a:lnTo>
                        <a:pt x="320" y="305"/>
                      </a:lnTo>
                      <a:lnTo>
                        <a:pt x="357" y="321"/>
                      </a:lnTo>
                      <a:lnTo>
                        <a:pt x="386" y="327"/>
                      </a:lnTo>
                      <a:lnTo>
                        <a:pt x="416" y="338"/>
                      </a:lnTo>
                      <a:lnTo>
                        <a:pt x="455" y="350"/>
                      </a:lnTo>
                      <a:lnTo>
                        <a:pt x="493" y="360"/>
                      </a:lnTo>
                      <a:lnTo>
                        <a:pt x="516" y="366"/>
                      </a:lnTo>
                      <a:lnTo>
                        <a:pt x="541" y="371"/>
                      </a:lnTo>
                      <a:lnTo>
                        <a:pt x="570" y="376"/>
                      </a:lnTo>
                      <a:lnTo>
                        <a:pt x="612" y="385"/>
                      </a:lnTo>
                      <a:lnTo>
                        <a:pt x="637" y="388"/>
                      </a:lnTo>
                      <a:lnTo>
                        <a:pt x="662" y="391"/>
                      </a:lnTo>
                      <a:lnTo>
                        <a:pt x="692" y="394"/>
                      </a:lnTo>
                      <a:lnTo>
                        <a:pt x="731" y="399"/>
                      </a:lnTo>
                    </a:path>
                  </a:pathLst>
                </a:custGeom>
                <a:noFill/>
                <a:ln w="12700">
                  <a:solidFill>
                    <a:srgbClr val="E00000"/>
                  </a:solidFill>
                  <a:round/>
                  <a:headEnd/>
                  <a:tailEnd/>
                </a:ln>
              </p:spPr>
              <p:txBody>
                <a:bodyPr/>
                <a:lstStyle/>
                <a:p>
                  <a:endParaRPr lang="en-US"/>
                </a:p>
              </p:txBody>
            </p:sp>
          </p:grpSp>
          <p:grpSp>
            <p:nvGrpSpPr>
              <p:cNvPr id="73750" name="Group 121"/>
              <p:cNvGrpSpPr>
                <a:grpSpLocks/>
              </p:cNvGrpSpPr>
              <p:nvPr/>
            </p:nvGrpSpPr>
            <p:grpSpPr bwMode="auto">
              <a:xfrm rot="-218292">
                <a:off x="2399" y="1678"/>
                <a:ext cx="1008" cy="480"/>
                <a:chOff x="2423" y="1565"/>
                <a:chExt cx="788" cy="632"/>
              </a:xfrm>
            </p:grpSpPr>
            <p:grpSp>
              <p:nvGrpSpPr>
                <p:cNvPr id="73806" name="Group 122"/>
                <p:cNvGrpSpPr>
                  <a:grpSpLocks/>
                </p:cNvGrpSpPr>
                <p:nvPr/>
              </p:nvGrpSpPr>
              <p:grpSpPr bwMode="auto">
                <a:xfrm>
                  <a:off x="2456" y="1678"/>
                  <a:ext cx="735" cy="519"/>
                  <a:chOff x="2456" y="1678"/>
                  <a:chExt cx="735" cy="519"/>
                </a:xfrm>
              </p:grpSpPr>
              <p:sp>
                <p:nvSpPr>
                  <p:cNvPr id="73808" name="Line 123"/>
                  <p:cNvSpPr>
                    <a:spLocks noChangeShapeType="1"/>
                  </p:cNvSpPr>
                  <p:nvPr/>
                </p:nvSpPr>
                <p:spPr bwMode="auto">
                  <a:xfrm flipV="1">
                    <a:off x="2797" y="1903"/>
                    <a:ext cx="1" cy="120"/>
                  </a:xfrm>
                  <a:prstGeom prst="line">
                    <a:avLst/>
                  </a:prstGeom>
                  <a:noFill/>
                  <a:ln w="12700">
                    <a:solidFill>
                      <a:srgbClr val="E00000"/>
                    </a:solidFill>
                    <a:round/>
                    <a:headEnd/>
                    <a:tailEnd/>
                  </a:ln>
                </p:spPr>
                <p:txBody>
                  <a:bodyPr/>
                  <a:lstStyle/>
                  <a:p>
                    <a:endParaRPr lang="en-US"/>
                  </a:p>
                </p:txBody>
              </p:sp>
              <p:sp>
                <p:nvSpPr>
                  <p:cNvPr id="73809" name="Line 124"/>
                  <p:cNvSpPr>
                    <a:spLocks noChangeShapeType="1"/>
                  </p:cNvSpPr>
                  <p:nvPr/>
                </p:nvSpPr>
                <p:spPr bwMode="auto">
                  <a:xfrm>
                    <a:off x="2727" y="1891"/>
                    <a:ext cx="1" cy="149"/>
                  </a:xfrm>
                  <a:prstGeom prst="line">
                    <a:avLst/>
                  </a:prstGeom>
                  <a:noFill/>
                  <a:ln w="12700">
                    <a:solidFill>
                      <a:srgbClr val="E00000"/>
                    </a:solidFill>
                    <a:round/>
                    <a:headEnd/>
                    <a:tailEnd/>
                  </a:ln>
                </p:spPr>
                <p:txBody>
                  <a:bodyPr/>
                  <a:lstStyle/>
                  <a:p>
                    <a:endParaRPr lang="en-US"/>
                  </a:p>
                </p:txBody>
              </p:sp>
              <p:sp>
                <p:nvSpPr>
                  <p:cNvPr id="73810" name="Line 125"/>
                  <p:cNvSpPr>
                    <a:spLocks noChangeShapeType="1"/>
                  </p:cNvSpPr>
                  <p:nvPr/>
                </p:nvSpPr>
                <p:spPr bwMode="auto">
                  <a:xfrm flipV="1">
                    <a:off x="2868" y="1894"/>
                    <a:ext cx="1" cy="107"/>
                  </a:xfrm>
                  <a:prstGeom prst="line">
                    <a:avLst/>
                  </a:prstGeom>
                  <a:noFill/>
                  <a:ln w="12700">
                    <a:solidFill>
                      <a:srgbClr val="E00000"/>
                    </a:solidFill>
                    <a:round/>
                    <a:headEnd/>
                    <a:tailEnd/>
                  </a:ln>
                </p:spPr>
                <p:txBody>
                  <a:bodyPr/>
                  <a:lstStyle/>
                  <a:p>
                    <a:endParaRPr lang="en-US"/>
                  </a:p>
                </p:txBody>
              </p:sp>
              <p:sp>
                <p:nvSpPr>
                  <p:cNvPr id="73811" name="Line 126"/>
                  <p:cNvSpPr>
                    <a:spLocks noChangeShapeType="1"/>
                  </p:cNvSpPr>
                  <p:nvPr/>
                </p:nvSpPr>
                <p:spPr bwMode="auto">
                  <a:xfrm>
                    <a:off x="2938" y="1885"/>
                    <a:ext cx="1" cy="105"/>
                  </a:xfrm>
                  <a:prstGeom prst="line">
                    <a:avLst/>
                  </a:prstGeom>
                  <a:noFill/>
                  <a:ln w="12700">
                    <a:solidFill>
                      <a:srgbClr val="E00000"/>
                    </a:solidFill>
                    <a:round/>
                    <a:headEnd/>
                    <a:tailEnd/>
                  </a:ln>
                </p:spPr>
                <p:txBody>
                  <a:bodyPr/>
                  <a:lstStyle/>
                  <a:p>
                    <a:endParaRPr lang="en-US"/>
                  </a:p>
                </p:txBody>
              </p:sp>
              <p:sp>
                <p:nvSpPr>
                  <p:cNvPr id="73812" name="Line 127"/>
                  <p:cNvSpPr>
                    <a:spLocks noChangeShapeType="1"/>
                  </p:cNvSpPr>
                  <p:nvPr/>
                </p:nvSpPr>
                <p:spPr bwMode="auto">
                  <a:xfrm flipV="1">
                    <a:off x="3000" y="1865"/>
                    <a:ext cx="1" cy="121"/>
                  </a:xfrm>
                  <a:prstGeom prst="line">
                    <a:avLst/>
                  </a:prstGeom>
                  <a:noFill/>
                  <a:ln w="12700">
                    <a:solidFill>
                      <a:srgbClr val="E00000"/>
                    </a:solidFill>
                    <a:round/>
                    <a:headEnd/>
                    <a:tailEnd/>
                  </a:ln>
                </p:spPr>
                <p:txBody>
                  <a:bodyPr/>
                  <a:lstStyle/>
                  <a:p>
                    <a:endParaRPr lang="en-US"/>
                  </a:p>
                </p:txBody>
              </p:sp>
              <p:sp>
                <p:nvSpPr>
                  <p:cNvPr id="73813" name="Line 128"/>
                  <p:cNvSpPr>
                    <a:spLocks noChangeShapeType="1"/>
                  </p:cNvSpPr>
                  <p:nvPr/>
                </p:nvSpPr>
                <p:spPr bwMode="auto">
                  <a:xfrm flipV="1">
                    <a:off x="3079" y="1825"/>
                    <a:ext cx="1" cy="149"/>
                  </a:xfrm>
                  <a:prstGeom prst="line">
                    <a:avLst/>
                  </a:prstGeom>
                  <a:noFill/>
                  <a:ln w="12700">
                    <a:solidFill>
                      <a:srgbClr val="E00000"/>
                    </a:solidFill>
                    <a:round/>
                    <a:headEnd/>
                    <a:tailEnd/>
                  </a:ln>
                </p:spPr>
                <p:txBody>
                  <a:bodyPr/>
                  <a:lstStyle/>
                  <a:p>
                    <a:endParaRPr lang="en-US"/>
                  </a:p>
                </p:txBody>
              </p:sp>
              <p:sp>
                <p:nvSpPr>
                  <p:cNvPr id="73814" name="Line 129"/>
                  <p:cNvSpPr>
                    <a:spLocks noChangeShapeType="1"/>
                  </p:cNvSpPr>
                  <p:nvPr/>
                </p:nvSpPr>
                <p:spPr bwMode="auto">
                  <a:xfrm>
                    <a:off x="2629" y="1869"/>
                    <a:ext cx="1" cy="202"/>
                  </a:xfrm>
                  <a:prstGeom prst="line">
                    <a:avLst/>
                  </a:prstGeom>
                  <a:noFill/>
                  <a:ln w="12700">
                    <a:solidFill>
                      <a:srgbClr val="E00000"/>
                    </a:solidFill>
                    <a:round/>
                    <a:headEnd/>
                    <a:tailEnd/>
                  </a:ln>
                </p:spPr>
                <p:txBody>
                  <a:bodyPr/>
                  <a:lstStyle/>
                  <a:p>
                    <a:endParaRPr lang="en-US"/>
                  </a:p>
                </p:txBody>
              </p:sp>
              <p:sp>
                <p:nvSpPr>
                  <p:cNvPr id="73815" name="Line 130"/>
                  <p:cNvSpPr>
                    <a:spLocks noChangeShapeType="1"/>
                  </p:cNvSpPr>
                  <p:nvPr/>
                </p:nvSpPr>
                <p:spPr bwMode="auto">
                  <a:xfrm>
                    <a:off x="2456" y="1733"/>
                    <a:ext cx="1" cy="464"/>
                  </a:xfrm>
                  <a:prstGeom prst="line">
                    <a:avLst/>
                  </a:prstGeom>
                  <a:noFill/>
                  <a:ln w="12700">
                    <a:solidFill>
                      <a:srgbClr val="E00000"/>
                    </a:solidFill>
                    <a:round/>
                    <a:headEnd/>
                    <a:tailEnd/>
                  </a:ln>
                </p:spPr>
                <p:txBody>
                  <a:bodyPr/>
                  <a:lstStyle/>
                  <a:p>
                    <a:endParaRPr lang="en-US"/>
                  </a:p>
                </p:txBody>
              </p:sp>
              <p:sp>
                <p:nvSpPr>
                  <p:cNvPr id="73816" name="Line 131"/>
                  <p:cNvSpPr>
                    <a:spLocks noChangeShapeType="1"/>
                  </p:cNvSpPr>
                  <p:nvPr/>
                </p:nvSpPr>
                <p:spPr bwMode="auto">
                  <a:xfrm>
                    <a:off x="2488" y="1774"/>
                    <a:ext cx="1" cy="393"/>
                  </a:xfrm>
                  <a:prstGeom prst="line">
                    <a:avLst/>
                  </a:prstGeom>
                  <a:noFill/>
                  <a:ln w="12700">
                    <a:solidFill>
                      <a:srgbClr val="E00000"/>
                    </a:solidFill>
                    <a:round/>
                    <a:headEnd/>
                    <a:tailEnd/>
                  </a:ln>
                </p:spPr>
                <p:txBody>
                  <a:bodyPr/>
                  <a:lstStyle/>
                  <a:p>
                    <a:endParaRPr lang="en-US"/>
                  </a:p>
                </p:txBody>
              </p:sp>
              <p:sp>
                <p:nvSpPr>
                  <p:cNvPr id="73817" name="Line 132"/>
                  <p:cNvSpPr>
                    <a:spLocks noChangeShapeType="1"/>
                  </p:cNvSpPr>
                  <p:nvPr/>
                </p:nvSpPr>
                <p:spPr bwMode="auto">
                  <a:xfrm>
                    <a:off x="2520" y="1804"/>
                    <a:ext cx="1" cy="333"/>
                  </a:xfrm>
                  <a:prstGeom prst="line">
                    <a:avLst/>
                  </a:prstGeom>
                  <a:noFill/>
                  <a:ln w="12700">
                    <a:solidFill>
                      <a:srgbClr val="E00000"/>
                    </a:solidFill>
                    <a:round/>
                    <a:headEnd/>
                    <a:tailEnd/>
                  </a:ln>
                </p:spPr>
                <p:txBody>
                  <a:bodyPr/>
                  <a:lstStyle/>
                  <a:p>
                    <a:endParaRPr lang="en-US"/>
                  </a:p>
                </p:txBody>
              </p:sp>
              <p:sp>
                <p:nvSpPr>
                  <p:cNvPr id="73818" name="Line 133"/>
                  <p:cNvSpPr>
                    <a:spLocks noChangeShapeType="1"/>
                  </p:cNvSpPr>
                  <p:nvPr/>
                </p:nvSpPr>
                <p:spPr bwMode="auto">
                  <a:xfrm>
                    <a:off x="2548" y="1826"/>
                    <a:ext cx="1" cy="296"/>
                  </a:xfrm>
                  <a:prstGeom prst="line">
                    <a:avLst/>
                  </a:prstGeom>
                  <a:noFill/>
                  <a:ln w="12700">
                    <a:solidFill>
                      <a:srgbClr val="E00000"/>
                    </a:solidFill>
                    <a:round/>
                    <a:headEnd/>
                    <a:tailEnd/>
                  </a:ln>
                </p:spPr>
                <p:txBody>
                  <a:bodyPr/>
                  <a:lstStyle/>
                  <a:p>
                    <a:endParaRPr lang="en-US"/>
                  </a:p>
                </p:txBody>
              </p:sp>
              <p:sp>
                <p:nvSpPr>
                  <p:cNvPr id="73819" name="Line 134"/>
                  <p:cNvSpPr>
                    <a:spLocks noChangeShapeType="1"/>
                  </p:cNvSpPr>
                  <p:nvPr/>
                </p:nvSpPr>
                <p:spPr bwMode="auto">
                  <a:xfrm>
                    <a:off x="2575" y="1844"/>
                    <a:ext cx="1" cy="257"/>
                  </a:xfrm>
                  <a:prstGeom prst="line">
                    <a:avLst/>
                  </a:prstGeom>
                  <a:noFill/>
                  <a:ln w="12700">
                    <a:solidFill>
                      <a:srgbClr val="E00000"/>
                    </a:solidFill>
                    <a:round/>
                    <a:headEnd/>
                    <a:tailEnd/>
                  </a:ln>
                </p:spPr>
                <p:txBody>
                  <a:bodyPr/>
                  <a:lstStyle/>
                  <a:p>
                    <a:endParaRPr lang="en-US"/>
                  </a:p>
                </p:txBody>
              </p:sp>
              <p:sp>
                <p:nvSpPr>
                  <p:cNvPr id="73820" name="Line 135"/>
                  <p:cNvSpPr>
                    <a:spLocks noChangeShapeType="1"/>
                  </p:cNvSpPr>
                  <p:nvPr/>
                </p:nvSpPr>
                <p:spPr bwMode="auto">
                  <a:xfrm>
                    <a:off x="2601" y="1858"/>
                    <a:ext cx="1" cy="227"/>
                  </a:xfrm>
                  <a:prstGeom prst="line">
                    <a:avLst/>
                  </a:prstGeom>
                  <a:noFill/>
                  <a:ln w="12700">
                    <a:solidFill>
                      <a:srgbClr val="E00000"/>
                    </a:solidFill>
                    <a:round/>
                    <a:headEnd/>
                    <a:tailEnd/>
                  </a:ln>
                </p:spPr>
                <p:txBody>
                  <a:bodyPr/>
                  <a:lstStyle/>
                  <a:p>
                    <a:endParaRPr lang="en-US"/>
                  </a:p>
                </p:txBody>
              </p:sp>
              <p:sp>
                <p:nvSpPr>
                  <p:cNvPr id="73821" name="Line 136"/>
                  <p:cNvSpPr>
                    <a:spLocks noChangeShapeType="1"/>
                  </p:cNvSpPr>
                  <p:nvPr/>
                </p:nvSpPr>
                <p:spPr bwMode="auto">
                  <a:xfrm flipV="1">
                    <a:off x="2652" y="1877"/>
                    <a:ext cx="1" cy="182"/>
                  </a:xfrm>
                  <a:prstGeom prst="line">
                    <a:avLst/>
                  </a:prstGeom>
                  <a:noFill/>
                  <a:ln w="12700">
                    <a:solidFill>
                      <a:srgbClr val="E00000"/>
                    </a:solidFill>
                    <a:round/>
                    <a:headEnd/>
                    <a:tailEnd/>
                  </a:ln>
                </p:spPr>
                <p:txBody>
                  <a:bodyPr/>
                  <a:lstStyle/>
                  <a:p>
                    <a:endParaRPr lang="en-US"/>
                  </a:p>
                </p:txBody>
              </p:sp>
              <p:sp>
                <p:nvSpPr>
                  <p:cNvPr id="73822" name="Line 137"/>
                  <p:cNvSpPr>
                    <a:spLocks noChangeShapeType="1"/>
                  </p:cNvSpPr>
                  <p:nvPr/>
                </p:nvSpPr>
                <p:spPr bwMode="auto">
                  <a:xfrm>
                    <a:off x="2676" y="1887"/>
                    <a:ext cx="1" cy="170"/>
                  </a:xfrm>
                  <a:prstGeom prst="line">
                    <a:avLst/>
                  </a:prstGeom>
                  <a:noFill/>
                  <a:ln w="12700">
                    <a:solidFill>
                      <a:srgbClr val="E00000"/>
                    </a:solidFill>
                    <a:round/>
                    <a:headEnd/>
                    <a:tailEnd/>
                  </a:ln>
                </p:spPr>
                <p:txBody>
                  <a:bodyPr/>
                  <a:lstStyle/>
                  <a:p>
                    <a:endParaRPr lang="en-US"/>
                  </a:p>
                </p:txBody>
              </p:sp>
              <p:sp>
                <p:nvSpPr>
                  <p:cNvPr id="73823" name="Line 138"/>
                  <p:cNvSpPr>
                    <a:spLocks noChangeShapeType="1"/>
                  </p:cNvSpPr>
                  <p:nvPr/>
                </p:nvSpPr>
                <p:spPr bwMode="auto">
                  <a:xfrm flipV="1">
                    <a:off x="2700" y="1887"/>
                    <a:ext cx="1" cy="166"/>
                  </a:xfrm>
                  <a:prstGeom prst="line">
                    <a:avLst/>
                  </a:prstGeom>
                  <a:noFill/>
                  <a:ln w="12700">
                    <a:solidFill>
                      <a:srgbClr val="E00000"/>
                    </a:solidFill>
                    <a:round/>
                    <a:headEnd/>
                    <a:tailEnd/>
                  </a:ln>
                </p:spPr>
                <p:txBody>
                  <a:bodyPr/>
                  <a:lstStyle/>
                  <a:p>
                    <a:endParaRPr lang="en-US"/>
                  </a:p>
                </p:txBody>
              </p:sp>
              <p:sp>
                <p:nvSpPr>
                  <p:cNvPr id="73824" name="Line 139"/>
                  <p:cNvSpPr>
                    <a:spLocks noChangeShapeType="1"/>
                  </p:cNvSpPr>
                  <p:nvPr/>
                </p:nvSpPr>
                <p:spPr bwMode="auto">
                  <a:xfrm>
                    <a:off x="2750" y="1900"/>
                    <a:ext cx="1" cy="129"/>
                  </a:xfrm>
                  <a:prstGeom prst="line">
                    <a:avLst/>
                  </a:prstGeom>
                  <a:noFill/>
                  <a:ln w="12700">
                    <a:solidFill>
                      <a:srgbClr val="E00000"/>
                    </a:solidFill>
                    <a:round/>
                    <a:headEnd/>
                    <a:tailEnd/>
                  </a:ln>
                </p:spPr>
                <p:txBody>
                  <a:bodyPr/>
                  <a:lstStyle/>
                  <a:p>
                    <a:endParaRPr lang="en-US"/>
                  </a:p>
                </p:txBody>
              </p:sp>
              <p:sp>
                <p:nvSpPr>
                  <p:cNvPr id="73825" name="Line 140"/>
                  <p:cNvSpPr>
                    <a:spLocks noChangeShapeType="1"/>
                  </p:cNvSpPr>
                  <p:nvPr/>
                </p:nvSpPr>
                <p:spPr bwMode="auto">
                  <a:xfrm flipV="1">
                    <a:off x="2773" y="1903"/>
                    <a:ext cx="1" cy="126"/>
                  </a:xfrm>
                  <a:prstGeom prst="line">
                    <a:avLst/>
                  </a:prstGeom>
                  <a:noFill/>
                  <a:ln w="12700">
                    <a:solidFill>
                      <a:srgbClr val="E00000"/>
                    </a:solidFill>
                    <a:round/>
                    <a:headEnd/>
                    <a:tailEnd/>
                  </a:ln>
                </p:spPr>
                <p:txBody>
                  <a:bodyPr/>
                  <a:lstStyle/>
                  <a:p>
                    <a:endParaRPr lang="en-US"/>
                  </a:p>
                </p:txBody>
              </p:sp>
              <p:sp>
                <p:nvSpPr>
                  <p:cNvPr id="73826" name="Line 141"/>
                  <p:cNvSpPr>
                    <a:spLocks noChangeShapeType="1"/>
                  </p:cNvSpPr>
                  <p:nvPr/>
                </p:nvSpPr>
                <p:spPr bwMode="auto">
                  <a:xfrm flipV="1">
                    <a:off x="2820" y="1903"/>
                    <a:ext cx="1" cy="115"/>
                  </a:xfrm>
                  <a:prstGeom prst="line">
                    <a:avLst/>
                  </a:prstGeom>
                  <a:noFill/>
                  <a:ln w="12700">
                    <a:solidFill>
                      <a:srgbClr val="E00000"/>
                    </a:solidFill>
                    <a:round/>
                    <a:headEnd/>
                    <a:tailEnd/>
                  </a:ln>
                </p:spPr>
                <p:txBody>
                  <a:bodyPr/>
                  <a:lstStyle/>
                  <a:p>
                    <a:endParaRPr lang="en-US"/>
                  </a:p>
                </p:txBody>
              </p:sp>
              <p:sp>
                <p:nvSpPr>
                  <p:cNvPr id="73827" name="Line 142"/>
                  <p:cNvSpPr>
                    <a:spLocks noChangeShapeType="1"/>
                  </p:cNvSpPr>
                  <p:nvPr/>
                </p:nvSpPr>
                <p:spPr bwMode="auto">
                  <a:xfrm flipV="1">
                    <a:off x="2844" y="1900"/>
                    <a:ext cx="1" cy="112"/>
                  </a:xfrm>
                  <a:prstGeom prst="line">
                    <a:avLst/>
                  </a:prstGeom>
                  <a:noFill/>
                  <a:ln w="12700">
                    <a:solidFill>
                      <a:srgbClr val="E00000"/>
                    </a:solidFill>
                    <a:round/>
                    <a:headEnd/>
                    <a:tailEnd/>
                  </a:ln>
                </p:spPr>
                <p:txBody>
                  <a:bodyPr/>
                  <a:lstStyle/>
                  <a:p>
                    <a:endParaRPr lang="en-US"/>
                  </a:p>
                </p:txBody>
              </p:sp>
              <p:sp>
                <p:nvSpPr>
                  <p:cNvPr id="73828" name="Line 143"/>
                  <p:cNvSpPr>
                    <a:spLocks noChangeShapeType="1"/>
                  </p:cNvSpPr>
                  <p:nvPr/>
                </p:nvSpPr>
                <p:spPr bwMode="auto">
                  <a:xfrm flipV="1">
                    <a:off x="2891" y="1893"/>
                    <a:ext cx="1" cy="109"/>
                  </a:xfrm>
                  <a:prstGeom prst="line">
                    <a:avLst/>
                  </a:prstGeom>
                  <a:noFill/>
                  <a:ln w="12700">
                    <a:solidFill>
                      <a:srgbClr val="E00000"/>
                    </a:solidFill>
                    <a:round/>
                    <a:headEnd/>
                    <a:tailEnd/>
                  </a:ln>
                </p:spPr>
                <p:txBody>
                  <a:bodyPr/>
                  <a:lstStyle/>
                  <a:p>
                    <a:endParaRPr lang="en-US"/>
                  </a:p>
                </p:txBody>
              </p:sp>
              <p:sp>
                <p:nvSpPr>
                  <p:cNvPr id="73829" name="Line 144"/>
                  <p:cNvSpPr>
                    <a:spLocks noChangeShapeType="1"/>
                  </p:cNvSpPr>
                  <p:nvPr/>
                </p:nvSpPr>
                <p:spPr bwMode="auto">
                  <a:xfrm flipV="1">
                    <a:off x="2914" y="1893"/>
                    <a:ext cx="1" cy="109"/>
                  </a:xfrm>
                  <a:prstGeom prst="line">
                    <a:avLst/>
                  </a:prstGeom>
                  <a:noFill/>
                  <a:ln w="12700">
                    <a:solidFill>
                      <a:srgbClr val="E00000"/>
                    </a:solidFill>
                    <a:round/>
                    <a:headEnd/>
                    <a:tailEnd/>
                  </a:ln>
                </p:spPr>
                <p:txBody>
                  <a:bodyPr/>
                  <a:lstStyle/>
                  <a:p>
                    <a:endParaRPr lang="en-US"/>
                  </a:p>
                </p:txBody>
              </p:sp>
              <p:sp>
                <p:nvSpPr>
                  <p:cNvPr id="73830" name="Line 145"/>
                  <p:cNvSpPr>
                    <a:spLocks noChangeShapeType="1"/>
                  </p:cNvSpPr>
                  <p:nvPr/>
                </p:nvSpPr>
                <p:spPr bwMode="auto">
                  <a:xfrm flipV="1">
                    <a:off x="2958" y="1880"/>
                    <a:ext cx="1" cy="112"/>
                  </a:xfrm>
                  <a:prstGeom prst="line">
                    <a:avLst/>
                  </a:prstGeom>
                  <a:noFill/>
                  <a:ln w="12700">
                    <a:solidFill>
                      <a:srgbClr val="E00000"/>
                    </a:solidFill>
                    <a:round/>
                    <a:headEnd/>
                    <a:tailEnd/>
                  </a:ln>
                </p:spPr>
                <p:txBody>
                  <a:bodyPr/>
                  <a:lstStyle/>
                  <a:p>
                    <a:endParaRPr lang="en-US"/>
                  </a:p>
                </p:txBody>
              </p:sp>
              <p:sp>
                <p:nvSpPr>
                  <p:cNvPr id="73831" name="Line 146"/>
                  <p:cNvSpPr>
                    <a:spLocks noChangeShapeType="1"/>
                  </p:cNvSpPr>
                  <p:nvPr/>
                </p:nvSpPr>
                <p:spPr bwMode="auto">
                  <a:xfrm flipV="1">
                    <a:off x="2979" y="1873"/>
                    <a:ext cx="1" cy="119"/>
                  </a:xfrm>
                  <a:prstGeom prst="line">
                    <a:avLst/>
                  </a:prstGeom>
                  <a:noFill/>
                  <a:ln w="12700">
                    <a:solidFill>
                      <a:srgbClr val="E00000"/>
                    </a:solidFill>
                    <a:round/>
                    <a:headEnd/>
                    <a:tailEnd/>
                  </a:ln>
                </p:spPr>
                <p:txBody>
                  <a:bodyPr/>
                  <a:lstStyle/>
                  <a:p>
                    <a:endParaRPr lang="en-US"/>
                  </a:p>
                </p:txBody>
              </p:sp>
              <p:sp>
                <p:nvSpPr>
                  <p:cNvPr id="73832" name="Line 147"/>
                  <p:cNvSpPr>
                    <a:spLocks noChangeShapeType="1"/>
                  </p:cNvSpPr>
                  <p:nvPr/>
                </p:nvSpPr>
                <p:spPr bwMode="auto">
                  <a:xfrm>
                    <a:off x="3020" y="1856"/>
                    <a:ext cx="1" cy="130"/>
                  </a:xfrm>
                  <a:prstGeom prst="line">
                    <a:avLst/>
                  </a:prstGeom>
                  <a:noFill/>
                  <a:ln w="12700">
                    <a:solidFill>
                      <a:srgbClr val="E00000"/>
                    </a:solidFill>
                    <a:round/>
                    <a:headEnd/>
                    <a:tailEnd/>
                  </a:ln>
                </p:spPr>
                <p:txBody>
                  <a:bodyPr/>
                  <a:lstStyle/>
                  <a:p>
                    <a:endParaRPr lang="en-US"/>
                  </a:p>
                </p:txBody>
              </p:sp>
              <p:sp>
                <p:nvSpPr>
                  <p:cNvPr id="73833" name="Line 148"/>
                  <p:cNvSpPr>
                    <a:spLocks noChangeShapeType="1"/>
                  </p:cNvSpPr>
                  <p:nvPr/>
                </p:nvSpPr>
                <p:spPr bwMode="auto">
                  <a:xfrm flipV="1">
                    <a:off x="3040" y="1846"/>
                    <a:ext cx="1" cy="137"/>
                  </a:xfrm>
                  <a:prstGeom prst="line">
                    <a:avLst/>
                  </a:prstGeom>
                  <a:noFill/>
                  <a:ln w="12700">
                    <a:solidFill>
                      <a:srgbClr val="E00000"/>
                    </a:solidFill>
                    <a:round/>
                    <a:headEnd/>
                    <a:tailEnd/>
                  </a:ln>
                </p:spPr>
                <p:txBody>
                  <a:bodyPr/>
                  <a:lstStyle/>
                  <a:p>
                    <a:endParaRPr lang="en-US"/>
                  </a:p>
                </p:txBody>
              </p:sp>
              <p:sp>
                <p:nvSpPr>
                  <p:cNvPr id="73834" name="Line 149"/>
                  <p:cNvSpPr>
                    <a:spLocks noChangeShapeType="1"/>
                  </p:cNvSpPr>
                  <p:nvPr/>
                </p:nvSpPr>
                <p:spPr bwMode="auto">
                  <a:xfrm flipV="1">
                    <a:off x="3061" y="1830"/>
                    <a:ext cx="1" cy="153"/>
                  </a:xfrm>
                  <a:prstGeom prst="line">
                    <a:avLst/>
                  </a:prstGeom>
                  <a:noFill/>
                  <a:ln w="12700">
                    <a:solidFill>
                      <a:srgbClr val="E00000"/>
                    </a:solidFill>
                    <a:round/>
                    <a:headEnd/>
                    <a:tailEnd/>
                  </a:ln>
                </p:spPr>
                <p:txBody>
                  <a:bodyPr/>
                  <a:lstStyle/>
                  <a:p>
                    <a:endParaRPr lang="en-US"/>
                  </a:p>
                </p:txBody>
              </p:sp>
              <p:sp>
                <p:nvSpPr>
                  <p:cNvPr id="73835" name="Line 150"/>
                  <p:cNvSpPr>
                    <a:spLocks noChangeShapeType="1"/>
                  </p:cNvSpPr>
                  <p:nvPr/>
                </p:nvSpPr>
                <p:spPr bwMode="auto">
                  <a:xfrm flipV="1">
                    <a:off x="3096" y="1807"/>
                    <a:ext cx="1" cy="170"/>
                  </a:xfrm>
                  <a:prstGeom prst="line">
                    <a:avLst/>
                  </a:prstGeom>
                  <a:noFill/>
                  <a:ln w="12700">
                    <a:solidFill>
                      <a:srgbClr val="E00000"/>
                    </a:solidFill>
                    <a:round/>
                    <a:headEnd/>
                    <a:tailEnd/>
                  </a:ln>
                </p:spPr>
                <p:txBody>
                  <a:bodyPr/>
                  <a:lstStyle/>
                  <a:p>
                    <a:endParaRPr lang="en-US"/>
                  </a:p>
                </p:txBody>
              </p:sp>
              <p:sp>
                <p:nvSpPr>
                  <p:cNvPr id="73836" name="Line 151"/>
                  <p:cNvSpPr>
                    <a:spLocks noChangeShapeType="1"/>
                  </p:cNvSpPr>
                  <p:nvPr/>
                </p:nvSpPr>
                <p:spPr bwMode="auto">
                  <a:xfrm flipV="1">
                    <a:off x="3117" y="1791"/>
                    <a:ext cx="1" cy="185"/>
                  </a:xfrm>
                  <a:prstGeom prst="line">
                    <a:avLst/>
                  </a:prstGeom>
                  <a:noFill/>
                  <a:ln w="12700">
                    <a:solidFill>
                      <a:srgbClr val="E00000"/>
                    </a:solidFill>
                    <a:round/>
                    <a:headEnd/>
                    <a:tailEnd/>
                  </a:ln>
                </p:spPr>
                <p:txBody>
                  <a:bodyPr/>
                  <a:lstStyle/>
                  <a:p>
                    <a:endParaRPr lang="en-US"/>
                  </a:p>
                </p:txBody>
              </p:sp>
              <p:sp>
                <p:nvSpPr>
                  <p:cNvPr id="73837" name="Line 152"/>
                  <p:cNvSpPr>
                    <a:spLocks noChangeShapeType="1"/>
                  </p:cNvSpPr>
                  <p:nvPr/>
                </p:nvSpPr>
                <p:spPr bwMode="auto">
                  <a:xfrm flipV="1">
                    <a:off x="3134" y="1774"/>
                    <a:ext cx="1" cy="202"/>
                  </a:xfrm>
                  <a:prstGeom prst="line">
                    <a:avLst/>
                  </a:prstGeom>
                  <a:noFill/>
                  <a:ln w="12700">
                    <a:solidFill>
                      <a:srgbClr val="E00000"/>
                    </a:solidFill>
                    <a:round/>
                    <a:headEnd/>
                    <a:tailEnd/>
                  </a:ln>
                </p:spPr>
                <p:txBody>
                  <a:bodyPr/>
                  <a:lstStyle/>
                  <a:p>
                    <a:endParaRPr lang="en-US"/>
                  </a:p>
                </p:txBody>
              </p:sp>
              <p:sp>
                <p:nvSpPr>
                  <p:cNvPr id="73838" name="Line 153"/>
                  <p:cNvSpPr>
                    <a:spLocks noChangeShapeType="1"/>
                  </p:cNvSpPr>
                  <p:nvPr/>
                </p:nvSpPr>
                <p:spPr bwMode="auto">
                  <a:xfrm>
                    <a:off x="3155" y="1744"/>
                    <a:ext cx="1" cy="232"/>
                  </a:xfrm>
                  <a:prstGeom prst="line">
                    <a:avLst/>
                  </a:prstGeom>
                  <a:noFill/>
                  <a:ln w="12700">
                    <a:solidFill>
                      <a:srgbClr val="E00000"/>
                    </a:solidFill>
                    <a:round/>
                    <a:headEnd/>
                    <a:tailEnd/>
                  </a:ln>
                </p:spPr>
                <p:txBody>
                  <a:bodyPr/>
                  <a:lstStyle/>
                  <a:p>
                    <a:endParaRPr lang="en-US"/>
                  </a:p>
                </p:txBody>
              </p:sp>
              <p:sp>
                <p:nvSpPr>
                  <p:cNvPr id="73839" name="Line 154"/>
                  <p:cNvSpPr>
                    <a:spLocks noChangeShapeType="1"/>
                  </p:cNvSpPr>
                  <p:nvPr/>
                </p:nvSpPr>
                <p:spPr bwMode="auto">
                  <a:xfrm>
                    <a:off x="3172" y="1719"/>
                    <a:ext cx="1" cy="257"/>
                  </a:xfrm>
                  <a:prstGeom prst="line">
                    <a:avLst/>
                  </a:prstGeom>
                  <a:noFill/>
                  <a:ln w="12700">
                    <a:solidFill>
                      <a:srgbClr val="E00000"/>
                    </a:solidFill>
                    <a:round/>
                    <a:headEnd/>
                    <a:tailEnd/>
                  </a:ln>
                </p:spPr>
                <p:txBody>
                  <a:bodyPr/>
                  <a:lstStyle/>
                  <a:p>
                    <a:endParaRPr lang="en-US"/>
                  </a:p>
                </p:txBody>
              </p:sp>
              <p:sp>
                <p:nvSpPr>
                  <p:cNvPr id="73840" name="Line 155"/>
                  <p:cNvSpPr>
                    <a:spLocks noChangeShapeType="1"/>
                  </p:cNvSpPr>
                  <p:nvPr/>
                </p:nvSpPr>
                <p:spPr bwMode="auto">
                  <a:xfrm flipV="1">
                    <a:off x="3190" y="1678"/>
                    <a:ext cx="1" cy="295"/>
                  </a:xfrm>
                  <a:prstGeom prst="line">
                    <a:avLst/>
                  </a:prstGeom>
                  <a:noFill/>
                  <a:ln w="12700">
                    <a:solidFill>
                      <a:srgbClr val="E00000"/>
                    </a:solidFill>
                    <a:round/>
                    <a:headEnd/>
                    <a:tailEnd/>
                  </a:ln>
                </p:spPr>
                <p:txBody>
                  <a:bodyPr/>
                  <a:lstStyle/>
                  <a:p>
                    <a:endParaRPr lang="en-US"/>
                  </a:p>
                </p:txBody>
              </p:sp>
            </p:grpSp>
            <p:sp>
              <p:nvSpPr>
                <p:cNvPr id="73807" name="Freeform 156"/>
                <p:cNvSpPr>
                  <a:spLocks/>
                </p:cNvSpPr>
                <p:nvPr/>
              </p:nvSpPr>
              <p:spPr bwMode="auto">
                <a:xfrm>
                  <a:off x="2423" y="1565"/>
                  <a:ext cx="788" cy="332"/>
                </a:xfrm>
                <a:custGeom>
                  <a:avLst/>
                  <a:gdLst>
                    <a:gd name="T0" fmla="*/ 0 w 1577"/>
                    <a:gd name="T1" fmla="*/ 111 h 332"/>
                    <a:gd name="T2" fmla="*/ 0 w 1577"/>
                    <a:gd name="T3" fmla="*/ 148 h 332"/>
                    <a:gd name="T4" fmla="*/ 0 w 1577"/>
                    <a:gd name="T5" fmla="*/ 166 h 332"/>
                    <a:gd name="T6" fmla="*/ 0 w 1577"/>
                    <a:gd name="T7" fmla="*/ 180 h 332"/>
                    <a:gd name="T8" fmla="*/ 0 w 1577"/>
                    <a:gd name="T9" fmla="*/ 207 h 332"/>
                    <a:gd name="T10" fmla="*/ 0 w 1577"/>
                    <a:gd name="T11" fmla="*/ 226 h 332"/>
                    <a:gd name="T12" fmla="*/ 0 w 1577"/>
                    <a:gd name="T13" fmla="*/ 239 h 332"/>
                    <a:gd name="T14" fmla="*/ 0 w 1577"/>
                    <a:gd name="T15" fmla="*/ 251 h 332"/>
                    <a:gd name="T16" fmla="*/ 0 w 1577"/>
                    <a:gd name="T17" fmla="*/ 264 h 332"/>
                    <a:gd name="T18" fmla="*/ 0 w 1577"/>
                    <a:gd name="T19" fmla="*/ 276 h 332"/>
                    <a:gd name="T20" fmla="*/ 0 w 1577"/>
                    <a:gd name="T21" fmla="*/ 289 h 332"/>
                    <a:gd name="T22" fmla="*/ 0 w 1577"/>
                    <a:gd name="T23" fmla="*/ 298 h 332"/>
                    <a:gd name="T24" fmla="*/ 0 w 1577"/>
                    <a:gd name="T25" fmla="*/ 308 h 332"/>
                    <a:gd name="T26" fmla="*/ 0 w 1577"/>
                    <a:gd name="T27" fmla="*/ 316 h 332"/>
                    <a:gd name="T28" fmla="*/ 0 w 1577"/>
                    <a:gd name="T29" fmla="*/ 323 h 332"/>
                    <a:gd name="T30" fmla="*/ 0 w 1577"/>
                    <a:gd name="T31" fmla="*/ 327 h 332"/>
                    <a:gd name="T32" fmla="*/ 0 w 1577"/>
                    <a:gd name="T33" fmla="*/ 329 h 332"/>
                    <a:gd name="T34" fmla="*/ 0 w 1577"/>
                    <a:gd name="T35" fmla="*/ 332 h 332"/>
                    <a:gd name="T36" fmla="*/ 0 w 1577"/>
                    <a:gd name="T37" fmla="*/ 332 h 332"/>
                    <a:gd name="T38" fmla="*/ 0 w 1577"/>
                    <a:gd name="T39" fmla="*/ 332 h 332"/>
                    <a:gd name="T40" fmla="*/ 0 w 1577"/>
                    <a:gd name="T41" fmla="*/ 330 h 332"/>
                    <a:gd name="T42" fmla="*/ 0 w 1577"/>
                    <a:gd name="T43" fmla="*/ 326 h 332"/>
                    <a:gd name="T44" fmla="*/ 0 w 1577"/>
                    <a:gd name="T45" fmla="*/ 323 h 332"/>
                    <a:gd name="T46" fmla="*/ 0 w 1577"/>
                    <a:gd name="T47" fmla="*/ 316 h 332"/>
                    <a:gd name="T48" fmla="*/ 0 w 1577"/>
                    <a:gd name="T49" fmla="*/ 311 h 332"/>
                    <a:gd name="T50" fmla="*/ 0 w 1577"/>
                    <a:gd name="T51" fmla="*/ 304 h 332"/>
                    <a:gd name="T52" fmla="*/ 0 w 1577"/>
                    <a:gd name="T53" fmla="*/ 296 h 332"/>
                    <a:gd name="T54" fmla="*/ 0 w 1577"/>
                    <a:gd name="T55" fmla="*/ 286 h 332"/>
                    <a:gd name="T56" fmla="*/ 0 w 1577"/>
                    <a:gd name="T57" fmla="*/ 274 h 332"/>
                    <a:gd name="T58" fmla="*/ 0 w 1577"/>
                    <a:gd name="T59" fmla="*/ 261 h 332"/>
                    <a:gd name="T60" fmla="*/ 0 w 1577"/>
                    <a:gd name="T61" fmla="*/ 248 h 332"/>
                    <a:gd name="T62" fmla="*/ 0 w 1577"/>
                    <a:gd name="T63" fmla="*/ 236 h 332"/>
                    <a:gd name="T64" fmla="*/ 0 w 1577"/>
                    <a:gd name="T65" fmla="*/ 219 h 332"/>
                    <a:gd name="T66" fmla="*/ 0 w 1577"/>
                    <a:gd name="T67" fmla="*/ 202 h 332"/>
                    <a:gd name="T68" fmla="*/ 0 w 1577"/>
                    <a:gd name="T69" fmla="*/ 182 h 332"/>
                    <a:gd name="T70" fmla="*/ 0 w 1577"/>
                    <a:gd name="T71" fmla="*/ 161 h 332"/>
                    <a:gd name="T72" fmla="*/ 0 w 1577"/>
                    <a:gd name="T73" fmla="*/ 140 h 332"/>
                    <a:gd name="T74" fmla="*/ 0 w 1577"/>
                    <a:gd name="T75" fmla="*/ 119 h 332"/>
                    <a:gd name="T76" fmla="*/ 0 w 1577"/>
                    <a:gd name="T77" fmla="*/ 93 h 332"/>
                    <a:gd name="T78" fmla="*/ 0 w 1577"/>
                    <a:gd name="T79" fmla="*/ 75 h 332"/>
                    <a:gd name="T80" fmla="*/ 0 w 1577"/>
                    <a:gd name="T81" fmla="*/ 53 h 332"/>
                    <a:gd name="T82" fmla="*/ 0 w 1577"/>
                    <a:gd name="T83" fmla="*/ 28 h 332"/>
                    <a:gd name="T84" fmla="*/ 0 w 1577"/>
                    <a:gd name="T85" fmla="*/ 0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77"/>
                    <a:gd name="T130" fmla="*/ 0 h 332"/>
                    <a:gd name="T131" fmla="*/ 1577 w 1577"/>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77" h="332">
                      <a:moveTo>
                        <a:pt x="0" y="111"/>
                      </a:moveTo>
                      <a:lnTo>
                        <a:pt x="39" y="148"/>
                      </a:lnTo>
                      <a:lnTo>
                        <a:pt x="64" y="166"/>
                      </a:lnTo>
                      <a:lnTo>
                        <a:pt x="87" y="180"/>
                      </a:lnTo>
                      <a:lnTo>
                        <a:pt x="127" y="207"/>
                      </a:lnTo>
                      <a:lnTo>
                        <a:pt x="169" y="226"/>
                      </a:lnTo>
                      <a:lnTo>
                        <a:pt x="202" y="239"/>
                      </a:lnTo>
                      <a:lnTo>
                        <a:pt x="232" y="251"/>
                      </a:lnTo>
                      <a:lnTo>
                        <a:pt x="271" y="264"/>
                      </a:lnTo>
                      <a:lnTo>
                        <a:pt x="319" y="276"/>
                      </a:lnTo>
                      <a:lnTo>
                        <a:pt x="370" y="289"/>
                      </a:lnTo>
                      <a:lnTo>
                        <a:pt x="407" y="298"/>
                      </a:lnTo>
                      <a:lnTo>
                        <a:pt x="459" y="308"/>
                      </a:lnTo>
                      <a:lnTo>
                        <a:pt x="516" y="316"/>
                      </a:lnTo>
                      <a:lnTo>
                        <a:pt x="568" y="323"/>
                      </a:lnTo>
                      <a:lnTo>
                        <a:pt x="633" y="327"/>
                      </a:lnTo>
                      <a:lnTo>
                        <a:pt x="671" y="329"/>
                      </a:lnTo>
                      <a:lnTo>
                        <a:pt x="737" y="332"/>
                      </a:lnTo>
                      <a:lnTo>
                        <a:pt x="777" y="332"/>
                      </a:lnTo>
                      <a:lnTo>
                        <a:pt x="838" y="332"/>
                      </a:lnTo>
                      <a:lnTo>
                        <a:pt x="880" y="330"/>
                      </a:lnTo>
                      <a:lnTo>
                        <a:pt x="942" y="326"/>
                      </a:lnTo>
                      <a:lnTo>
                        <a:pt x="988" y="323"/>
                      </a:lnTo>
                      <a:lnTo>
                        <a:pt x="1036" y="316"/>
                      </a:lnTo>
                      <a:lnTo>
                        <a:pt x="1074" y="311"/>
                      </a:lnTo>
                      <a:lnTo>
                        <a:pt x="1114" y="304"/>
                      </a:lnTo>
                      <a:lnTo>
                        <a:pt x="1157" y="296"/>
                      </a:lnTo>
                      <a:lnTo>
                        <a:pt x="1201" y="286"/>
                      </a:lnTo>
                      <a:lnTo>
                        <a:pt x="1239" y="274"/>
                      </a:lnTo>
                      <a:lnTo>
                        <a:pt x="1283" y="261"/>
                      </a:lnTo>
                      <a:lnTo>
                        <a:pt x="1321" y="248"/>
                      </a:lnTo>
                      <a:lnTo>
                        <a:pt x="1350" y="236"/>
                      </a:lnTo>
                      <a:lnTo>
                        <a:pt x="1389" y="219"/>
                      </a:lnTo>
                      <a:lnTo>
                        <a:pt x="1423" y="202"/>
                      </a:lnTo>
                      <a:lnTo>
                        <a:pt x="1461" y="182"/>
                      </a:lnTo>
                      <a:lnTo>
                        <a:pt x="1484" y="161"/>
                      </a:lnTo>
                      <a:lnTo>
                        <a:pt x="1511" y="140"/>
                      </a:lnTo>
                      <a:lnTo>
                        <a:pt x="1532" y="119"/>
                      </a:lnTo>
                      <a:lnTo>
                        <a:pt x="1554" y="93"/>
                      </a:lnTo>
                      <a:lnTo>
                        <a:pt x="1565" y="75"/>
                      </a:lnTo>
                      <a:lnTo>
                        <a:pt x="1573" y="53"/>
                      </a:lnTo>
                      <a:lnTo>
                        <a:pt x="1577" y="28"/>
                      </a:lnTo>
                      <a:lnTo>
                        <a:pt x="1577" y="0"/>
                      </a:lnTo>
                    </a:path>
                  </a:pathLst>
                </a:custGeom>
                <a:noFill/>
                <a:ln w="12700">
                  <a:solidFill>
                    <a:srgbClr val="E00000"/>
                  </a:solidFill>
                  <a:round/>
                  <a:headEnd/>
                  <a:tailEnd/>
                </a:ln>
              </p:spPr>
              <p:txBody>
                <a:bodyPr/>
                <a:lstStyle/>
                <a:p>
                  <a:endParaRPr lang="en-US"/>
                </a:p>
              </p:txBody>
            </p:sp>
          </p:grpSp>
          <p:sp>
            <p:nvSpPr>
              <p:cNvPr id="73751" name="Freeform 157"/>
              <p:cNvSpPr>
                <a:spLocks/>
              </p:cNvSpPr>
              <p:nvPr/>
            </p:nvSpPr>
            <p:spPr bwMode="auto">
              <a:xfrm rot="-333179">
                <a:off x="1479" y="2071"/>
                <a:ext cx="1929" cy="292"/>
              </a:xfrm>
              <a:custGeom>
                <a:avLst/>
                <a:gdLst>
                  <a:gd name="T0" fmla="*/ 1 w 2955"/>
                  <a:gd name="T1" fmla="*/ 1 h 526"/>
                  <a:gd name="T2" fmla="*/ 1 w 2955"/>
                  <a:gd name="T3" fmla="*/ 1 h 526"/>
                  <a:gd name="T4" fmla="*/ 1 w 2955"/>
                  <a:gd name="T5" fmla="*/ 1 h 526"/>
                  <a:gd name="T6" fmla="*/ 1 w 2955"/>
                  <a:gd name="T7" fmla="*/ 1 h 526"/>
                  <a:gd name="T8" fmla="*/ 1 w 2955"/>
                  <a:gd name="T9" fmla="*/ 1 h 526"/>
                  <a:gd name="T10" fmla="*/ 1 w 2955"/>
                  <a:gd name="T11" fmla="*/ 1 h 526"/>
                  <a:gd name="T12" fmla="*/ 1 w 2955"/>
                  <a:gd name="T13" fmla="*/ 1 h 526"/>
                  <a:gd name="T14" fmla="*/ 1 w 2955"/>
                  <a:gd name="T15" fmla="*/ 1 h 526"/>
                  <a:gd name="T16" fmla="*/ 1 w 2955"/>
                  <a:gd name="T17" fmla="*/ 1 h 526"/>
                  <a:gd name="T18" fmla="*/ 1 w 2955"/>
                  <a:gd name="T19" fmla="*/ 1 h 526"/>
                  <a:gd name="T20" fmla="*/ 1 w 2955"/>
                  <a:gd name="T21" fmla="*/ 1 h 526"/>
                  <a:gd name="T22" fmla="*/ 1 w 2955"/>
                  <a:gd name="T23" fmla="*/ 1 h 526"/>
                  <a:gd name="T24" fmla="*/ 1 w 2955"/>
                  <a:gd name="T25" fmla="*/ 1 h 526"/>
                  <a:gd name="T26" fmla="*/ 1 w 2955"/>
                  <a:gd name="T27" fmla="*/ 1 h 526"/>
                  <a:gd name="T28" fmla="*/ 1 w 2955"/>
                  <a:gd name="T29" fmla="*/ 1 h 526"/>
                  <a:gd name="T30" fmla="*/ 1 w 2955"/>
                  <a:gd name="T31" fmla="*/ 1 h 526"/>
                  <a:gd name="T32" fmla="*/ 1 w 2955"/>
                  <a:gd name="T33" fmla="*/ 1 h 526"/>
                  <a:gd name="T34" fmla="*/ 1 w 2955"/>
                  <a:gd name="T35" fmla="*/ 1 h 526"/>
                  <a:gd name="T36" fmla="*/ 1 w 2955"/>
                  <a:gd name="T37" fmla="*/ 1 h 526"/>
                  <a:gd name="T38" fmla="*/ 1 w 2955"/>
                  <a:gd name="T39" fmla="*/ 1 h 526"/>
                  <a:gd name="T40" fmla="*/ 1 w 2955"/>
                  <a:gd name="T41" fmla="*/ 1 h 526"/>
                  <a:gd name="T42" fmla="*/ 1 w 2955"/>
                  <a:gd name="T43" fmla="*/ 1 h 526"/>
                  <a:gd name="T44" fmla="*/ 1 w 2955"/>
                  <a:gd name="T45" fmla="*/ 1 h 526"/>
                  <a:gd name="T46" fmla="*/ 1 w 2955"/>
                  <a:gd name="T47" fmla="*/ 1 h 526"/>
                  <a:gd name="T48" fmla="*/ 1 w 2955"/>
                  <a:gd name="T49" fmla="*/ 1 h 526"/>
                  <a:gd name="T50" fmla="*/ 1 w 2955"/>
                  <a:gd name="T51" fmla="*/ 1 h 526"/>
                  <a:gd name="T52" fmla="*/ 1 w 2955"/>
                  <a:gd name="T53" fmla="*/ 1 h 526"/>
                  <a:gd name="T54" fmla="*/ 1 w 2955"/>
                  <a:gd name="T55" fmla="*/ 1 h 526"/>
                  <a:gd name="T56" fmla="*/ 1 w 2955"/>
                  <a:gd name="T57" fmla="*/ 1 h 526"/>
                  <a:gd name="T58" fmla="*/ 1 w 2955"/>
                  <a:gd name="T59" fmla="*/ 1 h 526"/>
                  <a:gd name="T60" fmla="*/ 1 w 2955"/>
                  <a:gd name="T61" fmla="*/ 1 h 526"/>
                  <a:gd name="T62" fmla="*/ 1 w 2955"/>
                  <a:gd name="T63" fmla="*/ 1 h 526"/>
                  <a:gd name="T64" fmla="*/ 1 w 2955"/>
                  <a:gd name="T65" fmla="*/ 1 h 526"/>
                  <a:gd name="T66" fmla="*/ 0 w 2955"/>
                  <a:gd name="T67" fmla="*/ 1 h 5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5"/>
                  <a:gd name="T103" fmla="*/ 0 h 526"/>
                  <a:gd name="T104" fmla="*/ 2955 w 2955"/>
                  <a:gd name="T105" fmla="*/ 526 h 5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5" h="526">
                    <a:moveTo>
                      <a:pt x="0" y="286"/>
                    </a:moveTo>
                    <a:lnTo>
                      <a:pt x="102" y="237"/>
                    </a:lnTo>
                    <a:lnTo>
                      <a:pt x="169" y="208"/>
                    </a:lnTo>
                    <a:lnTo>
                      <a:pt x="230" y="186"/>
                    </a:lnTo>
                    <a:lnTo>
                      <a:pt x="292" y="166"/>
                    </a:lnTo>
                    <a:lnTo>
                      <a:pt x="351" y="149"/>
                    </a:lnTo>
                    <a:lnTo>
                      <a:pt x="422" y="132"/>
                    </a:lnTo>
                    <a:lnTo>
                      <a:pt x="489" y="119"/>
                    </a:lnTo>
                    <a:lnTo>
                      <a:pt x="547" y="108"/>
                    </a:lnTo>
                    <a:lnTo>
                      <a:pt x="577" y="104"/>
                    </a:lnTo>
                    <a:lnTo>
                      <a:pt x="622" y="97"/>
                    </a:lnTo>
                    <a:lnTo>
                      <a:pt x="671" y="92"/>
                    </a:lnTo>
                    <a:lnTo>
                      <a:pt x="735" y="84"/>
                    </a:lnTo>
                    <a:lnTo>
                      <a:pt x="798" y="78"/>
                    </a:lnTo>
                    <a:lnTo>
                      <a:pt x="854" y="71"/>
                    </a:lnTo>
                    <a:lnTo>
                      <a:pt x="938" y="64"/>
                    </a:lnTo>
                    <a:lnTo>
                      <a:pt x="995" y="58"/>
                    </a:lnTo>
                    <a:lnTo>
                      <a:pt x="1045" y="53"/>
                    </a:lnTo>
                    <a:lnTo>
                      <a:pt x="1093" y="50"/>
                    </a:lnTo>
                    <a:lnTo>
                      <a:pt x="1187" y="45"/>
                    </a:lnTo>
                    <a:lnTo>
                      <a:pt x="1281" y="40"/>
                    </a:lnTo>
                    <a:lnTo>
                      <a:pt x="1325" y="39"/>
                    </a:lnTo>
                    <a:lnTo>
                      <a:pt x="1387" y="33"/>
                    </a:lnTo>
                    <a:lnTo>
                      <a:pt x="1463" y="30"/>
                    </a:lnTo>
                    <a:lnTo>
                      <a:pt x="1555" y="27"/>
                    </a:lnTo>
                    <a:lnTo>
                      <a:pt x="1645" y="23"/>
                    </a:lnTo>
                    <a:lnTo>
                      <a:pt x="1766" y="18"/>
                    </a:lnTo>
                    <a:lnTo>
                      <a:pt x="1968" y="9"/>
                    </a:lnTo>
                    <a:lnTo>
                      <a:pt x="2125" y="6"/>
                    </a:lnTo>
                    <a:lnTo>
                      <a:pt x="2343" y="1"/>
                    </a:lnTo>
                    <a:lnTo>
                      <a:pt x="2495" y="0"/>
                    </a:lnTo>
                    <a:lnTo>
                      <a:pt x="2656" y="1"/>
                    </a:lnTo>
                    <a:lnTo>
                      <a:pt x="2828" y="5"/>
                    </a:lnTo>
                    <a:lnTo>
                      <a:pt x="2955" y="15"/>
                    </a:lnTo>
                    <a:lnTo>
                      <a:pt x="2907" y="41"/>
                    </a:lnTo>
                    <a:lnTo>
                      <a:pt x="2823" y="39"/>
                    </a:lnTo>
                    <a:lnTo>
                      <a:pt x="2719" y="41"/>
                    </a:lnTo>
                    <a:lnTo>
                      <a:pt x="2570" y="45"/>
                    </a:lnTo>
                    <a:lnTo>
                      <a:pt x="2445" y="50"/>
                    </a:lnTo>
                    <a:lnTo>
                      <a:pt x="2290" y="53"/>
                    </a:lnTo>
                    <a:lnTo>
                      <a:pt x="2123" y="58"/>
                    </a:lnTo>
                    <a:lnTo>
                      <a:pt x="1948" y="65"/>
                    </a:lnTo>
                    <a:lnTo>
                      <a:pt x="1747" y="75"/>
                    </a:lnTo>
                    <a:lnTo>
                      <a:pt x="1634" y="81"/>
                    </a:lnTo>
                    <a:lnTo>
                      <a:pt x="1540" y="89"/>
                    </a:lnTo>
                    <a:lnTo>
                      <a:pt x="1440" y="95"/>
                    </a:lnTo>
                    <a:lnTo>
                      <a:pt x="1364" y="102"/>
                    </a:lnTo>
                    <a:lnTo>
                      <a:pt x="1291" y="108"/>
                    </a:lnTo>
                    <a:lnTo>
                      <a:pt x="1229" y="117"/>
                    </a:lnTo>
                    <a:lnTo>
                      <a:pt x="1158" y="125"/>
                    </a:lnTo>
                    <a:lnTo>
                      <a:pt x="1087" y="137"/>
                    </a:lnTo>
                    <a:lnTo>
                      <a:pt x="1022" y="146"/>
                    </a:lnTo>
                    <a:lnTo>
                      <a:pt x="972" y="155"/>
                    </a:lnTo>
                    <a:lnTo>
                      <a:pt x="923" y="165"/>
                    </a:lnTo>
                    <a:lnTo>
                      <a:pt x="894" y="171"/>
                    </a:lnTo>
                    <a:lnTo>
                      <a:pt x="861" y="179"/>
                    </a:lnTo>
                    <a:lnTo>
                      <a:pt x="815" y="193"/>
                    </a:lnTo>
                    <a:lnTo>
                      <a:pt x="760" y="211"/>
                    </a:lnTo>
                    <a:lnTo>
                      <a:pt x="710" y="228"/>
                    </a:lnTo>
                    <a:lnTo>
                      <a:pt x="652" y="250"/>
                    </a:lnTo>
                    <a:lnTo>
                      <a:pt x="606" y="268"/>
                    </a:lnTo>
                    <a:lnTo>
                      <a:pt x="556" y="294"/>
                    </a:lnTo>
                    <a:lnTo>
                      <a:pt x="503" y="325"/>
                    </a:lnTo>
                    <a:lnTo>
                      <a:pt x="455" y="362"/>
                    </a:lnTo>
                    <a:lnTo>
                      <a:pt x="399" y="402"/>
                    </a:lnTo>
                    <a:lnTo>
                      <a:pt x="328" y="460"/>
                    </a:lnTo>
                    <a:lnTo>
                      <a:pt x="259" y="526"/>
                    </a:lnTo>
                    <a:lnTo>
                      <a:pt x="0" y="286"/>
                    </a:lnTo>
                    <a:close/>
                  </a:path>
                </a:pathLst>
              </a:custGeom>
              <a:solidFill>
                <a:srgbClr val="808080"/>
              </a:solidFill>
              <a:ln w="12700">
                <a:solidFill>
                  <a:srgbClr val="E00000"/>
                </a:solidFill>
                <a:round/>
                <a:headEnd/>
                <a:tailEnd/>
              </a:ln>
            </p:spPr>
            <p:txBody>
              <a:bodyPr/>
              <a:lstStyle/>
              <a:p>
                <a:endParaRPr lang="en-US"/>
              </a:p>
            </p:txBody>
          </p:sp>
          <p:sp>
            <p:nvSpPr>
              <p:cNvPr id="73752" name="Freeform 158"/>
              <p:cNvSpPr>
                <a:spLocks/>
              </p:cNvSpPr>
              <p:nvPr/>
            </p:nvSpPr>
            <p:spPr bwMode="auto">
              <a:xfrm>
                <a:off x="3387" y="1622"/>
                <a:ext cx="27" cy="752"/>
              </a:xfrm>
              <a:custGeom>
                <a:avLst/>
                <a:gdLst>
                  <a:gd name="T0" fmla="*/ 0 w 46"/>
                  <a:gd name="T1" fmla="*/ 1234 h 744"/>
                  <a:gd name="T2" fmla="*/ 1 w 46"/>
                  <a:gd name="T3" fmla="*/ 1238 h 744"/>
                  <a:gd name="T4" fmla="*/ 1 w 46"/>
                  <a:gd name="T5" fmla="*/ 1242 h 744"/>
                  <a:gd name="T6" fmla="*/ 1 w 46"/>
                  <a:gd name="T7" fmla="*/ 1238 h 744"/>
                  <a:gd name="T8" fmla="*/ 1 w 46"/>
                  <a:gd name="T9" fmla="*/ 800 h 744"/>
                  <a:gd name="T10" fmla="*/ 1 w 46"/>
                  <a:gd name="T11" fmla="*/ 788 h 744"/>
                  <a:gd name="T12" fmla="*/ 1 w 46"/>
                  <a:gd name="T13" fmla="*/ 2 h 744"/>
                  <a:gd name="T14" fmla="*/ 1 w 46"/>
                  <a:gd name="T15" fmla="*/ 0 h 744"/>
                  <a:gd name="T16" fmla="*/ 1 w 46"/>
                  <a:gd name="T17" fmla="*/ 783 h 744"/>
                  <a:gd name="T18" fmla="*/ 0 w 46"/>
                  <a:gd name="T19" fmla="*/ 804 h 744"/>
                  <a:gd name="T20" fmla="*/ 0 w 46"/>
                  <a:gd name="T21" fmla="*/ 1234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744"/>
                  <a:gd name="T35" fmla="*/ 46 w 46"/>
                  <a:gd name="T36" fmla="*/ 744 h 7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744">
                    <a:moveTo>
                      <a:pt x="0" y="739"/>
                    </a:moveTo>
                    <a:lnTo>
                      <a:pt x="19" y="742"/>
                    </a:lnTo>
                    <a:lnTo>
                      <a:pt x="35" y="744"/>
                    </a:lnTo>
                    <a:lnTo>
                      <a:pt x="46" y="742"/>
                    </a:lnTo>
                    <a:lnTo>
                      <a:pt x="46" y="480"/>
                    </a:lnTo>
                    <a:lnTo>
                      <a:pt x="35" y="473"/>
                    </a:lnTo>
                    <a:lnTo>
                      <a:pt x="35" y="2"/>
                    </a:lnTo>
                    <a:lnTo>
                      <a:pt x="12" y="0"/>
                    </a:lnTo>
                    <a:lnTo>
                      <a:pt x="12" y="470"/>
                    </a:lnTo>
                    <a:lnTo>
                      <a:pt x="0" y="482"/>
                    </a:lnTo>
                    <a:lnTo>
                      <a:pt x="0" y="739"/>
                    </a:lnTo>
                    <a:close/>
                  </a:path>
                </a:pathLst>
              </a:custGeom>
              <a:solidFill>
                <a:srgbClr val="A0A0A0"/>
              </a:solidFill>
              <a:ln w="9525">
                <a:noFill/>
                <a:round/>
                <a:headEnd/>
                <a:tailEnd/>
              </a:ln>
            </p:spPr>
            <p:txBody>
              <a:bodyPr/>
              <a:lstStyle/>
              <a:p>
                <a:endParaRPr lang="en-US"/>
              </a:p>
            </p:txBody>
          </p:sp>
          <p:sp>
            <p:nvSpPr>
              <p:cNvPr id="73753" name="Freeform 159"/>
              <p:cNvSpPr>
                <a:spLocks/>
              </p:cNvSpPr>
              <p:nvPr/>
            </p:nvSpPr>
            <p:spPr bwMode="auto">
              <a:xfrm>
                <a:off x="2144" y="2491"/>
                <a:ext cx="100" cy="56"/>
              </a:xfrm>
              <a:custGeom>
                <a:avLst/>
                <a:gdLst>
                  <a:gd name="T0" fmla="*/ 1 w 164"/>
                  <a:gd name="T1" fmla="*/ 0 h 55"/>
                  <a:gd name="T2" fmla="*/ 1 w 164"/>
                  <a:gd name="T3" fmla="*/ 5 h 55"/>
                  <a:gd name="T4" fmla="*/ 1 w 164"/>
                  <a:gd name="T5" fmla="*/ 11 h 55"/>
                  <a:gd name="T6" fmla="*/ 1 w 164"/>
                  <a:gd name="T7" fmla="*/ 19 h 55"/>
                  <a:gd name="T8" fmla="*/ 1 w 164"/>
                  <a:gd name="T9" fmla="*/ 25 h 55"/>
                  <a:gd name="T10" fmla="*/ 1 w 164"/>
                  <a:gd name="T11" fmla="*/ 78 h 55"/>
                  <a:gd name="T12" fmla="*/ 0 w 164"/>
                  <a:gd name="T13" fmla="*/ 83 h 55"/>
                  <a:gd name="T14" fmla="*/ 0 w 164"/>
                  <a:gd name="T15" fmla="*/ 89 h 55"/>
                  <a:gd name="T16" fmla="*/ 1 w 164"/>
                  <a:gd name="T17" fmla="*/ 103 h 55"/>
                  <a:gd name="T18" fmla="*/ 1 w 164"/>
                  <a:gd name="T19" fmla="*/ 109 h 55"/>
                  <a:gd name="T20" fmla="*/ 1 w 164"/>
                  <a:gd name="T21" fmla="*/ 109 h 55"/>
                  <a:gd name="T22" fmla="*/ 1 w 164"/>
                  <a:gd name="T23" fmla="*/ 111 h 55"/>
                  <a:gd name="T24" fmla="*/ 1 w 164"/>
                  <a:gd name="T25" fmla="*/ 115 h 55"/>
                  <a:gd name="T26" fmla="*/ 1 w 164"/>
                  <a:gd name="T27" fmla="*/ 123 h 55"/>
                  <a:gd name="T28" fmla="*/ 1 w 164"/>
                  <a:gd name="T29" fmla="*/ 123 h 55"/>
                  <a:gd name="T30" fmla="*/ 1 w 164"/>
                  <a:gd name="T31" fmla="*/ 117 h 55"/>
                  <a:gd name="T32" fmla="*/ 1 w 164"/>
                  <a:gd name="T33" fmla="*/ 103 h 55"/>
                  <a:gd name="T34" fmla="*/ 1 w 164"/>
                  <a:gd name="T35" fmla="*/ 89 h 55"/>
                  <a:gd name="T36" fmla="*/ 1 w 164"/>
                  <a:gd name="T37" fmla="*/ 80 h 55"/>
                  <a:gd name="T38" fmla="*/ 1 w 164"/>
                  <a:gd name="T39" fmla="*/ 23 h 55"/>
                  <a:gd name="T40" fmla="*/ 1 w 164"/>
                  <a:gd name="T41" fmla="*/ 18 h 55"/>
                  <a:gd name="T42" fmla="*/ 1 w 164"/>
                  <a:gd name="T43" fmla="*/ 12 h 55"/>
                  <a:gd name="T44" fmla="*/ 1 w 164"/>
                  <a:gd name="T45" fmla="*/ 10 h 55"/>
                  <a:gd name="T46" fmla="*/ 1 w 164"/>
                  <a:gd name="T47" fmla="*/ 5 h 55"/>
                  <a:gd name="T48" fmla="*/ 1 w 164"/>
                  <a:gd name="T49" fmla="*/ 1 h 55"/>
                  <a:gd name="T50" fmla="*/ 1 w 164"/>
                  <a:gd name="T51" fmla="*/ 0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4"/>
                  <a:gd name="T79" fmla="*/ 0 h 55"/>
                  <a:gd name="T80" fmla="*/ 164 w 164"/>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4" h="55">
                    <a:moveTo>
                      <a:pt x="78" y="0"/>
                    </a:moveTo>
                    <a:lnTo>
                      <a:pt x="55" y="5"/>
                    </a:lnTo>
                    <a:lnTo>
                      <a:pt x="38" y="11"/>
                    </a:lnTo>
                    <a:lnTo>
                      <a:pt x="17" y="19"/>
                    </a:lnTo>
                    <a:lnTo>
                      <a:pt x="9" y="25"/>
                    </a:lnTo>
                    <a:lnTo>
                      <a:pt x="2" y="30"/>
                    </a:lnTo>
                    <a:lnTo>
                      <a:pt x="0" y="35"/>
                    </a:lnTo>
                    <a:lnTo>
                      <a:pt x="0" y="38"/>
                    </a:lnTo>
                    <a:lnTo>
                      <a:pt x="2" y="45"/>
                    </a:lnTo>
                    <a:lnTo>
                      <a:pt x="13" y="48"/>
                    </a:lnTo>
                    <a:lnTo>
                      <a:pt x="26" y="48"/>
                    </a:lnTo>
                    <a:lnTo>
                      <a:pt x="40" y="49"/>
                    </a:lnTo>
                    <a:lnTo>
                      <a:pt x="48" y="51"/>
                    </a:lnTo>
                    <a:lnTo>
                      <a:pt x="71" y="55"/>
                    </a:lnTo>
                    <a:lnTo>
                      <a:pt x="94" y="55"/>
                    </a:lnTo>
                    <a:lnTo>
                      <a:pt x="115" y="52"/>
                    </a:lnTo>
                    <a:lnTo>
                      <a:pt x="134" y="45"/>
                    </a:lnTo>
                    <a:lnTo>
                      <a:pt x="151" y="38"/>
                    </a:lnTo>
                    <a:lnTo>
                      <a:pt x="163" y="32"/>
                    </a:lnTo>
                    <a:lnTo>
                      <a:pt x="164" y="23"/>
                    </a:lnTo>
                    <a:lnTo>
                      <a:pt x="164" y="18"/>
                    </a:lnTo>
                    <a:lnTo>
                      <a:pt x="159" y="12"/>
                    </a:lnTo>
                    <a:lnTo>
                      <a:pt x="147" y="10"/>
                    </a:lnTo>
                    <a:lnTo>
                      <a:pt x="120" y="5"/>
                    </a:lnTo>
                    <a:lnTo>
                      <a:pt x="105" y="1"/>
                    </a:lnTo>
                    <a:lnTo>
                      <a:pt x="78" y="0"/>
                    </a:lnTo>
                    <a:close/>
                  </a:path>
                </a:pathLst>
              </a:custGeom>
              <a:solidFill>
                <a:srgbClr val="00E0E0"/>
              </a:solidFill>
              <a:ln w="12700">
                <a:solidFill>
                  <a:srgbClr val="00C0C0"/>
                </a:solidFill>
                <a:round/>
                <a:headEnd/>
                <a:tailEnd/>
              </a:ln>
            </p:spPr>
            <p:txBody>
              <a:bodyPr/>
              <a:lstStyle/>
              <a:p>
                <a:endParaRPr lang="en-US"/>
              </a:p>
            </p:txBody>
          </p:sp>
          <p:grpSp>
            <p:nvGrpSpPr>
              <p:cNvPr id="73754" name="Group 160"/>
              <p:cNvGrpSpPr>
                <a:grpSpLocks/>
              </p:cNvGrpSpPr>
              <p:nvPr/>
            </p:nvGrpSpPr>
            <p:grpSpPr bwMode="auto">
              <a:xfrm>
                <a:off x="2157" y="1766"/>
                <a:ext cx="307" cy="838"/>
                <a:chOff x="2256" y="1476"/>
                <a:chExt cx="255" cy="828"/>
              </a:xfrm>
            </p:grpSpPr>
            <p:sp>
              <p:nvSpPr>
                <p:cNvPr id="73803" name="Freeform 161"/>
                <p:cNvSpPr>
                  <a:spLocks/>
                </p:cNvSpPr>
                <p:nvPr/>
              </p:nvSpPr>
              <p:spPr bwMode="auto">
                <a:xfrm>
                  <a:off x="2256" y="1476"/>
                  <a:ext cx="43" cy="772"/>
                </a:xfrm>
                <a:custGeom>
                  <a:avLst/>
                  <a:gdLst>
                    <a:gd name="T0" fmla="*/ 0 w 86"/>
                    <a:gd name="T1" fmla="*/ 765 h 772"/>
                    <a:gd name="T2" fmla="*/ 1 w 86"/>
                    <a:gd name="T3" fmla="*/ 769 h 772"/>
                    <a:gd name="T4" fmla="*/ 1 w 86"/>
                    <a:gd name="T5" fmla="*/ 772 h 772"/>
                    <a:gd name="T6" fmla="*/ 1 w 86"/>
                    <a:gd name="T7" fmla="*/ 769 h 772"/>
                    <a:gd name="T8" fmla="*/ 1 w 86"/>
                    <a:gd name="T9" fmla="*/ 488 h 772"/>
                    <a:gd name="T10" fmla="*/ 1 w 86"/>
                    <a:gd name="T11" fmla="*/ 481 h 772"/>
                    <a:gd name="T12" fmla="*/ 1 w 86"/>
                    <a:gd name="T13" fmla="*/ 0 h 772"/>
                    <a:gd name="T14" fmla="*/ 1 w 86"/>
                    <a:gd name="T15" fmla="*/ 0 h 772"/>
                    <a:gd name="T16" fmla="*/ 1 w 86"/>
                    <a:gd name="T17" fmla="*/ 478 h 772"/>
                    <a:gd name="T18" fmla="*/ 0 w 86"/>
                    <a:gd name="T19" fmla="*/ 491 h 772"/>
                    <a:gd name="T20" fmla="*/ 0 w 86"/>
                    <a:gd name="T21" fmla="*/ 765 h 7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772"/>
                    <a:gd name="T35" fmla="*/ 86 w 86"/>
                    <a:gd name="T36" fmla="*/ 772 h 7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772">
                      <a:moveTo>
                        <a:pt x="0" y="765"/>
                      </a:moveTo>
                      <a:lnTo>
                        <a:pt x="39" y="769"/>
                      </a:lnTo>
                      <a:lnTo>
                        <a:pt x="63" y="772"/>
                      </a:lnTo>
                      <a:lnTo>
                        <a:pt x="86" y="769"/>
                      </a:lnTo>
                      <a:lnTo>
                        <a:pt x="86" y="488"/>
                      </a:lnTo>
                      <a:lnTo>
                        <a:pt x="63" y="481"/>
                      </a:lnTo>
                      <a:lnTo>
                        <a:pt x="63" y="0"/>
                      </a:lnTo>
                      <a:lnTo>
                        <a:pt x="21" y="0"/>
                      </a:lnTo>
                      <a:lnTo>
                        <a:pt x="21" y="478"/>
                      </a:lnTo>
                      <a:lnTo>
                        <a:pt x="0" y="491"/>
                      </a:lnTo>
                      <a:lnTo>
                        <a:pt x="0" y="765"/>
                      </a:lnTo>
                      <a:close/>
                    </a:path>
                  </a:pathLst>
                </a:custGeom>
                <a:solidFill>
                  <a:srgbClr val="A0A0A0"/>
                </a:solidFill>
                <a:ln w="9525">
                  <a:noFill/>
                  <a:round/>
                  <a:headEnd/>
                  <a:tailEnd/>
                </a:ln>
              </p:spPr>
              <p:txBody>
                <a:bodyPr/>
                <a:lstStyle/>
                <a:p>
                  <a:endParaRPr lang="en-US"/>
                </a:p>
              </p:txBody>
            </p:sp>
            <p:sp>
              <p:nvSpPr>
                <p:cNvPr id="73804" name="Freeform 162"/>
                <p:cNvSpPr>
                  <a:spLocks/>
                </p:cNvSpPr>
                <p:nvPr/>
              </p:nvSpPr>
              <p:spPr bwMode="auto">
                <a:xfrm>
                  <a:off x="2280" y="1476"/>
                  <a:ext cx="199" cy="184"/>
                </a:xfrm>
                <a:custGeom>
                  <a:avLst/>
                  <a:gdLst>
                    <a:gd name="T0" fmla="*/ 0 w 399"/>
                    <a:gd name="T1" fmla="*/ 0 h 184"/>
                    <a:gd name="T2" fmla="*/ 0 w 399"/>
                    <a:gd name="T3" fmla="*/ 41 h 184"/>
                    <a:gd name="T4" fmla="*/ 0 w 399"/>
                    <a:gd name="T5" fmla="*/ 184 h 184"/>
                    <a:gd name="T6" fmla="*/ 0 w 399"/>
                    <a:gd name="T7" fmla="*/ 177 h 184"/>
                    <a:gd name="T8" fmla="*/ 0 w 399"/>
                    <a:gd name="T9" fmla="*/ 141 h 184"/>
                    <a:gd name="T10" fmla="*/ 0 w 399"/>
                    <a:gd name="T11" fmla="*/ 120 h 184"/>
                    <a:gd name="T12" fmla="*/ 0 w 399"/>
                    <a:gd name="T13" fmla="*/ 99 h 184"/>
                    <a:gd name="T14" fmla="*/ 0 w 399"/>
                    <a:gd name="T15" fmla="*/ 83 h 184"/>
                    <a:gd name="T16" fmla="*/ 0 w 399"/>
                    <a:gd name="T17" fmla="*/ 63 h 184"/>
                    <a:gd name="T18" fmla="*/ 0 w 399"/>
                    <a:gd name="T19" fmla="*/ 50 h 184"/>
                    <a:gd name="T20" fmla="*/ 0 w 399"/>
                    <a:gd name="T21" fmla="*/ 44 h 184"/>
                    <a:gd name="T22" fmla="*/ 0 w 399"/>
                    <a:gd name="T23" fmla="*/ 41 h 184"/>
                    <a:gd name="T24" fmla="*/ 0 w 399"/>
                    <a:gd name="T25" fmla="*/ 41 h 184"/>
                    <a:gd name="T26" fmla="*/ 0 w 399"/>
                    <a:gd name="T27" fmla="*/ 44 h 184"/>
                    <a:gd name="T28" fmla="*/ 0 w 399"/>
                    <a:gd name="T29" fmla="*/ 53 h 184"/>
                    <a:gd name="T30" fmla="*/ 0 w 399"/>
                    <a:gd name="T31" fmla="*/ 62 h 184"/>
                    <a:gd name="T32" fmla="*/ 0 w 399"/>
                    <a:gd name="T33" fmla="*/ 75 h 184"/>
                    <a:gd name="T34" fmla="*/ 0 w 399"/>
                    <a:gd name="T35" fmla="*/ 94 h 184"/>
                    <a:gd name="T36" fmla="*/ 0 w 399"/>
                    <a:gd name="T37" fmla="*/ 118 h 184"/>
                    <a:gd name="T38" fmla="*/ 0 w 399"/>
                    <a:gd name="T39" fmla="*/ 141 h 184"/>
                    <a:gd name="T40" fmla="*/ 0 w 399"/>
                    <a:gd name="T41" fmla="*/ 137 h 184"/>
                    <a:gd name="T42" fmla="*/ 0 w 399"/>
                    <a:gd name="T43" fmla="*/ 0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9"/>
                    <a:gd name="T67" fmla="*/ 0 h 184"/>
                    <a:gd name="T68" fmla="*/ 399 w 399"/>
                    <a:gd name="T69" fmla="*/ 184 h 1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9" h="184">
                      <a:moveTo>
                        <a:pt x="0" y="0"/>
                      </a:moveTo>
                      <a:lnTo>
                        <a:pt x="399" y="41"/>
                      </a:lnTo>
                      <a:lnTo>
                        <a:pt x="399" y="184"/>
                      </a:lnTo>
                      <a:lnTo>
                        <a:pt x="361" y="177"/>
                      </a:lnTo>
                      <a:lnTo>
                        <a:pt x="361" y="141"/>
                      </a:lnTo>
                      <a:lnTo>
                        <a:pt x="357" y="120"/>
                      </a:lnTo>
                      <a:lnTo>
                        <a:pt x="343" y="99"/>
                      </a:lnTo>
                      <a:lnTo>
                        <a:pt x="328" y="83"/>
                      </a:lnTo>
                      <a:lnTo>
                        <a:pt x="297" y="63"/>
                      </a:lnTo>
                      <a:lnTo>
                        <a:pt x="253" y="50"/>
                      </a:lnTo>
                      <a:lnTo>
                        <a:pt x="219" y="44"/>
                      </a:lnTo>
                      <a:lnTo>
                        <a:pt x="188" y="41"/>
                      </a:lnTo>
                      <a:lnTo>
                        <a:pt x="152" y="41"/>
                      </a:lnTo>
                      <a:lnTo>
                        <a:pt x="113" y="44"/>
                      </a:lnTo>
                      <a:lnTo>
                        <a:pt x="86" y="53"/>
                      </a:lnTo>
                      <a:lnTo>
                        <a:pt x="67" y="62"/>
                      </a:lnTo>
                      <a:lnTo>
                        <a:pt x="48" y="75"/>
                      </a:lnTo>
                      <a:lnTo>
                        <a:pt x="38" y="94"/>
                      </a:lnTo>
                      <a:lnTo>
                        <a:pt x="35" y="118"/>
                      </a:lnTo>
                      <a:lnTo>
                        <a:pt x="35" y="141"/>
                      </a:lnTo>
                      <a:lnTo>
                        <a:pt x="0" y="137"/>
                      </a:lnTo>
                      <a:lnTo>
                        <a:pt x="0" y="0"/>
                      </a:lnTo>
                      <a:close/>
                    </a:path>
                  </a:pathLst>
                </a:custGeom>
                <a:solidFill>
                  <a:srgbClr val="808080"/>
                </a:solidFill>
                <a:ln w="9525">
                  <a:noFill/>
                  <a:round/>
                  <a:headEnd/>
                  <a:tailEnd/>
                </a:ln>
              </p:spPr>
              <p:txBody>
                <a:bodyPr/>
                <a:lstStyle/>
                <a:p>
                  <a:endParaRPr lang="en-US"/>
                </a:p>
              </p:txBody>
            </p:sp>
            <p:sp>
              <p:nvSpPr>
                <p:cNvPr id="73805" name="Freeform 163"/>
                <p:cNvSpPr>
                  <a:spLocks/>
                </p:cNvSpPr>
                <p:nvPr/>
              </p:nvSpPr>
              <p:spPr bwMode="auto">
                <a:xfrm>
                  <a:off x="2468" y="1507"/>
                  <a:ext cx="43" cy="797"/>
                </a:xfrm>
                <a:custGeom>
                  <a:avLst/>
                  <a:gdLst>
                    <a:gd name="T0" fmla="*/ 0 w 84"/>
                    <a:gd name="T1" fmla="*/ 791 h 797"/>
                    <a:gd name="T2" fmla="*/ 1 w 84"/>
                    <a:gd name="T3" fmla="*/ 797 h 797"/>
                    <a:gd name="T4" fmla="*/ 1 w 84"/>
                    <a:gd name="T5" fmla="*/ 797 h 797"/>
                    <a:gd name="T6" fmla="*/ 1 w 84"/>
                    <a:gd name="T7" fmla="*/ 794 h 797"/>
                    <a:gd name="T8" fmla="*/ 1 w 84"/>
                    <a:gd name="T9" fmla="*/ 513 h 797"/>
                    <a:gd name="T10" fmla="*/ 1 w 84"/>
                    <a:gd name="T11" fmla="*/ 507 h 797"/>
                    <a:gd name="T12" fmla="*/ 1 w 84"/>
                    <a:gd name="T13" fmla="*/ 2 h 797"/>
                    <a:gd name="T14" fmla="*/ 1 w 84"/>
                    <a:gd name="T15" fmla="*/ 0 h 797"/>
                    <a:gd name="T16" fmla="*/ 1 w 84"/>
                    <a:gd name="T17" fmla="*/ 504 h 797"/>
                    <a:gd name="T18" fmla="*/ 0 w 84"/>
                    <a:gd name="T19" fmla="*/ 517 h 797"/>
                    <a:gd name="T20" fmla="*/ 0 w 84"/>
                    <a:gd name="T21" fmla="*/ 791 h 7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797"/>
                    <a:gd name="T35" fmla="*/ 84 w 84"/>
                    <a:gd name="T36" fmla="*/ 797 h 7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797">
                      <a:moveTo>
                        <a:pt x="0" y="791"/>
                      </a:moveTo>
                      <a:lnTo>
                        <a:pt x="34" y="797"/>
                      </a:lnTo>
                      <a:lnTo>
                        <a:pt x="65" y="797"/>
                      </a:lnTo>
                      <a:lnTo>
                        <a:pt x="84" y="794"/>
                      </a:lnTo>
                      <a:lnTo>
                        <a:pt x="84" y="513"/>
                      </a:lnTo>
                      <a:lnTo>
                        <a:pt x="65" y="507"/>
                      </a:lnTo>
                      <a:lnTo>
                        <a:pt x="65" y="2"/>
                      </a:lnTo>
                      <a:lnTo>
                        <a:pt x="21" y="0"/>
                      </a:lnTo>
                      <a:lnTo>
                        <a:pt x="21" y="504"/>
                      </a:lnTo>
                      <a:lnTo>
                        <a:pt x="0" y="517"/>
                      </a:lnTo>
                      <a:lnTo>
                        <a:pt x="0" y="791"/>
                      </a:lnTo>
                      <a:close/>
                    </a:path>
                  </a:pathLst>
                </a:custGeom>
                <a:solidFill>
                  <a:srgbClr val="A0A0A0"/>
                </a:solidFill>
                <a:ln w="9525">
                  <a:noFill/>
                  <a:round/>
                  <a:headEnd/>
                  <a:tailEnd/>
                </a:ln>
              </p:spPr>
              <p:txBody>
                <a:bodyPr/>
                <a:lstStyle/>
                <a:p>
                  <a:endParaRPr lang="en-US"/>
                </a:p>
              </p:txBody>
            </p:sp>
          </p:grpSp>
          <p:grpSp>
            <p:nvGrpSpPr>
              <p:cNvPr id="73755" name="Group 164"/>
              <p:cNvGrpSpPr>
                <a:grpSpLocks/>
              </p:cNvGrpSpPr>
              <p:nvPr/>
            </p:nvGrpSpPr>
            <p:grpSpPr bwMode="auto">
              <a:xfrm rot="20590235" flipH="1">
                <a:off x="1344" y="1872"/>
                <a:ext cx="912" cy="384"/>
                <a:chOff x="3215" y="1553"/>
                <a:chExt cx="365" cy="420"/>
              </a:xfrm>
            </p:grpSpPr>
            <p:grpSp>
              <p:nvGrpSpPr>
                <p:cNvPr id="73780" name="Group 165"/>
                <p:cNvGrpSpPr>
                  <a:grpSpLocks/>
                </p:cNvGrpSpPr>
                <p:nvPr/>
              </p:nvGrpSpPr>
              <p:grpSpPr bwMode="auto">
                <a:xfrm>
                  <a:off x="3224" y="1626"/>
                  <a:ext cx="280" cy="347"/>
                  <a:chOff x="3224" y="1626"/>
                  <a:chExt cx="280" cy="347"/>
                </a:xfrm>
              </p:grpSpPr>
              <p:sp>
                <p:nvSpPr>
                  <p:cNvPr id="73782" name="Line 166"/>
                  <p:cNvSpPr>
                    <a:spLocks noChangeShapeType="1"/>
                  </p:cNvSpPr>
                  <p:nvPr/>
                </p:nvSpPr>
                <p:spPr bwMode="auto">
                  <a:xfrm>
                    <a:off x="3239" y="1665"/>
                    <a:ext cx="1" cy="307"/>
                  </a:xfrm>
                  <a:prstGeom prst="line">
                    <a:avLst/>
                  </a:prstGeom>
                  <a:noFill/>
                  <a:ln w="12700">
                    <a:solidFill>
                      <a:srgbClr val="E00000"/>
                    </a:solidFill>
                    <a:round/>
                    <a:headEnd/>
                    <a:tailEnd/>
                  </a:ln>
                </p:spPr>
                <p:txBody>
                  <a:bodyPr/>
                  <a:lstStyle/>
                  <a:p>
                    <a:endParaRPr lang="en-US"/>
                  </a:p>
                </p:txBody>
              </p:sp>
              <p:sp>
                <p:nvSpPr>
                  <p:cNvPr id="73783" name="Line 167"/>
                  <p:cNvSpPr>
                    <a:spLocks noChangeShapeType="1"/>
                  </p:cNvSpPr>
                  <p:nvPr/>
                </p:nvSpPr>
                <p:spPr bwMode="auto">
                  <a:xfrm>
                    <a:off x="3253" y="1703"/>
                    <a:ext cx="1" cy="263"/>
                  </a:xfrm>
                  <a:prstGeom prst="line">
                    <a:avLst/>
                  </a:prstGeom>
                  <a:noFill/>
                  <a:ln w="12700">
                    <a:solidFill>
                      <a:srgbClr val="E00000"/>
                    </a:solidFill>
                    <a:round/>
                    <a:headEnd/>
                    <a:tailEnd/>
                  </a:ln>
                </p:spPr>
                <p:txBody>
                  <a:bodyPr/>
                  <a:lstStyle/>
                  <a:p>
                    <a:endParaRPr lang="en-US"/>
                  </a:p>
                </p:txBody>
              </p:sp>
              <p:sp>
                <p:nvSpPr>
                  <p:cNvPr id="73784" name="Line 168"/>
                  <p:cNvSpPr>
                    <a:spLocks noChangeShapeType="1"/>
                  </p:cNvSpPr>
                  <p:nvPr/>
                </p:nvSpPr>
                <p:spPr bwMode="auto">
                  <a:xfrm>
                    <a:off x="3266" y="1733"/>
                    <a:ext cx="1" cy="236"/>
                  </a:xfrm>
                  <a:prstGeom prst="line">
                    <a:avLst/>
                  </a:prstGeom>
                  <a:noFill/>
                  <a:ln w="12700">
                    <a:solidFill>
                      <a:srgbClr val="E00000"/>
                    </a:solidFill>
                    <a:round/>
                    <a:headEnd/>
                    <a:tailEnd/>
                  </a:ln>
                </p:spPr>
                <p:txBody>
                  <a:bodyPr/>
                  <a:lstStyle/>
                  <a:p>
                    <a:endParaRPr lang="en-US"/>
                  </a:p>
                </p:txBody>
              </p:sp>
              <p:sp>
                <p:nvSpPr>
                  <p:cNvPr id="73785" name="Line 169"/>
                  <p:cNvSpPr>
                    <a:spLocks noChangeShapeType="1"/>
                  </p:cNvSpPr>
                  <p:nvPr/>
                </p:nvSpPr>
                <p:spPr bwMode="auto">
                  <a:xfrm>
                    <a:off x="3282" y="1761"/>
                    <a:ext cx="1" cy="205"/>
                  </a:xfrm>
                  <a:prstGeom prst="line">
                    <a:avLst/>
                  </a:prstGeom>
                  <a:noFill/>
                  <a:ln w="12700">
                    <a:solidFill>
                      <a:srgbClr val="E00000"/>
                    </a:solidFill>
                    <a:round/>
                    <a:headEnd/>
                    <a:tailEnd/>
                  </a:ln>
                </p:spPr>
                <p:txBody>
                  <a:bodyPr/>
                  <a:lstStyle/>
                  <a:p>
                    <a:endParaRPr lang="en-US"/>
                  </a:p>
                </p:txBody>
              </p:sp>
              <p:sp>
                <p:nvSpPr>
                  <p:cNvPr id="73786" name="Line 170"/>
                  <p:cNvSpPr>
                    <a:spLocks noChangeShapeType="1"/>
                  </p:cNvSpPr>
                  <p:nvPr/>
                </p:nvSpPr>
                <p:spPr bwMode="auto">
                  <a:xfrm>
                    <a:off x="3296" y="1781"/>
                    <a:ext cx="1" cy="185"/>
                  </a:xfrm>
                  <a:prstGeom prst="line">
                    <a:avLst/>
                  </a:prstGeom>
                  <a:noFill/>
                  <a:ln w="12700">
                    <a:solidFill>
                      <a:srgbClr val="E00000"/>
                    </a:solidFill>
                    <a:round/>
                    <a:headEnd/>
                    <a:tailEnd/>
                  </a:ln>
                </p:spPr>
                <p:txBody>
                  <a:bodyPr/>
                  <a:lstStyle/>
                  <a:p>
                    <a:endParaRPr lang="en-US"/>
                  </a:p>
                </p:txBody>
              </p:sp>
              <p:sp>
                <p:nvSpPr>
                  <p:cNvPr id="73787" name="Line 171"/>
                  <p:cNvSpPr>
                    <a:spLocks noChangeShapeType="1"/>
                  </p:cNvSpPr>
                  <p:nvPr/>
                </p:nvSpPr>
                <p:spPr bwMode="auto">
                  <a:xfrm>
                    <a:off x="3312" y="1801"/>
                    <a:ext cx="1" cy="168"/>
                  </a:xfrm>
                  <a:prstGeom prst="line">
                    <a:avLst/>
                  </a:prstGeom>
                  <a:noFill/>
                  <a:ln w="12700">
                    <a:solidFill>
                      <a:srgbClr val="E00000"/>
                    </a:solidFill>
                    <a:round/>
                    <a:headEnd/>
                    <a:tailEnd/>
                  </a:ln>
                </p:spPr>
                <p:txBody>
                  <a:bodyPr/>
                  <a:lstStyle/>
                  <a:p>
                    <a:endParaRPr lang="en-US"/>
                  </a:p>
                </p:txBody>
              </p:sp>
              <p:sp>
                <p:nvSpPr>
                  <p:cNvPr id="73788" name="Line 172"/>
                  <p:cNvSpPr>
                    <a:spLocks noChangeShapeType="1"/>
                  </p:cNvSpPr>
                  <p:nvPr/>
                </p:nvSpPr>
                <p:spPr bwMode="auto">
                  <a:xfrm>
                    <a:off x="3328" y="1820"/>
                    <a:ext cx="1" cy="144"/>
                  </a:xfrm>
                  <a:prstGeom prst="line">
                    <a:avLst/>
                  </a:prstGeom>
                  <a:noFill/>
                  <a:ln w="12700">
                    <a:solidFill>
                      <a:srgbClr val="E00000"/>
                    </a:solidFill>
                    <a:round/>
                    <a:headEnd/>
                    <a:tailEnd/>
                  </a:ln>
                </p:spPr>
                <p:txBody>
                  <a:bodyPr/>
                  <a:lstStyle/>
                  <a:p>
                    <a:endParaRPr lang="en-US"/>
                  </a:p>
                </p:txBody>
              </p:sp>
              <p:sp>
                <p:nvSpPr>
                  <p:cNvPr id="73789" name="Line 173"/>
                  <p:cNvSpPr>
                    <a:spLocks noChangeShapeType="1"/>
                  </p:cNvSpPr>
                  <p:nvPr/>
                </p:nvSpPr>
                <p:spPr bwMode="auto">
                  <a:xfrm>
                    <a:off x="3345" y="1838"/>
                    <a:ext cx="1" cy="126"/>
                  </a:xfrm>
                  <a:prstGeom prst="line">
                    <a:avLst/>
                  </a:prstGeom>
                  <a:noFill/>
                  <a:ln w="12700">
                    <a:solidFill>
                      <a:srgbClr val="E00000"/>
                    </a:solidFill>
                    <a:round/>
                    <a:headEnd/>
                    <a:tailEnd/>
                  </a:ln>
                </p:spPr>
                <p:txBody>
                  <a:bodyPr/>
                  <a:lstStyle/>
                  <a:p>
                    <a:endParaRPr lang="en-US"/>
                  </a:p>
                </p:txBody>
              </p:sp>
              <p:sp>
                <p:nvSpPr>
                  <p:cNvPr id="73790" name="Line 174"/>
                  <p:cNvSpPr>
                    <a:spLocks noChangeShapeType="1"/>
                  </p:cNvSpPr>
                  <p:nvPr/>
                </p:nvSpPr>
                <p:spPr bwMode="auto">
                  <a:xfrm>
                    <a:off x="3359" y="1851"/>
                    <a:ext cx="1" cy="111"/>
                  </a:xfrm>
                  <a:prstGeom prst="line">
                    <a:avLst/>
                  </a:prstGeom>
                  <a:noFill/>
                  <a:ln w="12700">
                    <a:solidFill>
                      <a:srgbClr val="E00000"/>
                    </a:solidFill>
                    <a:round/>
                    <a:headEnd/>
                    <a:tailEnd/>
                  </a:ln>
                </p:spPr>
                <p:txBody>
                  <a:bodyPr/>
                  <a:lstStyle/>
                  <a:p>
                    <a:endParaRPr lang="en-US"/>
                  </a:p>
                </p:txBody>
              </p:sp>
              <p:sp>
                <p:nvSpPr>
                  <p:cNvPr id="73791" name="Line 175"/>
                  <p:cNvSpPr>
                    <a:spLocks noChangeShapeType="1"/>
                  </p:cNvSpPr>
                  <p:nvPr/>
                </p:nvSpPr>
                <p:spPr bwMode="auto">
                  <a:xfrm flipV="1">
                    <a:off x="3373" y="1858"/>
                    <a:ext cx="1" cy="105"/>
                  </a:xfrm>
                  <a:prstGeom prst="line">
                    <a:avLst/>
                  </a:prstGeom>
                  <a:noFill/>
                  <a:ln w="12700">
                    <a:solidFill>
                      <a:srgbClr val="E00000"/>
                    </a:solidFill>
                    <a:round/>
                    <a:headEnd/>
                    <a:tailEnd/>
                  </a:ln>
                </p:spPr>
                <p:txBody>
                  <a:bodyPr/>
                  <a:lstStyle/>
                  <a:p>
                    <a:endParaRPr lang="en-US"/>
                  </a:p>
                </p:txBody>
              </p:sp>
              <p:sp>
                <p:nvSpPr>
                  <p:cNvPr id="73792" name="Line 176"/>
                  <p:cNvSpPr>
                    <a:spLocks noChangeShapeType="1"/>
                  </p:cNvSpPr>
                  <p:nvPr/>
                </p:nvSpPr>
                <p:spPr bwMode="auto">
                  <a:xfrm flipV="1">
                    <a:off x="3388" y="1873"/>
                    <a:ext cx="1" cy="91"/>
                  </a:xfrm>
                  <a:prstGeom prst="line">
                    <a:avLst/>
                  </a:prstGeom>
                  <a:noFill/>
                  <a:ln w="12700">
                    <a:solidFill>
                      <a:srgbClr val="E00000"/>
                    </a:solidFill>
                    <a:round/>
                    <a:headEnd/>
                    <a:tailEnd/>
                  </a:ln>
                </p:spPr>
                <p:txBody>
                  <a:bodyPr/>
                  <a:lstStyle/>
                  <a:p>
                    <a:endParaRPr lang="en-US"/>
                  </a:p>
                </p:txBody>
              </p:sp>
              <p:sp>
                <p:nvSpPr>
                  <p:cNvPr id="73793" name="Line 177"/>
                  <p:cNvSpPr>
                    <a:spLocks noChangeShapeType="1"/>
                  </p:cNvSpPr>
                  <p:nvPr/>
                </p:nvSpPr>
                <p:spPr bwMode="auto">
                  <a:xfrm>
                    <a:off x="3403" y="1883"/>
                    <a:ext cx="1" cy="79"/>
                  </a:xfrm>
                  <a:prstGeom prst="line">
                    <a:avLst/>
                  </a:prstGeom>
                  <a:noFill/>
                  <a:ln w="12700">
                    <a:solidFill>
                      <a:srgbClr val="E00000"/>
                    </a:solidFill>
                    <a:round/>
                    <a:headEnd/>
                    <a:tailEnd/>
                  </a:ln>
                </p:spPr>
                <p:txBody>
                  <a:bodyPr/>
                  <a:lstStyle/>
                  <a:p>
                    <a:endParaRPr lang="en-US"/>
                  </a:p>
                </p:txBody>
              </p:sp>
              <p:sp>
                <p:nvSpPr>
                  <p:cNvPr id="73794" name="Line 178"/>
                  <p:cNvSpPr>
                    <a:spLocks noChangeShapeType="1"/>
                  </p:cNvSpPr>
                  <p:nvPr/>
                </p:nvSpPr>
                <p:spPr bwMode="auto">
                  <a:xfrm>
                    <a:off x="3416" y="1892"/>
                    <a:ext cx="1" cy="70"/>
                  </a:xfrm>
                  <a:prstGeom prst="line">
                    <a:avLst/>
                  </a:prstGeom>
                  <a:noFill/>
                  <a:ln w="12700">
                    <a:solidFill>
                      <a:srgbClr val="E00000"/>
                    </a:solidFill>
                    <a:round/>
                    <a:headEnd/>
                    <a:tailEnd/>
                  </a:ln>
                </p:spPr>
                <p:txBody>
                  <a:bodyPr/>
                  <a:lstStyle/>
                  <a:p>
                    <a:endParaRPr lang="en-US"/>
                  </a:p>
                </p:txBody>
              </p:sp>
              <p:sp>
                <p:nvSpPr>
                  <p:cNvPr id="73795" name="Line 179"/>
                  <p:cNvSpPr>
                    <a:spLocks noChangeShapeType="1"/>
                  </p:cNvSpPr>
                  <p:nvPr/>
                </p:nvSpPr>
                <p:spPr bwMode="auto">
                  <a:xfrm flipV="1">
                    <a:off x="3427" y="1897"/>
                    <a:ext cx="1" cy="65"/>
                  </a:xfrm>
                  <a:prstGeom prst="line">
                    <a:avLst/>
                  </a:prstGeom>
                  <a:noFill/>
                  <a:ln w="12700">
                    <a:solidFill>
                      <a:srgbClr val="E00000"/>
                    </a:solidFill>
                    <a:round/>
                    <a:headEnd/>
                    <a:tailEnd/>
                  </a:ln>
                </p:spPr>
                <p:txBody>
                  <a:bodyPr/>
                  <a:lstStyle/>
                  <a:p>
                    <a:endParaRPr lang="en-US"/>
                  </a:p>
                </p:txBody>
              </p:sp>
              <p:sp>
                <p:nvSpPr>
                  <p:cNvPr id="73796" name="Line 180"/>
                  <p:cNvSpPr>
                    <a:spLocks noChangeShapeType="1"/>
                  </p:cNvSpPr>
                  <p:nvPr/>
                </p:nvSpPr>
                <p:spPr bwMode="auto">
                  <a:xfrm>
                    <a:off x="3441" y="1904"/>
                    <a:ext cx="1" cy="58"/>
                  </a:xfrm>
                  <a:prstGeom prst="line">
                    <a:avLst/>
                  </a:prstGeom>
                  <a:noFill/>
                  <a:ln w="12700">
                    <a:solidFill>
                      <a:srgbClr val="E00000"/>
                    </a:solidFill>
                    <a:round/>
                    <a:headEnd/>
                    <a:tailEnd/>
                  </a:ln>
                </p:spPr>
                <p:txBody>
                  <a:bodyPr/>
                  <a:lstStyle/>
                  <a:p>
                    <a:endParaRPr lang="en-US"/>
                  </a:p>
                </p:txBody>
              </p:sp>
              <p:sp>
                <p:nvSpPr>
                  <p:cNvPr id="73797" name="Line 181"/>
                  <p:cNvSpPr>
                    <a:spLocks noChangeShapeType="1"/>
                  </p:cNvSpPr>
                  <p:nvPr/>
                </p:nvSpPr>
                <p:spPr bwMode="auto">
                  <a:xfrm flipV="1">
                    <a:off x="3452" y="1909"/>
                    <a:ext cx="1" cy="50"/>
                  </a:xfrm>
                  <a:prstGeom prst="line">
                    <a:avLst/>
                  </a:prstGeom>
                  <a:noFill/>
                  <a:ln w="12700">
                    <a:solidFill>
                      <a:srgbClr val="E00000"/>
                    </a:solidFill>
                    <a:round/>
                    <a:headEnd/>
                    <a:tailEnd/>
                  </a:ln>
                </p:spPr>
                <p:txBody>
                  <a:bodyPr/>
                  <a:lstStyle/>
                  <a:p>
                    <a:endParaRPr lang="en-US"/>
                  </a:p>
                </p:txBody>
              </p:sp>
              <p:sp>
                <p:nvSpPr>
                  <p:cNvPr id="73798" name="Line 182"/>
                  <p:cNvSpPr>
                    <a:spLocks noChangeShapeType="1"/>
                  </p:cNvSpPr>
                  <p:nvPr/>
                </p:nvSpPr>
                <p:spPr bwMode="auto">
                  <a:xfrm flipV="1">
                    <a:off x="3466" y="1918"/>
                    <a:ext cx="1" cy="38"/>
                  </a:xfrm>
                  <a:prstGeom prst="line">
                    <a:avLst/>
                  </a:prstGeom>
                  <a:noFill/>
                  <a:ln w="12700">
                    <a:solidFill>
                      <a:srgbClr val="E00000"/>
                    </a:solidFill>
                    <a:round/>
                    <a:headEnd/>
                    <a:tailEnd/>
                  </a:ln>
                </p:spPr>
                <p:txBody>
                  <a:bodyPr/>
                  <a:lstStyle/>
                  <a:p>
                    <a:endParaRPr lang="en-US"/>
                  </a:p>
                </p:txBody>
              </p:sp>
              <p:sp>
                <p:nvSpPr>
                  <p:cNvPr id="73799" name="Line 183"/>
                  <p:cNvSpPr>
                    <a:spLocks noChangeShapeType="1"/>
                  </p:cNvSpPr>
                  <p:nvPr/>
                </p:nvSpPr>
                <p:spPr bwMode="auto">
                  <a:xfrm flipV="1">
                    <a:off x="3478" y="1925"/>
                    <a:ext cx="1" cy="30"/>
                  </a:xfrm>
                  <a:prstGeom prst="line">
                    <a:avLst/>
                  </a:prstGeom>
                  <a:noFill/>
                  <a:ln w="12700">
                    <a:solidFill>
                      <a:srgbClr val="E00000"/>
                    </a:solidFill>
                    <a:round/>
                    <a:headEnd/>
                    <a:tailEnd/>
                  </a:ln>
                </p:spPr>
                <p:txBody>
                  <a:bodyPr/>
                  <a:lstStyle/>
                  <a:p>
                    <a:endParaRPr lang="en-US"/>
                  </a:p>
                </p:txBody>
              </p:sp>
              <p:sp>
                <p:nvSpPr>
                  <p:cNvPr id="73800" name="Line 184"/>
                  <p:cNvSpPr>
                    <a:spLocks noChangeShapeType="1"/>
                  </p:cNvSpPr>
                  <p:nvPr/>
                </p:nvSpPr>
                <p:spPr bwMode="auto">
                  <a:xfrm flipV="1">
                    <a:off x="3492" y="1928"/>
                    <a:ext cx="1" cy="31"/>
                  </a:xfrm>
                  <a:prstGeom prst="line">
                    <a:avLst/>
                  </a:prstGeom>
                  <a:noFill/>
                  <a:ln w="12700">
                    <a:solidFill>
                      <a:srgbClr val="E00000"/>
                    </a:solidFill>
                    <a:round/>
                    <a:headEnd/>
                    <a:tailEnd/>
                  </a:ln>
                </p:spPr>
                <p:txBody>
                  <a:bodyPr/>
                  <a:lstStyle/>
                  <a:p>
                    <a:endParaRPr lang="en-US"/>
                  </a:p>
                </p:txBody>
              </p:sp>
              <p:sp>
                <p:nvSpPr>
                  <p:cNvPr id="73801" name="Line 185"/>
                  <p:cNvSpPr>
                    <a:spLocks noChangeShapeType="1"/>
                  </p:cNvSpPr>
                  <p:nvPr/>
                </p:nvSpPr>
                <p:spPr bwMode="auto">
                  <a:xfrm flipV="1">
                    <a:off x="3503" y="1934"/>
                    <a:ext cx="1" cy="22"/>
                  </a:xfrm>
                  <a:prstGeom prst="line">
                    <a:avLst/>
                  </a:prstGeom>
                  <a:noFill/>
                  <a:ln w="12700">
                    <a:solidFill>
                      <a:srgbClr val="E00000"/>
                    </a:solidFill>
                    <a:round/>
                    <a:headEnd/>
                    <a:tailEnd/>
                  </a:ln>
                </p:spPr>
                <p:txBody>
                  <a:bodyPr/>
                  <a:lstStyle/>
                  <a:p>
                    <a:endParaRPr lang="en-US"/>
                  </a:p>
                </p:txBody>
              </p:sp>
              <p:sp>
                <p:nvSpPr>
                  <p:cNvPr id="73802" name="Line 186"/>
                  <p:cNvSpPr>
                    <a:spLocks noChangeShapeType="1"/>
                  </p:cNvSpPr>
                  <p:nvPr/>
                </p:nvSpPr>
                <p:spPr bwMode="auto">
                  <a:xfrm>
                    <a:off x="3224" y="1626"/>
                    <a:ext cx="1" cy="347"/>
                  </a:xfrm>
                  <a:prstGeom prst="line">
                    <a:avLst/>
                  </a:prstGeom>
                  <a:noFill/>
                  <a:ln w="12700">
                    <a:solidFill>
                      <a:srgbClr val="E00000"/>
                    </a:solidFill>
                    <a:round/>
                    <a:headEnd/>
                    <a:tailEnd/>
                  </a:ln>
                </p:spPr>
                <p:txBody>
                  <a:bodyPr/>
                  <a:lstStyle/>
                  <a:p>
                    <a:endParaRPr lang="en-US"/>
                  </a:p>
                </p:txBody>
              </p:sp>
            </p:grpSp>
            <p:sp>
              <p:nvSpPr>
                <p:cNvPr id="73781" name="Freeform 187"/>
                <p:cNvSpPr>
                  <a:spLocks/>
                </p:cNvSpPr>
                <p:nvPr/>
              </p:nvSpPr>
              <p:spPr bwMode="auto">
                <a:xfrm>
                  <a:off x="3215" y="1553"/>
                  <a:ext cx="365" cy="399"/>
                </a:xfrm>
                <a:custGeom>
                  <a:avLst/>
                  <a:gdLst>
                    <a:gd name="T0" fmla="*/ 0 w 731"/>
                    <a:gd name="T1" fmla="*/ 0 h 399"/>
                    <a:gd name="T2" fmla="*/ 0 w 731"/>
                    <a:gd name="T3" fmla="*/ 26 h 399"/>
                    <a:gd name="T4" fmla="*/ 0 w 731"/>
                    <a:gd name="T5" fmla="*/ 52 h 399"/>
                    <a:gd name="T6" fmla="*/ 0 w 731"/>
                    <a:gd name="T7" fmla="*/ 74 h 399"/>
                    <a:gd name="T8" fmla="*/ 0 w 731"/>
                    <a:gd name="T9" fmla="*/ 104 h 399"/>
                    <a:gd name="T10" fmla="*/ 0 w 731"/>
                    <a:gd name="T11" fmla="*/ 135 h 399"/>
                    <a:gd name="T12" fmla="*/ 0 w 731"/>
                    <a:gd name="T13" fmla="*/ 162 h 399"/>
                    <a:gd name="T14" fmla="*/ 0 w 731"/>
                    <a:gd name="T15" fmla="*/ 190 h 399"/>
                    <a:gd name="T16" fmla="*/ 0 w 731"/>
                    <a:gd name="T17" fmla="*/ 212 h 399"/>
                    <a:gd name="T18" fmla="*/ 0 w 731"/>
                    <a:gd name="T19" fmla="*/ 228 h 399"/>
                    <a:gd name="T20" fmla="*/ 0 w 731"/>
                    <a:gd name="T21" fmla="*/ 249 h 399"/>
                    <a:gd name="T22" fmla="*/ 0 w 731"/>
                    <a:gd name="T23" fmla="*/ 265 h 399"/>
                    <a:gd name="T24" fmla="*/ 0 w 731"/>
                    <a:gd name="T25" fmla="*/ 285 h 399"/>
                    <a:gd name="T26" fmla="*/ 0 w 731"/>
                    <a:gd name="T27" fmla="*/ 305 h 399"/>
                    <a:gd name="T28" fmla="*/ 0 w 731"/>
                    <a:gd name="T29" fmla="*/ 321 h 399"/>
                    <a:gd name="T30" fmla="*/ 0 w 731"/>
                    <a:gd name="T31" fmla="*/ 327 h 399"/>
                    <a:gd name="T32" fmla="*/ 0 w 731"/>
                    <a:gd name="T33" fmla="*/ 338 h 399"/>
                    <a:gd name="T34" fmla="*/ 0 w 731"/>
                    <a:gd name="T35" fmla="*/ 350 h 399"/>
                    <a:gd name="T36" fmla="*/ 0 w 731"/>
                    <a:gd name="T37" fmla="*/ 360 h 399"/>
                    <a:gd name="T38" fmla="*/ 0 w 731"/>
                    <a:gd name="T39" fmla="*/ 366 h 399"/>
                    <a:gd name="T40" fmla="*/ 0 w 731"/>
                    <a:gd name="T41" fmla="*/ 371 h 399"/>
                    <a:gd name="T42" fmla="*/ 0 w 731"/>
                    <a:gd name="T43" fmla="*/ 376 h 399"/>
                    <a:gd name="T44" fmla="*/ 0 w 731"/>
                    <a:gd name="T45" fmla="*/ 385 h 399"/>
                    <a:gd name="T46" fmla="*/ 0 w 731"/>
                    <a:gd name="T47" fmla="*/ 388 h 399"/>
                    <a:gd name="T48" fmla="*/ 0 w 731"/>
                    <a:gd name="T49" fmla="*/ 391 h 399"/>
                    <a:gd name="T50" fmla="*/ 0 w 731"/>
                    <a:gd name="T51" fmla="*/ 394 h 399"/>
                    <a:gd name="T52" fmla="*/ 0 w 731"/>
                    <a:gd name="T53" fmla="*/ 399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1"/>
                    <a:gd name="T82" fmla="*/ 0 h 399"/>
                    <a:gd name="T83" fmla="*/ 731 w 731"/>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1" h="399">
                      <a:moveTo>
                        <a:pt x="0" y="0"/>
                      </a:moveTo>
                      <a:lnTo>
                        <a:pt x="6" y="26"/>
                      </a:lnTo>
                      <a:lnTo>
                        <a:pt x="12" y="52"/>
                      </a:lnTo>
                      <a:lnTo>
                        <a:pt x="25" y="74"/>
                      </a:lnTo>
                      <a:lnTo>
                        <a:pt x="42" y="104"/>
                      </a:lnTo>
                      <a:lnTo>
                        <a:pt x="63" y="135"/>
                      </a:lnTo>
                      <a:lnTo>
                        <a:pt x="88" y="162"/>
                      </a:lnTo>
                      <a:lnTo>
                        <a:pt x="119" y="190"/>
                      </a:lnTo>
                      <a:lnTo>
                        <a:pt x="150" y="212"/>
                      </a:lnTo>
                      <a:lnTo>
                        <a:pt x="175" y="228"/>
                      </a:lnTo>
                      <a:lnTo>
                        <a:pt x="205" y="249"/>
                      </a:lnTo>
                      <a:lnTo>
                        <a:pt x="232" y="265"/>
                      </a:lnTo>
                      <a:lnTo>
                        <a:pt x="276" y="285"/>
                      </a:lnTo>
                      <a:lnTo>
                        <a:pt x="320" y="305"/>
                      </a:lnTo>
                      <a:lnTo>
                        <a:pt x="357" y="321"/>
                      </a:lnTo>
                      <a:lnTo>
                        <a:pt x="386" y="327"/>
                      </a:lnTo>
                      <a:lnTo>
                        <a:pt x="416" y="338"/>
                      </a:lnTo>
                      <a:lnTo>
                        <a:pt x="455" y="350"/>
                      </a:lnTo>
                      <a:lnTo>
                        <a:pt x="493" y="360"/>
                      </a:lnTo>
                      <a:lnTo>
                        <a:pt x="516" y="366"/>
                      </a:lnTo>
                      <a:lnTo>
                        <a:pt x="541" y="371"/>
                      </a:lnTo>
                      <a:lnTo>
                        <a:pt x="570" y="376"/>
                      </a:lnTo>
                      <a:lnTo>
                        <a:pt x="612" y="385"/>
                      </a:lnTo>
                      <a:lnTo>
                        <a:pt x="637" y="388"/>
                      </a:lnTo>
                      <a:lnTo>
                        <a:pt x="662" y="391"/>
                      </a:lnTo>
                      <a:lnTo>
                        <a:pt x="692" y="394"/>
                      </a:lnTo>
                      <a:lnTo>
                        <a:pt x="731" y="399"/>
                      </a:lnTo>
                    </a:path>
                  </a:pathLst>
                </a:custGeom>
                <a:noFill/>
                <a:ln w="12700">
                  <a:solidFill>
                    <a:srgbClr val="E00000"/>
                  </a:solidFill>
                  <a:round/>
                  <a:headEnd/>
                  <a:tailEnd/>
                </a:ln>
              </p:spPr>
              <p:txBody>
                <a:bodyPr/>
                <a:lstStyle/>
                <a:p>
                  <a:endParaRPr lang="en-US"/>
                </a:p>
              </p:txBody>
            </p:sp>
          </p:grpSp>
          <p:grpSp>
            <p:nvGrpSpPr>
              <p:cNvPr id="73756" name="Group 188"/>
              <p:cNvGrpSpPr>
                <a:grpSpLocks/>
              </p:cNvGrpSpPr>
              <p:nvPr/>
            </p:nvGrpSpPr>
            <p:grpSpPr bwMode="auto">
              <a:xfrm rot="20590235" flipH="1">
                <a:off x="1529" y="1921"/>
                <a:ext cx="912" cy="336"/>
                <a:chOff x="3215" y="1553"/>
                <a:chExt cx="365" cy="420"/>
              </a:xfrm>
            </p:grpSpPr>
            <p:grpSp>
              <p:nvGrpSpPr>
                <p:cNvPr id="73757" name="Group 189"/>
                <p:cNvGrpSpPr>
                  <a:grpSpLocks/>
                </p:cNvGrpSpPr>
                <p:nvPr/>
              </p:nvGrpSpPr>
              <p:grpSpPr bwMode="auto">
                <a:xfrm>
                  <a:off x="3224" y="1626"/>
                  <a:ext cx="280" cy="347"/>
                  <a:chOff x="3224" y="1626"/>
                  <a:chExt cx="280" cy="347"/>
                </a:xfrm>
              </p:grpSpPr>
              <p:sp>
                <p:nvSpPr>
                  <p:cNvPr id="73759" name="Line 190"/>
                  <p:cNvSpPr>
                    <a:spLocks noChangeShapeType="1"/>
                  </p:cNvSpPr>
                  <p:nvPr/>
                </p:nvSpPr>
                <p:spPr bwMode="auto">
                  <a:xfrm>
                    <a:off x="3239" y="1665"/>
                    <a:ext cx="1" cy="307"/>
                  </a:xfrm>
                  <a:prstGeom prst="line">
                    <a:avLst/>
                  </a:prstGeom>
                  <a:noFill/>
                  <a:ln w="12700">
                    <a:solidFill>
                      <a:srgbClr val="E00000"/>
                    </a:solidFill>
                    <a:round/>
                    <a:headEnd/>
                    <a:tailEnd/>
                  </a:ln>
                </p:spPr>
                <p:txBody>
                  <a:bodyPr/>
                  <a:lstStyle/>
                  <a:p>
                    <a:endParaRPr lang="en-US"/>
                  </a:p>
                </p:txBody>
              </p:sp>
              <p:sp>
                <p:nvSpPr>
                  <p:cNvPr id="73760" name="Line 191"/>
                  <p:cNvSpPr>
                    <a:spLocks noChangeShapeType="1"/>
                  </p:cNvSpPr>
                  <p:nvPr/>
                </p:nvSpPr>
                <p:spPr bwMode="auto">
                  <a:xfrm>
                    <a:off x="3253" y="1703"/>
                    <a:ext cx="1" cy="263"/>
                  </a:xfrm>
                  <a:prstGeom prst="line">
                    <a:avLst/>
                  </a:prstGeom>
                  <a:noFill/>
                  <a:ln w="12700">
                    <a:solidFill>
                      <a:srgbClr val="E00000"/>
                    </a:solidFill>
                    <a:round/>
                    <a:headEnd/>
                    <a:tailEnd/>
                  </a:ln>
                </p:spPr>
                <p:txBody>
                  <a:bodyPr/>
                  <a:lstStyle/>
                  <a:p>
                    <a:endParaRPr lang="en-US"/>
                  </a:p>
                </p:txBody>
              </p:sp>
              <p:sp>
                <p:nvSpPr>
                  <p:cNvPr id="73761" name="Line 192"/>
                  <p:cNvSpPr>
                    <a:spLocks noChangeShapeType="1"/>
                  </p:cNvSpPr>
                  <p:nvPr/>
                </p:nvSpPr>
                <p:spPr bwMode="auto">
                  <a:xfrm>
                    <a:off x="3266" y="1733"/>
                    <a:ext cx="1" cy="236"/>
                  </a:xfrm>
                  <a:prstGeom prst="line">
                    <a:avLst/>
                  </a:prstGeom>
                  <a:noFill/>
                  <a:ln w="12700">
                    <a:solidFill>
                      <a:srgbClr val="E00000"/>
                    </a:solidFill>
                    <a:round/>
                    <a:headEnd/>
                    <a:tailEnd/>
                  </a:ln>
                </p:spPr>
                <p:txBody>
                  <a:bodyPr/>
                  <a:lstStyle/>
                  <a:p>
                    <a:endParaRPr lang="en-US"/>
                  </a:p>
                </p:txBody>
              </p:sp>
              <p:sp>
                <p:nvSpPr>
                  <p:cNvPr id="73762" name="Line 193"/>
                  <p:cNvSpPr>
                    <a:spLocks noChangeShapeType="1"/>
                  </p:cNvSpPr>
                  <p:nvPr/>
                </p:nvSpPr>
                <p:spPr bwMode="auto">
                  <a:xfrm>
                    <a:off x="3282" y="1761"/>
                    <a:ext cx="1" cy="205"/>
                  </a:xfrm>
                  <a:prstGeom prst="line">
                    <a:avLst/>
                  </a:prstGeom>
                  <a:noFill/>
                  <a:ln w="12700">
                    <a:solidFill>
                      <a:srgbClr val="E00000"/>
                    </a:solidFill>
                    <a:round/>
                    <a:headEnd/>
                    <a:tailEnd/>
                  </a:ln>
                </p:spPr>
                <p:txBody>
                  <a:bodyPr/>
                  <a:lstStyle/>
                  <a:p>
                    <a:endParaRPr lang="en-US"/>
                  </a:p>
                </p:txBody>
              </p:sp>
              <p:sp>
                <p:nvSpPr>
                  <p:cNvPr id="73763" name="Line 194"/>
                  <p:cNvSpPr>
                    <a:spLocks noChangeShapeType="1"/>
                  </p:cNvSpPr>
                  <p:nvPr/>
                </p:nvSpPr>
                <p:spPr bwMode="auto">
                  <a:xfrm>
                    <a:off x="3296" y="1781"/>
                    <a:ext cx="1" cy="185"/>
                  </a:xfrm>
                  <a:prstGeom prst="line">
                    <a:avLst/>
                  </a:prstGeom>
                  <a:noFill/>
                  <a:ln w="12700">
                    <a:solidFill>
                      <a:srgbClr val="E00000"/>
                    </a:solidFill>
                    <a:round/>
                    <a:headEnd/>
                    <a:tailEnd/>
                  </a:ln>
                </p:spPr>
                <p:txBody>
                  <a:bodyPr/>
                  <a:lstStyle/>
                  <a:p>
                    <a:endParaRPr lang="en-US"/>
                  </a:p>
                </p:txBody>
              </p:sp>
              <p:sp>
                <p:nvSpPr>
                  <p:cNvPr id="73764" name="Line 195"/>
                  <p:cNvSpPr>
                    <a:spLocks noChangeShapeType="1"/>
                  </p:cNvSpPr>
                  <p:nvPr/>
                </p:nvSpPr>
                <p:spPr bwMode="auto">
                  <a:xfrm>
                    <a:off x="3312" y="1801"/>
                    <a:ext cx="1" cy="168"/>
                  </a:xfrm>
                  <a:prstGeom prst="line">
                    <a:avLst/>
                  </a:prstGeom>
                  <a:noFill/>
                  <a:ln w="12700">
                    <a:solidFill>
                      <a:srgbClr val="E00000"/>
                    </a:solidFill>
                    <a:round/>
                    <a:headEnd/>
                    <a:tailEnd/>
                  </a:ln>
                </p:spPr>
                <p:txBody>
                  <a:bodyPr/>
                  <a:lstStyle/>
                  <a:p>
                    <a:endParaRPr lang="en-US"/>
                  </a:p>
                </p:txBody>
              </p:sp>
              <p:sp>
                <p:nvSpPr>
                  <p:cNvPr id="73765" name="Line 196"/>
                  <p:cNvSpPr>
                    <a:spLocks noChangeShapeType="1"/>
                  </p:cNvSpPr>
                  <p:nvPr/>
                </p:nvSpPr>
                <p:spPr bwMode="auto">
                  <a:xfrm>
                    <a:off x="3328" y="1820"/>
                    <a:ext cx="1" cy="144"/>
                  </a:xfrm>
                  <a:prstGeom prst="line">
                    <a:avLst/>
                  </a:prstGeom>
                  <a:noFill/>
                  <a:ln w="12700">
                    <a:solidFill>
                      <a:srgbClr val="E00000"/>
                    </a:solidFill>
                    <a:round/>
                    <a:headEnd/>
                    <a:tailEnd/>
                  </a:ln>
                </p:spPr>
                <p:txBody>
                  <a:bodyPr/>
                  <a:lstStyle/>
                  <a:p>
                    <a:endParaRPr lang="en-US"/>
                  </a:p>
                </p:txBody>
              </p:sp>
              <p:sp>
                <p:nvSpPr>
                  <p:cNvPr id="73766" name="Line 197"/>
                  <p:cNvSpPr>
                    <a:spLocks noChangeShapeType="1"/>
                  </p:cNvSpPr>
                  <p:nvPr/>
                </p:nvSpPr>
                <p:spPr bwMode="auto">
                  <a:xfrm>
                    <a:off x="3345" y="1838"/>
                    <a:ext cx="1" cy="126"/>
                  </a:xfrm>
                  <a:prstGeom prst="line">
                    <a:avLst/>
                  </a:prstGeom>
                  <a:noFill/>
                  <a:ln w="12700">
                    <a:solidFill>
                      <a:srgbClr val="E00000"/>
                    </a:solidFill>
                    <a:round/>
                    <a:headEnd/>
                    <a:tailEnd/>
                  </a:ln>
                </p:spPr>
                <p:txBody>
                  <a:bodyPr/>
                  <a:lstStyle/>
                  <a:p>
                    <a:endParaRPr lang="en-US"/>
                  </a:p>
                </p:txBody>
              </p:sp>
              <p:sp>
                <p:nvSpPr>
                  <p:cNvPr id="73767" name="Line 198"/>
                  <p:cNvSpPr>
                    <a:spLocks noChangeShapeType="1"/>
                  </p:cNvSpPr>
                  <p:nvPr/>
                </p:nvSpPr>
                <p:spPr bwMode="auto">
                  <a:xfrm>
                    <a:off x="3359" y="1851"/>
                    <a:ext cx="1" cy="111"/>
                  </a:xfrm>
                  <a:prstGeom prst="line">
                    <a:avLst/>
                  </a:prstGeom>
                  <a:noFill/>
                  <a:ln w="12700">
                    <a:solidFill>
                      <a:srgbClr val="E00000"/>
                    </a:solidFill>
                    <a:round/>
                    <a:headEnd/>
                    <a:tailEnd/>
                  </a:ln>
                </p:spPr>
                <p:txBody>
                  <a:bodyPr/>
                  <a:lstStyle/>
                  <a:p>
                    <a:endParaRPr lang="en-US"/>
                  </a:p>
                </p:txBody>
              </p:sp>
              <p:sp>
                <p:nvSpPr>
                  <p:cNvPr id="73768" name="Line 199"/>
                  <p:cNvSpPr>
                    <a:spLocks noChangeShapeType="1"/>
                  </p:cNvSpPr>
                  <p:nvPr/>
                </p:nvSpPr>
                <p:spPr bwMode="auto">
                  <a:xfrm flipV="1">
                    <a:off x="3373" y="1858"/>
                    <a:ext cx="1" cy="105"/>
                  </a:xfrm>
                  <a:prstGeom prst="line">
                    <a:avLst/>
                  </a:prstGeom>
                  <a:noFill/>
                  <a:ln w="12700">
                    <a:solidFill>
                      <a:srgbClr val="E00000"/>
                    </a:solidFill>
                    <a:round/>
                    <a:headEnd/>
                    <a:tailEnd/>
                  </a:ln>
                </p:spPr>
                <p:txBody>
                  <a:bodyPr/>
                  <a:lstStyle/>
                  <a:p>
                    <a:endParaRPr lang="en-US"/>
                  </a:p>
                </p:txBody>
              </p:sp>
              <p:sp>
                <p:nvSpPr>
                  <p:cNvPr id="73769" name="Line 200"/>
                  <p:cNvSpPr>
                    <a:spLocks noChangeShapeType="1"/>
                  </p:cNvSpPr>
                  <p:nvPr/>
                </p:nvSpPr>
                <p:spPr bwMode="auto">
                  <a:xfrm flipV="1">
                    <a:off x="3388" y="1873"/>
                    <a:ext cx="1" cy="91"/>
                  </a:xfrm>
                  <a:prstGeom prst="line">
                    <a:avLst/>
                  </a:prstGeom>
                  <a:noFill/>
                  <a:ln w="12700">
                    <a:solidFill>
                      <a:srgbClr val="E00000"/>
                    </a:solidFill>
                    <a:round/>
                    <a:headEnd/>
                    <a:tailEnd/>
                  </a:ln>
                </p:spPr>
                <p:txBody>
                  <a:bodyPr/>
                  <a:lstStyle/>
                  <a:p>
                    <a:endParaRPr lang="en-US"/>
                  </a:p>
                </p:txBody>
              </p:sp>
              <p:sp>
                <p:nvSpPr>
                  <p:cNvPr id="73770" name="Line 201"/>
                  <p:cNvSpPr>
                    <a:spLocks noChangeShapeType="1"/>
                  </p:cNvSpPr>
                  <p:nvPr/>
                </p:nvSpPr>
                <p:spPr bwMode="auto">
                  <a:xfrm>
                    <a:off x="3403" y="1883"/>
                    <a:ext cx="1" cy="79"/>
                  </a:xfrm>
                  <a:prstGeom prst="line">
                    <a:avLst/>
                  </a:prstGeom>
                  <a:noFill/>
                  <a:ln w="12700">
                    <a:solidFill>
                      <a:srgbClr val="E00000"/>
                    </a:solidFill>
                    <a:round/>
                    <a:headEnd/>
                    <a:tailEnd/>
                  </a:ln>
                </p:spPr>
                <p:txBody>
                  <a:bodyPr/>
                  <a:lstStyle/>
                  <a:p>
                    <a:endParaRPr lang="en-US"/>
                  </a:p>
                </p:txBody>
              </p:sp>
              <p:sp>
                <p:nvSpPr>
                  <p:cNvPr id="73771" name="Line 202"/>
                  <p:cNvSpPr>
                    <a:spLocks noChangeShapeType="1"/>
                  </p:cNvSpPr>
                  <p:nvPr/>
                </p:nvSpPr>
                <p:spPr bwMode="auto">
                  <a:xfrm>
                    <a:off x="3416" y="1892"/>
                    <a:ext cx="1" cy="70"/>
                  </a:xfrm>
                  <a:prstGeom prst="line">
                    <a:avLst/>
                  </a:prstGeom>
                  <a:noFill/>
                  <a:ln w="12700">
                    <a:solidFill>
                      <a:srgbClr val="E00000"/>
                    </a:solidFill>
                    <a:round/>
                    <a:headEnd/>
                    <a:tailEnd/>
                  </a:ln>
                </p:spPr>
                <p:txBody>
                  <a:bodyPr/>
                  <a:lstStyle/>
                  <a:p>
                    <a:endParaRPr lang="en-US"/>
                  </a:p>
                </p:txBody>
              </p:sp>
              <p:sp>
                <p:nvSpPr>
                  <p:cNvPr id="73772" name="Line 203"/>
                  <p:cNvSpPr>
                    <a:spLocks noChangeShapeType="1"/>
                  </p:cNvSpPr>
                  <p:nvPr/>
                </p:nvSpPr>
                <p:spPr bwMode="auto">
                  <a:xfrm flipV="1">
                    <a:off x="3427" y="1897"/>
                    <a:ext cx="1" cy="65"/>
                  </a:xfrm>
                  <a:prstGeom prst="line">
                    <a:avLst/>
                  </a:prstGeom>
                  <a:noFill/>
                  <a:ln w="12700">
                    <a:solidFill>
                      <a:srgbClr val="E00000"/>
                    </a:solidFill>
                    <a:round/>
                    <a:headEnd/>
                    <a:tailEnd/>
                  </a:ln>
                </p:spPr>
                <p:txBody>
                  <a:bodyPr/>
                  <a:lstStyle/>
                  <a:p>
                    <a:endParaRPr lang="en-US"/>
                  </a:p>
                </p:txBody>
              </p:sp>
              <p:sp>
                <p:nvSpPr>
                  <p:cNvPr id="73773" name="Line 204"/>
                  <p:cNvSpPr>
                    <a:spLocks noChangeShapeType="1"/>
                  </p:cNvSpPr>
                  <p:nvPr/>
                </p:nvSpPr>
                <p:spPr bwMode="auto">
                  <a:xfrm>
                    <a:off x="3441" y="1904"/>
                    <a:ext cx="1" cy="58"/>
                  </a:xfrm>
                  <a:prstGeom prst="line">
                    <a:avLst/>
                  </a:prstGeom>
                  <a:noFill/>
                  <a:ln w="12700">
                    <a:solidFill>
                      <a:srgbClr val="E00000"/>
                    </a:solidFill>
                    <a:round/>
                    <a:headEnd/>
                    <a:tailEnd/>
                  </a:ln>
                </p:spPr>
                <p:txBody>
                  <a:bodyPr/>
                  <a:lstStyle/>
                  <a:p>
                    <a:endParaRPr lang="en-US"/>
                  </a:p>
                </p:txBody>
              </p:sp>
              <p:sp>
                <p:nvSpPr>
                  <p:cNvPr id="73774" name="Line 205"/>
                  <p:cNvSpPr>
                    <a:spLocks noChangeShapeType="1"/>
                  </p:cNvSpPr>
                  <p:nvPr/>
                </p:nvSpPr>
                <p:spPr bwMode="auto">
                  <a:xfrm flipV="1">
                    <a:off x="3452" y="1909"/>
                    <a:ext cx="1" cy="50"/>
                  </a:xfrm>
                  <a:prstGeom prst="line">
                    <a:avLst/>
                  </a:prstGeom>
                  <a:noFill/>
                  <a:ln w="12700">
                    <a:solidFill>
                      <a:srgbClr val="E00000"/>
                    </a:solidFill>
                    <a:round/>
                    <a:headEnd/>
                    <a:tailEnd/>
                  </a:ln>
                </p:spPr>
                <p:txBody>
                  <a:bodyPr/>
                  <a:lstStyle/>
                  <a:p>
                    <a:endParaRPr lang="en-US"/>
                  </a:p>
                </p:txBody>
              </p:sp>
              <p:sp>
                <p:nvSpPr>
                  <p:cNvPr id="73775" name="Line 206"/>
                  <p:cNvSpPr>
                    <a:spLocks noChangeShapeType="1"/>
                  </p:cNvSpPr>
                  <p:nvPr/>
                </p:nvSpPr>
                <p:spPr bwMode="auto">
                  <a:xfrm flipV="1">
                    <a:off x="3466" y="1918"/>
                    <a:ext cx="1" cy="38"/>
                  </a:xfrm>
                  <a:prstGeom prst="line">
                    <a:avLst/>
                  </a:prstGeom>
                  <a:noFill/>
                  <a:ln w="12700">
                    <a:solidFill>
                      <a:srgbClr val="E00000"/>
                    </a:solidFill>
                    <a:round/>
                    <a:headEnd/>
                    <a:tailEnd/>
                  </a:ln>
                </p:spPr>
                <p:txBody>
                  <a:bodyPr/>
                  <a:lstStyle/>
                  <a:p>
                    <a:endParaRPr lang="en-US"/>
                  </a:p>
                </p:txBody>
              </p:sp>
              <p:sp>
                <p:nvSpPr>
                  <p:cNvPr id="73776" name="Line 207"/>
                  <p:cNvSpPr>
                    <a:spLocks noChangeShapeType="1"/>
                  </p:cNvSpPr>
                  <p:nvPr/>
                </p:nvSpPr>
                <p:spPr bwMode="auto">
                  <a:xfrm flipV="1">
                    <a:off x="3478" y="1925"/>
                    <a:ext cx="1" cy="30"/>
                  </a:xfrm>
                  <a:prstGeom prst="line">
                    <a:avLst/>
                  </a:prstGeom>
                  <a:noFill/>
                  <a:ln w="12700">
                    <a:solidFill>
                      <a:srgbClr val="E00000"/>
                    </a:solidFill>
                    <a:round/>
                    <a:headEnd/>
                    <a:tailEnd/>
                  </a:ln>
                </p:spPr>
                <p:txBody>
                  <a:bodyPr/>
                  <a:lstStyle/>
                  <a:p>
                    <a:endParaRPr lang="en-US"/>
                  </a:p>
                </p:txBody>
              </p:sp>
              <p:sp>
                <p:nvSpPr>
                  <p:cNvPr id="73777" name="Line 208"/>
                  <p:cNvSpPr>
                    <a:spLocks noChangeShapeType="1"/>
                  </p:cNvSpPr>
                  <p:nvPr/>
                </p:nvSpPr>
                <p:spPr bwMode="auto">
                  <a:xfrm flipV="1">
                    <a:off x="3492" y="1928"/>
                    <a:ext cx="1" cy="31"/>
                  </a:xfrm>
                  <a:prstGeom prst="line">
                    <a:avLst/>
                  </a:prstGeom>
                  <a:noFill/>
                  <a:ln w="12700">
                    <a:solidFill>
                      <a:srgbClr val="E00000"/>
                    </a:solidFill>
                    <a:round/>
                    <a:headEnd/>
                    <a:tailEnd/>
                  </a:ln>
                </p:spPr>
                <p:txBody>
                  <a:bodyPr/>
                  <a:lstStyle/>
                  <a:p>
                    <a:endParaRPr lang="en-US"/>
                  </a:p>
                </p:txBody>
              </p:sp>
              <p:sp>
                <p:nvSpPr>
                  <p:cNvPr id="73778" name="Line 209"/>
                  <p:cNvSpPr>
                    <a:spLocks noChangeShapeType="1"/>
                  </p:cNvSpPr>
                  <p:nvPr/>
                </p:nvSpPr>
                <p:spPr bwMode="auto">
                  <a:xfrm flipV="1">
                    <a:off x="3503" y="1934"/>
                    <a:ext cx="1" cy="22"/>
                  </a:xfrm>
                  <a:prstGeom prst="line">
                    <a:avLst/>
                  </a:prstGeom>
                  <a:noFill/>
                  <a:ln w="12700">
                    <a:solidFill>
                      <a:srgbClr val="E00000"/>
                    </a:solidFill>
                    <a:round/>
                    <a:headEnd/>
                    <a:tailEnd/>
                  </a:ln>
                </p:spPr>
                <p:txBody>
                  <a:bodyPr/>
                  <a:lstStyle/>
                  <a:p>
                    <a:endParaRPr lang="en-US"/>
                  </a:p>
                </p:txBody>
              </p:sp>
              <p:sp>
                <p:nvSpPr>
                  <p:cNvPr id="73779" name="Line 210"/>
                  <p:cNvSpPr>
                    <a:spLocks noChangeShapeType="1"/>
                  </p:cNvSpPr>
                  <p:nvPr/>
                </p:nvSpPr>
                <p:spPr bwMode="auto">
                  <a:xfrm>
                    <a:off x="3224" y="1626"/>
                    <a:ext cx="1" cy="347"/>
                  </a:xfrm>
                  <a:prstGeom prst="line">
                    <a:avLst/>
                  </a:prstGeom>
                  <a:noFill/>
                  <a:ln w="12700">
                    <a:solidFill>
                      <a:srgbClr val="E00000"/>
                    </a:solidFill>
                    <a:round/>
                    <a:headEnd/>
                    <a:tailEnd/>
                  </a:ln>
                </p:spPr>
                <p:txBody>
                  <a:bodyPr/>
                  <a:lstStyle/>
                  <a:p>
                    <a:endParaRPr lang="en-US"/>
                  </a:p>
                </p:txBody>
              </p:sp>
            </p:grpSp>
            <p:sp>
              <p:nvSpPr>
                <p:cNvPr id="73758" name="Freeform 211"/>
                <p:cNvSpPr>
                  <a:spLocks/>
                </p:cNvSpPr>
                <p:nvPr/>
              </p:nvSpPr>
              <p:spPr bwMode="auto">
                <a:xfrm>
                  <a:off x="3215" y="1553"/>
                  <a:ext cx="365" cy="399"/>
                </a:xfrm>
                <a:custGeom>
                  <a:avLst/>
                  <a:gdLst>
                    <a:gd name="T0" fmla="*/ 0 w 731"/>
                    <a:gd name="T1" fmla="*/ 0 h 399"/>
                    <a:gd name="T2" fmla="*/ 0 w 731"/>
                    <a:gd name="T3" fmla="*/ 26 h 399"/>
                    <a:gd name="T4" fmla="*/ 0 w 731"/>
                    <a:gd name="T5" fmla="*/ 52 h 399"/>
                    <a:gd name="T6" fmla="*/ 0 w 731"/>
                    <a:gd name="T7" fmla="*/ 74 h 399"/>
                    <a:gd name="T8" fmla="*/ 0 w 731"/>
                    <a:gd name="T9" fmla="*/ 104 h 399"/>
                    <a:gd name="T10" fmla="*/ 0 w 731"/>
                    <a:gd name="T11" fmla="*/ 135 h 399"/>
                    <a:gd name="T12" fmla="*/ 0 w 731"/>
                    <a:gd name="T13" fmla="*/ 162 h 399"/>
                    <a:gd name="T14" fmla="*/ 0 w 731"/>
                    <a:gd name="T15" fmla="*/ 190 h 399"/>
                    <a:gd name="T16" fmla="*/ 0 w 731"/>
                    <a:gd name="T17" fmla="*/ 212 h 399"/>
                    <a:gd name="T18" fmla="*/ 0 w 731"/>
                    <a:gd name="T19" fmla="*/ 228 h 399"/>
                    <a:gd name="T20" fmla="*/ 0 w 731"/>
                    <a:gd name="T21" fmla="*/ 249 h 399"/>
                    <a:gd name="T22" fmla="*/ 0 w 731"/>
                    <a:gd name="T23" fmla="*/ 265 h 399"/>
                    <a:gd name="T24" fmla="*/ 0 w 731"/>
                    <a:gd name="T25" fmla="*/ 285 h 399"/>
                    <a:gd name="T26" fmla="*/ 0 w 731"/>
                    <a:gd name="T27" fmla="*/ 305 h 399"/>
                    <a:gd name="T28" fmla="*/ 0 w 731"/>
                    <a:gd name="T29" fmla="*/ 321 h 399"/>
                    <a:gd name="T30" fmla="*/ 0 w 731"/>
                    <a:gd name="T31" fmla="*/ 327 h 399"/>
                    <a:gd name="T32" fmla="*/ 0 w 731"/>
                    <a:gd name="T33" fmla="*/ 338 h 399"/>
                    <a:gd name="T34" fmla="*/ 0 w 731"/>
                    <a:gd name="T35" fmla="*/ 350 h 399"/>
                    <a:gd name="T36" fmla="*/ 0 w 731"/>
                    <a:gd name="T37" fmla="*/ 360 h 399"/>
                    <a:gd name="T38" fmla="*/ 0 w 731"/>
                    <a:gd name="T39" fmla="*/ 366 h 399"/>
                    <a:gd name="T40" fmla="*/ 0 w 731"/>
                    <a:gd name="T41" fmla="*/ 371 h 399"/>
                    <a:gd name="T42" fmla="*/ 0 w 731"/>
                    <a:gd name="T43" fmla="*/ 376 h 399"/>
                    <a:gd name="T44" fmla="*/ 0 w 731"/>
                    <a:gd name="T45" fmla="*/ 385 h 399"/>
                    <a:gd name="T46" fmla="*/ 0 w 731"/>
                    <a:gd name="T47" fmla="*/ 388 h 399"/>
                    <a:gd name="T48" fmla="*/ 0 w 731"/>
                    <a:gd name="T49" fmla="*/ 391 h 399"/>
                    <a:gd name="T50" fmla="*/ 0 w 731"/>
                    <a:gd name="T51" fmla="*/ 394 h 399"/>
                    <a:gd name="T52" fmla="*/ 0 w 731"/>
                    <a:gd name="T53" fmla="*/ 399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1"/>
                    <a:gd name="T82" fmla="*/ 0 h 399"/>
                    <a:gd name="T83" fmla="*/ 731 w 731"/>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1" h="399">
                      <a:moveTo>
                        <a:pt x="0" y="0"/>
                      </a:moveTo>
                      <a:lnTo>
                        <a:pt x="6" y="26"/>
                      </a:lnTo>
                      <a:lnTo>
                        <a:pt x="12" y="52"/>
                      </a:lnTo>
                      <a:lnTo>
                        <a:pt x="25" y="74"/>
                      </a:lnTo>
                      <a:lnTo>
                        <a:pt x="42" y="104"/>
                      </a:lnTo>
                      <a:lnTo>
                        <a:pt x="63" y="135"/>
                      </a:lnTo>
                      <a:lnTo>
                        <a:pt x="88" y="162"/>
                      </a:lnTo>
                      <a:lnTo>
                        <a:pt x="119" y="190"/>
                      </a:lnTo>
                      <a:lnTo>
                        <a:pt x="150" y="212"/>
                      </a:lnTo>
                      <a:lnTo>
                        <a:pt x="175" y="228"/>
                      </a:lnTo>
                      <a:lnTo>
                        <a:pt x="205" y="249"/>
                      </a:lnTo>
                      <a:lnTo>
                        <a:pt x="232" y="265"/>
                      </a:lnTo>
                      <a:lnTo>
                        <a:pt x="276" y="285"/>
                      </a:lnTo>
                      <a:lnTo>
                        <a:pt x="320" y="305"/>
                      </a:lnTo>
                      <a:lnTo>
                        <a:pt x="357" y="321"/>
                      </a:lnTo>
                      <a:lnTo>
                        <a:pt x="386" y="327"/>
                      </a:lnTo>
                      <a:lnTo>
                        <a:pt x="416" y="338"/>
                      </a:lnTo>
                      <a:lnTo>
                        <a:pt x="455" y="350"/>
                      </a:lnTo>
                      <a:lnTo>
                        <a:pt x="493" y="360"/>
                      </a:lnTo>
                      <a:lnTo>
                        <a:pt x="516" y="366"/>
                      </a:lnTo>
                      <a:lnTo>
                        <a:pt x="541" y="371"/>
                      </a:lnTo>
                      <a:lnTo>
                        <a:pt x="570" y="376"/>
                      </a:lnTo>
                      <a:lnTo>
                        <a:pt x="612" y="385"/>
                      </a:lnTo>
                      <a:lnTo>
                        <a:pt x="637" y="388"/>
                      </a:lnTo>
                      <a:lnTo>
                        <a:pt x="662" y="391"/>
                      </a:lnTo>
                      <a:lnTo>
                        <a:pt x="692" y="394"/>
                      </a:lnTo>
                      <a:lnTo>
                        <a:pt x="731" y="399"/>
                      </a:lnTo>
                    </a:path>
                  </a:pathLst>
                </a:custGeom>
                <a:noFill/>
                <a:ln w="12700">
                  <a:solidFill>
                    <a:srgbClr val="E00000"/>
                  </a:solidFill>
                  <a:round/>
                  <a:headEnd/>
                  <a:tailEnd/>
                </a:ln>
              </p:spPr>
              <p:txBody>
                <a:bodyPr/>
                <a:lstStyle/>
                <a:p>
                  <a:endParaRPr lang="en-US"/>
                </a:p>
              </p:txBody>
            </p:sp>
          </p:grpSp>
        </p:grpSp>
        <p:sp>
          <p:nvSpPr>
            <p:cNvPr id="73740" name="Rectangle 212"/>
            <p:cNvSpPr>
              <a:spLocks noChangeArrowheads="1"/>
            </p:cNvSpPr>
            <p:nvPr/>
          </p:nvSpPr>
          <p:spPr bwMode="auto">
            <a:xfrm>
              <a:off x="1392" y="1104"/>
              <a:ext cx="2457" cy="523"/>
            </a:xfrm>
            <a:prstGeom prst="rect">
              <a:avLst/>
            </a:prstGeom>
            <a:noFill/>
            <a:ln w="9525">
              <a:noFill/>
              <a:miter lim="800000"/>
              <a:headEnd/>
              <a:tailEnd/>
            </a:ln>
          </p:spPr>
          <p:txBody>
            <a:bodyPr>
              <a:spAutoFit/>
            </a:bodyPr>
            <a:lstStyle/>
            <a:p>
              <a:pPr algn="ctr" eaLnBrk="0" hangingPunct="0"/>
              <a:r>
                <a:rPr lang="en-US" sz="2400">
                  <a:latin typeface="Arial" pitchFamily="34" charset="0"/>
                </a:rPr>
                <a:t>Bridge the gap by reflection</a:t>
              </a:r>
            </a:p>
          </p:txBody>
        </p:sp>
      </p:grpSp>
      <p:sp>
        <p:nvSpPr>
          <p:cNvPr id="73738" name="Text Box 213"/>
          <p:cNvSpPr txBox="1">
            <a:spLocks noChangeArrowheads="1"/>
          </p:cNvSpPr>
          <p:nvPr/>
        </p:nvSpPr>
        <p:spPr bwMode="auto">
          <a:xfrm>
            <a:off x="8893175" y="6613525"/>
            <a:ext cx="263525" cy="244475"/>
          </a:xfrm>
          <a:prstGeom prst="rect">
            <a:avLst/>
          </a:prstGeom>
          <a:noFill/>
          <a:ln w="9525">
            <a:noFill/>
            <a:miter lim="800000"/>
            <a:headEnd/>
            <a:tailEnd/>
          </a:ln>
        </p:spPr>
        <p:txBody>
          <a:bodyPr wrap="none">
            <a:spAutoFit/>
          </a:bodyPr>
          <a:lstStyle/>
          <a:p>
            <a:r>
              <a:rPr lang="en-US" sz="1000" b="0">
                <a:solidFill>
                  <a:schemeClr val="tx1"/>
                </a:solidFill>
                <a:latin typeface="Tahoma" pitchFamily="34" charset="0"/>
              </a:rPr>
              <a:t>R</a:t>
            </a:r>
            <a:endParaRPr lang="en-US" sz="1800" b="0">
              <a:solidFill>
                <a:schemeClr val="tx1"/>
              </a:solidFill>
              <a:latin typeface="Arial" pitchFamily="34" charset="0"/>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914400"/>
            <a:ext cx="8001000" cy="838200"/>
          </a:xfrm>
        </p:spPr>
        <p:txBody>
          <a:bodyPr>
            <a:normAutofit fontScale="90000"/>
          </a:bodyPr>
          <a:lstStyle/>
          <a:p>
            <a:pPr eaLnBrk="1" fontAlgn="auto" hangingPunct="1">
              <a:spcAft>
                <a:spcPts val="0"/>
              </a:spcAft>
              <a:defRPr/>
            </a:pPr>
            <a:r>
              <a:rPr lang="en-US" sz="4000" dirty="0">
                <a:solidFill>
                  <a:schemeClr val="tx2">
                    <a:satMod val="130000"/>
                  </a:schemeClr>
                </a:solidFill>
                <a:latin typeface="Palatino Linotype" pitchFamily="18" charset="0"/>
              </a:rPr>
              <a:t>Traditional Concepts about Motivation</a:t>
            </a:r>
            <a:r>
              <a:rPr lang="en-US" dirty="0">
                <a:solidFill>
                  <a:schemeClr val="tx2">
                    <a:satMod val="130000"/>
                  </a:schemeClr>
                </a:solidFill>
                <a:latin typeface="Palatino Linotype" pitchFamily="18" charset="0"/>
              </a:rPr>
              <a:t>	</a:t>
            </a:r>
          </a:p>
        </p:txBody>
      </p:sp>
      <p:sp>
        <p:nvSpPr>
          <p:cNvPr id="28675" name="Content Placeholder 2"/>
          <p:cNvSpPr>
            <a:spLocks noGrp="1"/>
          </p:cNvSpPr>
          <p:nvPr>
            <p:ph idx="1"/>
          </p:nvPr>
        </p:nvSpPr>
        <p:spPr/>
        <p:txBody>
          <a:bodyPr/>
          <a:lstStyle/>
          <a:p>
            <a:pPr eaLnBrk="1" hangingPunct="1"/>
            <a:r>
              <a:rPr lang="en-US"/>
              <a:t>People are either motivated or not</a:t>
            </a:r>
          </a:p>
          <a:p>
            <a:pPr eaLnBrk="1" hangingPunct="1"/>
            <a:r>
              <a:rPr lang="en-US"/>
              <a:t>If they are not motivated, there is not much we can do</a:t>
            </a:r>
          </a:p>
          <a:p>
            <a:pPr eaLnBrk="1" hangingPunct="1"/>
            <a:r>
              <a:rPr lang="en-US"/>
              <a:t>A client is motivated when he/she agrees with the staff/counselor</a:t>
            </a:r>
          </a:p>
          <a:p>
            <a:pPr eaLnBrk="1" hangingPunct="1"/>
            <a:r>
              <a:rPr lang="en-US"/>
              <a:t>Confrontation is the best way to bring about change</a:t>
            </a:r>
          </a:p>
          <a:p>
            <a:pPr eaLnBrk="1" hangingPunct="1">
              <a:buFont typeface="Wingdings" pitchFamily="2" charset="2"/>
              <a:buNone/>
            </a:pPr>
            <a:endParaRPr lang="en-US"/>
          </a:p>
        </p:txBody>
      </p:sp>
    </p:spTree>
    <p:custDataLst>
      <p:tags r:id="rId1"/>
    </p:custDataLst>
    <p:extLst>
      <p:ext uri="{BB962C8B-B14F-4D97-AF65-F5344CB8AC3E}">
        <p14:creationId xmlns:p14="http://schemas.microsoft.com/office/powerpoint/2010/main" val="1987296556"/>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304800"/>
            <a:ext cx="9144000" cy="11430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Why the Emphasis on Reflection?</a:t>
            </a:r>
          </a:p>
        </p:txBody>
      </p:sp>
      <p:sp>
        <p:nvSpPr>
          <p:cNvPr id="76803" name="Rectangle 3"/>
          <p:cNvSpPr>
            <a:spLocks noGrp="1" noChangeArrowheads="1"/>
          </p:cNvSpPr>
          <p:nvPr>
            <p:ph idx="1"/>
          </p:nvPr>
        </p:nvSpPr>
        <p:spPr>
          <a:xfrm>
            <a:off x="762000" y="1593850"/>
            <a:ext cx="7848600" cy="5075238"/>
          </a:xfrm>
        </p:spPr>
        <p:txBody>
          <a:bodyPr/>
          <a:lstStyle/>
          <a:p>
            <a:pPr eaLnBrk="1" hangingPunct="1">
              <a:lnSpc>
                <a:spcPct val="90000"/>
              </a:lnSpc>
              <a:spcBef>
                <a:spcPts val="800"/>
              </a:spcBef>
            </a:pPr>
            <a:r>
              <a:rPr lang="en-US"/>
              <a:t>Research</a:t>
            </a:r>
          </a:p>
          <a:p>
            <a:pPr lvl="1" eaLnBrk="1" hangingPunct="1">
              <a:lnSpc>
                <a:spcPct val="90000"/>
              </a:lnSpc>
              <a:spcBef>
                <a:spcPts val="800"/>
              </a:spcBef>
            </a:pPr>
            <a:r>
              <a:rPr lang="en-US" sz="2200"/>
              <a:t>Get more and more valid info with reflections than with questions</a:t>
            </a:r>
          </a:p>
          <a:p>
            <a:pPr eaLnBrk="1" hangingPunct="1">
              <a:lnSpc>
                <a:spcPct val="90000"/>
              </a:lnSpc>
              <a:spcBef>
                <a:spcPts val="800"/>
              </a:spcBef>
            </a:pPr>
            <a:r>
              <a:rPr lang="en-US"/>
              <a:t>Questions</a:t>
            </a:r>
          </a:p>
          <a:p>
            <a:pPr lvl="1" eaLnBrk="1" hangingPunct="1">
              <a:lnSpc>
                <a:spcPct val="90000"/>
              </a:lnSpc>
              <a:spcBef>
                <a:spcPts val="800"/>
              </a:spcBef>
            </a:pPr>
            <a:r>
              <a:rPr lang="en-US" sz="2200"/>
              <a:t>People do NOT feel listened to with questions</a:t>
            </a:r>
          </a:p>
          <a:p>
            <a:pPr lvl="1" eaLnBrk="1" hangingPunct="1">
              <a:lnSpc>
                <a:spcPct val="90000"/>
              </a:lnSpc>
              <a:spcBef>
                <a:spcPts val="800"/>
              </a:spcBef>
            </a:pPr>
            <a:r>
              <a:rPr lang="en-US" sz="2200"/>
              <a:t>Agenda is “listener’s” not speaker’s</a:t>
            </a:r>
          </a:p>
          <a:p>
            <a:pPr eaLnBrk="1" hangingPunct="1">
              <a:lnSpc>
                <a:spcPct val="90000"/>
              </a:lnSpc>
              <a:spcBef>
                <a:spcPts val="800"/>
              </a:spcBef>
            </a:pPr>
            <a:r>
              <a:rPr lang="en-US"/>
              <a:t>Reflections</a:t>
            </a:r>
          </a:p>
          <a:p>
            <a:pPr lvl="1" eaLnBrk="1" hangingPunct="1">
              <a:lnSpc>
                <a:spcPct val="90000"/>
              </a:lnSpc>
              <a:spcBef>
                <a:spcPts val="800"/>
              </a:spcBef>
            </a:pPr>
            <a:r>
              <a:rPr lang="en-US" sz="2200"/>
              <a:t>Speaker feels listened to and </a:t>
            </a:r>
            <a:r>
              <a:rPr lang="en-US" sz="2200" i="1"/>
              <a:t>heard </a:t>
            </a:r>
            <a:r>
              <a:rPr lang="en-US" sz="2200"/>
              <a:t>and </a:t>
            </a:r>
            <a:r>
              <a:rPr lang="en-US" sz="2200" i="1"/>
              <a:t>cared </a:t>
            </a:r>
            <a:r>
              <a:rPr lang="en-US" sz="2200"/>
              <a:t>about</a:t>
            </a:r>
          </a:p>
          <a:p>
            <a:pPr lvl="1" eaLnBrk="1" hangingPunct="1">
              <a:lnSpc>
                <a:spcPct val="90000"/>
              </a:lnSpc>
              <a:spcBef>
                <a:spcPts val="800"/>
              </a:spcBef>
            </a:pPr>
            <a:r>
              <a:rPr lang="en-US" sz="2200"/>
              <a:t>Therefore, willing to disclose more and better info</a:t>
            </a:r>
          </a:p>
          <a:p>
            <a:pPr lvl="1" eaLnBrk="1" hangingPunct="1">
              <a:lnSpc>
                <a:spcPct val="90000"/>
              </a:lnSpc>
              <a:spcBef>
                <a:spcPts val="800"/>
              </a:spcBef>
            </a:pPr>
            <a:r>
              <a:rPr lang="en-US" sz="2200"/>
              <a:t>Speaks about what’s on his or her mind rather than answering what is on listener’s mind</a:t>
            </a:r>
          </a:p>
          <a:p>
            <a:pPr lvl="1" eaLnBrk="1" hangingPunct="1">
              <a:lnSpc>
                <a:spcPct val="90000"/>
              </a:lnSpc>
              <a:spcBef>
                <a:spcPts val="800"/>
              </a:spcBef>
            </a:pPr>
            <a:r>
              <a:rPr lang="en-US" sz="2200"/>
              <a:t>Less lying</a:t>
            </a:r>
          </a:p>
        </p:txBody>
      </p:sp>
    </p:spTree>
    <p:custDataLst>
      <p:tags r:id="rId1"/>
    </p:custData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19200" y="304800"/>
            <a:ext cx="7686675" cy="762000"/>
          </a:xfrm>
        </p:spPr>
        <p:txBody>
          <a:bodyPr>
            <a:normAutofit/>
          </a:bodyPr>
          <a:lstStyle/>
          <a:p>
            <a:pPr eaLnBrk="1" fontAlgn="auto" hangingPunct="1">
              <a:spcAft>
                <a:spcPts val="0"/>
              </a:spcAft>
              <a:defRPr/>
            </a:pPr>
            <a:r>
              <a:rPr lang="en-US" sz="4000" b="1" dirty="0">
                <a:solidFill>
                  <a:schemeClr val="tx2">
                    <a:satMod val="130000"/>
                  </a:schemeClr>
                </a:solidFill>
                <a:latin typeface="Palatino Linotype" pitchFamily="18" charset="0"/>
              </a:rPr>
              <a:t>Reflective Listening</a:t>
            </a:r>
          </a:p>
        </p:txBody>
      </p:sp>
      <p:sp>
        <p:nvSpPr>
          <p:cNvPr id="74755" name="Rectangle 3"/>
          <p:cNvSpPr>
            <a:spLocks noGrp="1" noChangeArrowheads="1"/>
          </p:cNvSpPr>
          <p:nvPr>
            <p:ph idx="1"/>
          </p:nvPr>
        </p:nvSpPr>
        <p:spPr>
          <a:xfrm>
            <a:off x="457200" y="1371600"/>
            <a:ext cx="8229600" cy="4770438"/>
          </a:xfrm>
        </p:spPr>
        <p:txBody>
          <a:bodyPr/>
          <a:lstStyle/>
          <a:p>
            <a:pPr eaLnBrk="1" hangingPunct="1">
              <a:spcBef>
                <a:spcPts val="1800"/>
              </a:spcBef>
            </a:pPr>
            <a:r>
              <a:rPr lang="en-US"/>
              <a:t>Always a statement, not a question.</a:t>
            </a:r>
          </a:p>
          <a:p>
            <a:pPr eaLnBrk="1" hangingPunct="1">
              <a:spcBef>
                <a:spcPts val="1800"/>
              </a:spcBef>
            </a:pPr>
            <a:r>
              <a:rPr lang="en-US"/>
              <a:t>Drop voice at end of sentence.</a:t>
            </a:r>
          </a:p>
          <a:p>
            <a:pPr eaLnBrk="1" hangingPunct="1">
              <a:spcBef>
                <a:spcPts val="1800"/>
              </a:spcBef>
            </a:pPr>
            <a:r>
              <a:rPr lang="en-US"/>
              <a:t>Can choose to reflect content or feelings</a:t>
            </a:r>
          </a:p>
          <a:p>
            <a:pPr eaLnBrk="1" hangingPunct="1">
              <a:spcBef>
                <a:spcPts val="1800"/>
              </a:spcBef>
            </a:pPr>
            <a:r>
              <a:rPr lang="en-US"/>
              <a:t>Examples of stems:</a:t>
            </a:r>
          </a:p>
          <a:p>
            <a:pPr lvl="1" eaLnBrk="1" hangingPunct="1">
              <a:spcBef>
                <a:spcPts val="1800"/>
              </a:spcBef>
            </a:pPr>
            <a:r>
              <a:rPr lang="en-US"/>
              <a:t>“It sounds like you….”</a:t>
            </a:r>
          </a:p>
          <a:p>
            <a:pPr lvl="1" eaLnBrk="1" hangingPunct="1">
              <a:spcBef>
                <a:spcPts val="1800"/>
              </a:spcBef>
            </a:pPr>
            <a:r>
              <a:rPr lang="en-US"/>
              <a:t>“You are feeling….”</a:t>
            </a:r>
          </a:p>
          <a:p>
            <a:pPr lvl="1" eaLnBrk="1" hangingPunct="1">
              <a:spcBef>
                <a:spcPts val="1800"/>
              </a:spcBef>
            </a:pPr>
            <a:r>
              <a:rPr lang="en-US"/>
              <a:t>“You’re wondering if…”</a:t>
            </a:r>
          </a:p>
          <a:p>
            <a:pPr eaLnBrk="1" hangingPunct="1"/>
            <a:endParaRPr lang="en-US"/>
          </a:p>
        </p:txBody>
      </p:sp>
    </p:spTree>
    <p:custDataLst>
      <p:tags r:id="rId1"/>
    </p:custData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1"/>
            <a:ext cx="8458200" cy="4495800"/>
          </a:xfrm>
        </p:spPr>
        <p:txBody>
          <a:bodyPr/>
          <a:lstStyle/>
          <a:p>
            <a:r>
              <a:rPr lang="en-US" dirty="0"/>
              <a:t>“You’re feeling uncomfortable?”  vs.</a:t>
            </a:r>
          </a:p>
          <a:p>
            <a:pPr marL="0" indent="0">
              <a:buNone/>
            </a:pPr>
            <a:r>
              <a:rPr lang="en-US" dirty="0"/>
              <a:t>    “You’re feeling uncomfortable”</a:t>
            </a:r>
          </a:p>
          <a:p>
            <a:pPr marL="0" indent="0">
              <a:buNone/>
            </a:pPr>
            <a:endParaRPr lang="en-US" dirty="0"/>
          </a:p>
          <a:p>
            <a:r>
              <a:rPr lang="en-US" dirty="0"/>
              <a:t>“Don’t you think this is a problem?  vs.</a:t>
            </a:r>
          </a:p>
          <a:p>
            <a:pPr marL="0" indent="0">
              <a:buNone/>
            </a:pPr>
            <a:r>
              <a:rPr lang="en-US" dirty="0"/>
              <a:t>    “You don’t think this is a problem”</a:t>
            </a:r>
          </a:p>
          <a:p>
            <a:pPr marL="0" indent="0">
              <a:buNone/>
            </a:pPr>
            <a:endParaRPr lang="en-US" dirty="0"/>
          </a:p>
          <a:p>
            <a:r>
              <a:rPr lang="en-US" dirty="0"/>
              <a:t>“Are you considering a divorce?”  vs.</a:t>
            </a:r>
          </a:p>
          <a:p>
            <a:pPr marL="0" indent="0">
              <a:buNone/>
            </a:pPr>
            <a:r>
              <a:rPr lang="en-US" dirty="0"/>
              <a:t>   “You are considering a divorce”</a:t>
            </a:r>
          </a:p>
        </p:txBody>
      </p:sp>
      <p:sp>
        <p:nvSpPr>
          <p:cNvPr id="3" name="Title 2"/>
          <p:cNvSpPr>
            <a:spLocks noGrp="1"/>
          </p:cNvSpPr>
          <p:nvPr>
            <p:ph type="title"/>
          </p:nvPr>
        </p:nvSpPr>
        <p:spPr>
          <a:xfrm>
            <a:off x="457200" y="381000"/>
            <a:ext cx="8229600" cy="1143000"/>
          </a:xfrm>
        </p:spPr>
        <p:txBody>
          <a:bodyPr/>
          <a:lstStyle/>
          <a:p>
            <a:pPr algn="ctr"/>
            <a:r>
              <a:rPr lang="en-US" dirty="0"/>
              <a:t>Different messages with questions vs. statements</a:t>
            </a:r>
          </a:p>
        </p:txBody>
      </p:sp>
    </p:spTree>
    <p:extLst>
      <p:ext uri="{BB962C8B-B14F-4D97-AF65-F5344CB8AC3E}">
        <p14:creationId xmlns:p14="http://schemas.microsoft.com/office/powerpoint/2010/main" val="162056765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304800"/>
            <a:ext cx="8753475" cy="10668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Levels of Reflection</a:t>
            </a:r>
          </a:p>
        </p:txBody>
      </p:sp>
      <p:sp>
        <p:nvSpPr>
          <p:cNvPr id="225283" name="Rectangle 3"/>
          <p:cNvSpPr>
            <a:spLocks noGrp="1" noChangeArrowheads="1"/>
          </p:cNvSpPr>
          <p:nvPr>
            <p:ph idx="1"/>
          </p:nvPr>
        </p:nvSpPr>
        <p:spPr>
          <a:xfrm>
            <a:off x="4114800" y="1676400"/>
            <a:ext cx="4302125" cy="4800600"/>
          </a:xfrm>
        </p:spPr>
        <p:txBody>
          <a:bodyPr/>
          <a:lstStyle/>
          <a:p>
            <a:pPr marL="609600" indent="-609600" eaLnBrk="1" hangingPunct="1"/>
            <a:r>
              <a:rPr lang="en-US"/>
              <a:t>Simple Reflections</a:t>
            </a:r>
          </a:p>
          <a:p>
            <a:pPr marL="914400" lvl="1" indent="-457200" eaLnBrk="1" hangingPunct="1"/>
            <a:r>
              <a:rPr lang="en-US"/>
              <a:t>Repetition</a:t>
            </a:r>
          </a:p>
          <a:p>
            <a:pPr marL="914400" lvl="1" indent="-457200" eaLnBrk="1" hangingPunct="1"/>
            <a:r>
              <a:rPr lang="en-US"/>
              <a:t>Rephrase</a:t>
            </a:r>
          </a:p>
          <a:p>
            <a:pPr marL="609600" indent="-609600" eaLnBrk="1" hangingPunct="1"/>
            <a:r>
              <a:rPr lang="en-US"/>
              <a:t>Complex Reflections</a:t>
            </a:r>
          </a:p>
          <a:p>
            <a:pPr marL="914400" lvl="1" indent="-457200" eaLnBrk="1" hangingPunct="1"/>
            <a:r>
              <a:rPr lang="en-US"/>
              <a:t>Paraphrase</a:t>
            </a:r>
          </a:p>
          <a:p>
            <a:pPr marL="914400" lvl="1" indent="-457200" eaLnBrk="1" hangingPunct="1"/>
            <a:r>
              <a:rPr lang="en-US"/>
              <a:t>Double-sided </a:t>
            </a:r>
          </a:p>
          <a:p>
            <a:pPr marL="914400" lvl="1" indent="-457200" eaLnBrk="1" hangingPunct="1"/>
            <a:r>
              <a:rPr lang="en-US"/>
              <a:t>Amplified</a:t>
            </a:r>
          </a:p>
          <a:p>
            <a:pPr marL="914400" lvl="1" indent="-457200" eaLnBrk="1" hangingPunct="1"/>
            <a:r>
              <a:rPr lang="en-US"/>
              <a:t>Reflection of feeling</a:t>
            </a:r>
          </a:p>
          <a:p>
            <a:pPr marL="914400" lvl="1" indent="-457200" eaLnBrk="1" hangingPunct="1"/>
            <a:r>
              <a:rPr lang="en-US"/>
              <a:t>Metaphor</a:t>
            </a:r>
          </a:p>
          <a:p>
            <a:pPr marL="609600" indent="-609600" eaLnBrk="1" hangingPunct="1"/>
            <a:endParaRPr lang="en-US"/>
          </a:p>
        </p:txBody>
      </p:sp>
      <p:pic>
        <p:nvPicPr>
          <p:cNvPr id="77828" name="Picture 6" descr="C:\Users\mhohman\AppData\Local\Microsoft\Windows\Temporary Internet Files\Content.IE5\ILBG9OH1\MPj04372000000[1].jpg"/>
          <p:cNvPicPr>
            <a:picLocks noChangeAspect="1" noChangeArrowheads="1"/>
          </p:cNvPicPr>
          <p:nvPr/>
        </p:nvPicPr>
        <p:blipFill>
          <a:blip r:embed="rId4" cstate="print"/>
          <a:srcRect/>
          <a:stretch>
            <a:fillRect/>
          </a:stretch>
        </p:blipFill>
        <p:spPr bwMode="auto">
          <a:xfrm>
            <a:off x="609600" y="2057400"/>
            <a:ext cx="3405188" cy="31242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2000"/>
                                        <p:tgtEl>
                                          <p:spTgt spid="22528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5283">
                                            <p:txEl>
                                              <p:pRg st="1" end="1"/>
                                            </p:txEl>
                                          </p:spTgt>
                                        </p:tgtEl>
                                        <p:attrNameLst>
                                          <p:attrName>style.visibility</p:attrName>
                                        </p:attrNameLst>
                                      </p:cBhvr>
                                      <p:to>
                                        <p:strVal val="visible"/>
                                      </p:to>
                                    </p:set>
                                    <p:animEffect transition="in" filter="fade">
                                      <p:cBhvr>
                                        <p:cTn id="11" dur="2000"/>
                                        <p:tgtEl>
                                          <p:spTgt spid="22528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animEffect transition="in" filter="fade">
                                      <p:cBhvr>
                                        <p:cTn id="15" dur="2000"/>
                                        <p:tgtEl>
                                          <p:spTgt spid="22528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25283">
                                            <p:txEl>
                                              <p:pRg st="3" end="3"/>
                                            </p:txEl>
                                          </p:spTgt>
                                        </p:tgtEl>
                                        <p:attrNameLst>
                                          <p:attrName>style.visibility</p:attrName>
                                        </p:attrNameLst>
                                      </p:cBhvr>
                                      <p:to>
                                        <p:strVal val="visible"/>
                                      </p:to>
                                    </p:set>
                                    <p:animEffect transition="in" filter="fade">
                                      <p:cBhvr>
                                        <p:cTn id="19" dur="2000"/>
                                        <p:tgtEl>
                                          <p:spTgt spid="22528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25283">
                                            <p:txEl>
                                              <p:pRg st="4" end="4"/>
                                            </p:txEl>
                                          </p:spTgt>
                                        </p:tgtEl>
                                        <p:attrNameLst>
                                          <p:attrName>style.visibility</p:attrName>
                                        </p:attrNameLst>
                                      </p:cBhvr>
                                      <p:to>
                                        <p:strVal val="visible"/>
                                      </p:to>
                                    </p:set>
                                    <p:animEffect transition="in" filter="fade">
                                      <p:cBhvr>
                                        <p:cTn id="23" dur="2000"/>
                                        <p:tgtEl>
                                          <p:spTgt spid="22528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25283">
                                            <p:txEl>
                                              <p:pRg st="5" end="5"/>
                                            </p:txEl>
                                          </p:spTgt>
                                        </p:tgtEl>
                                        <p:attrNameLst>
                                          <p:attrName>style.visibility</p:attrName>
                                        </p:attrNameLst>
                                      </p:cBhvr>
                                      <p:to>
                                        <p:strVal val="visible"/>
                                      </p:to>
                                    </p:set>
                                    <p:animEffect transition="in" filter="fade">
                                      <p:cBhvr>
                                        <p:cTn id="27" dur="2000"/>
                                        <p:tgtEl>
                                          <p:spTgt spid="22528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25283">
                                            <p:txEl>
                                              <p:pRg st="6" end="6"/>
                                            </p:txEl>
                                          </p:spTgt>
                                        </p:tgtEl>
                                        <p:attrNameLst>
                                          <p:attrName>style.visibility</p:attrName>
                                        </p:attrNameLst>
                                      </p:cBhvr>
                                      <p:to>
                                        <p:strVal val="visible"/>
                                      </p:to>
                                    </p:set>
                                    <p:animEffect transition="in" filter="fade">
                                      <p:cBhvr>
                                        <p:cTn id="31" dur="2000"/>
                                        <p:tgtEl>
                                          <p:spTgt spid="225283">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225283">
                                            <p:txEl>
                                              <p:pRg st="7" end="7"/>
                                            </p:txEl>
                                          </p:spTgt>
                                        </p:tgtEl>
                                        <p:attrNameLst>
                                          <p:attrName>style.visibility</p:attrName>
                                        </p:attrNameLst>
                                      </p:cBhvr>
                                      <p:to>
                                        <p:strVal val="visible"/>
                                      </p:to>
                                    </p:set>
                                    <p:animEffect transition="in" filter="fade">
                                      <p:cBhvr>
                                        <p:cTn id="35" dur="2000"/>
                                        <p:tgtEl>
                                          <p:spTgt spid="225283">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225283">
                                            <p:txEl>
                                              <p:pRg st="8" end="8"/>
                                            </p:txEl>
                                          </p:spTgt>
                                        </p:tgtEl>
                                        <p:attrNameLst>
                                          <p:attrName>style.visibility</p:attrName>
                                        </p:attrNameLst>
                                      </p:cBhvr>
                                      <p:to>
                                        <p:strVal val="visible"/>
                                      </p:to>
                                    </p:set>
                                    <p:animEffect transition="in" filter="fade">
                                      <p:cBhvr>
                                        <p:cTn id="39" dur="2000"/>
                                        <p:tgtEl>
                                          <p:spTgt spid="2252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It is time for some laughter</a:t>
            </a:r>
          </a:p>
        </p:txBody>
      </p:sp>
    </p:spTree>
    <p:extLst>
      <p:ext uri="{BB962C8B-B14F-4D97-AF65-F5344CB8AC3E}">
        <p14:creationId xmlns:p14="http://schemas.microsoft.com/office/powerpoint/2010/main" val="176756910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533400"/>
            <a:ext cx="8229600" cy="1143000"/>
          </a:xfrm>
        </p:spPr>
        <p:txBody>
          <a:bodyPr>
            <a:noAutofit/>
          </a:bodyPr>
          <a:lstStyle/>
          <a:p>
            <a:pPr eaLnBrk="1" fontAlgn="auto" hangingPunct="1">
              <a:spcAft>
                <a:spcPts val="0"/>
              </a:spcAft>
              <a:defRPr/>
            </a:pPr>
            <a:r>
              <a:rPr lang="en-US" sz="4000" dirty="0">
                <a:solidFill>
                  <a:schemeClr val="tx2">
                    <a:satMod val="130000"/>
                  </a:schemeClr>
                </a:solidFill>
                <a:latin typeface="Palatino Linotype" pitchFamily="18" charset="0"/>
              </a:rPr>
              <a:t>How do we Roll with Resistance?</a:t>
            </a:r>
          </a:p>
        </p:txBody>
      </p:sp>
      <p:sp>
        <p:nvSpPr>
          <p:cNvPr id="180227" name="Rectangle 3"/>
          <p:cNvSpPr>
            <a:spLocks noGrp="1" noChangeArrowheads="1"/>
          </p:cNvSpPr>
          <p:nvPr>
            <p:ph idx="1"/>
          </p:nvPr>
        </p:nvSpPr>
        <p:spPr>
          <a:xfrm>
            <a:off x="533400" y="2108200"/>
            <a:ext cx="7380288" cy="3759200"/>
          </a:xfrm>
        </p:spPr>
        <p:txBody>
          <a:bodyPr/>
          <a:lstStyle/>
          <a:p>
            <a:pPr eaLnBrk="1" hangingPunct="1">
              <a:spcBef>
                <a:spcPts val="2400"/>
              </a:spcBef>
            </a:pPr>
            <a:r>
              <a:rPr lang="en-US"/>
              <a:t>Avoid arguing for change</a:t>
            </a:r>
          </a:p>
          <a:p>
            <a:pPr eaLnBrk="1" hangingPunct="1">
              <a:spcBef>
                <a:spcPts val="2400"/>
              </a:spcBef>
            </a:pPr>
            <a:r>
              <a:rPr lang="en-US"/>
              <a:t>Avoid meeting resistance with resistance</a:t>
            </a:r>
          </a:p>
          <a:p>
            <a:pPr eaLnBrk="1" hangingPunct="1">
              <a:spcBef>
                <a:spcPts val="2400"/>
              </a:spcBef>
            </a:pPr>
            <a:r>
              <a:rPr lang="en-US"/>
              <a:t>Shift direction of the momentum</a:t>
            </a:r>
          </a:p>
          <a:p>
            <a:pPr eaLnBrk="1" hangingPunct="1">
              <a:spcBef>
                <a:spcPts val="2400"/>
              </a:spcBef>
            </a:pPr>
            <a:r>
              <a:rPr lang="en-US"/>
              <a:t>Resistance is a signal to respond differently</a:t>
            </a:r>
          </a:p>
        </p:txBody>
      </p:sp>
      <p:pic>
        <p:nvPicPr>
          <p:cNvPr id="90116" name="Picture 5" descr="C:\Users\mhohman\AppData\Local\Microsoft\Windows\Temporary Internet Files\Content.IE5\0CPDU0W8\MPj04329710000[1].jpg"/>
          <p:cNvPicPr>
            <a:picLocks noChangeAspect="1" noChangeArrowheads="1"/>
          </p:cNvPicPr>
          <p:nvPr/>
        </p:nvPicPr>
        <p:blipFill>
          <a:blip r:embed="rId4" cstate="print"/>
          <a:srcRect/>
          <a:stretch>
            <a:fillRect/>
          </a:stretch>
        </p:blipFill>
        <p:spPr bwMode="auto">
          <a:xfrm>
            <a:off x="6934200" y="4662488"/>
            <a:ext cx="1981200" cy="21955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2000"/>
                                        <p:tgtEl>
                                          <p:spTgt spid="18022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80227">
                                            <p:txEl>
                                              <p:pRg st="1" end="1"/>
                                            </p:txEl>
                                          </p:spTgt>
                                        </p:tgtEl>
                                        <p:attrNameLst>
                                          <p:attrName>style.visibility</p:attrName>
                                        </p:attrNameLst>
                                      </p:cBhvr>
                                      <p:to>
                                        <p:strVal val="visible"/>
                                      </p:to>
                                    </p:set>
                                    <p:animEffect transition="in" filter="fade">
                                      <p:cBhvr>
                                        <p:cTn id="11" dur="2000"/>
                                        <p:tgtEl>
                                          <p:spTgt spid="180227">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180227">
                                            <p:txEl>
                                              <p:pRg st="2" end="2"/>
                                            </p:txEl>
                                          </p:spTgt>
                                        </p:tgtEl>
                                        <p:attrNameLst>
                                          <p:attrName>style.visibility</p:attrName>
                                        </p:attrNameLst>
                                      </p:cBhvr>
                                      <p:to>
                                        <p:strVal val="visible"/>
                                      </p:to>
                                    </p:set>
                                    <p:animEffect transition="in" filter="fade">
                                      <p:cBhvr>
                                        <p:cTn id="15" dur="2000"/>
                                        <p:tgtEl>
                                          <p:spTgt spid="180227">
                                            <p:txEl>
                                              <p:pRg st="2" end="2"/>
                                            </p:txEl>
                                          </p:spTgt>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180227">
                                            <p:txEl>
                                              <p:pRg st="3" end="3"/>
                                            </p:txEl>
                                          </p:spTgt>
                                        </p:tgtEl>
                                        <p:attrNameLst>
                                          <p:attrName>style.visibility</p:attrName>
                                        </p:attrNameLst>
                                      </p:cBhvr>
                                      <p:to>
                                        <p:strVal val="visible"/>
                                      </p:to>
                                    </p:set>
                                    <p:animEffect transition="in" filter="fade">
                                      <p:cBhvr>
                                        <p:cTn id="19" dur="2000"/>
                                        <p:tgtEl>
                                          <p:spTgt spid="180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838200"/>
            <a:ext cx="8229600" cy="1143000"/>
          </a:xfrm>
        </p:spPr>
        <p:txBody>
          <a:bodyPr>
            <a:noAutofit/>
          </a:bodyPr>
          <a:lstStyle/>
          <a:p>
            <a:pPr eaLnBrk="1" fontAlgn="auto" hangingPunct="1">
              <a:spcAft>
                <a:spcPts val="0"/>
              </a:spcAft>
              <a:defRPr/>
            </a:pPr>
            <a:r>
              <a:rPr lang="en-US" sz="4000" dirty="0">
                <a:solidFill>
                  <a:schemeClr val="tx2">
                    <a:satMod val="130000"/>
                  </a:schemeClr>
                </a:solidFill>
                <a:latin typeface="Times New Roman" pitchFamily="18" charset="0"/>
              </a:rPr>
              <a:t>Reflective Responses for Resistance</a:t>
            </a:r>
            <a:br>
              <a:rPr lang="en-US" sz="4000" dirty="0">
                <a:solidFill>
                  <a:schemeClr val="tx2">
                    <a:satMod val="130000"/>
                  </a:schemeClr>
                </a:solidFill>
                <a:latin typeface="Times New Roman" pitchFamily="18" charset="0"/>
              </a:rPr>
            </a:br>
            <a:r>
              <a:rPr lang="en-US" sz="4000" dirty="0">
                <a:solidFill>
                  <a:schemeClr val="tx2">
                    <a:satMod val="130000"/>
                  </a:schemeClr>
                </a:solidFill>
                <a:latin typeface="Times New Roman" pitchFamily="18" charset="0"/>
              </a:rPr>
              <a:t>(SAD)</a:t>
            </a:r>
          </a:p>
        </p:txBody>
      </p:sp>
      <p:sp>
        <p:nvSpPr>
          <p:cNvPr id="41987" name="Rectangle 3"/>
          <p:cNvSpPr>
            <a:spLocks noGrp="1" noChangeArrowheads="1"/>
          </p:cNvSpPr>
          <p:nvPr>
            <p:ph idx="1"/>
          </p:nvPr>
        </p:nvSpPr>
        <p:spPr>
          <a:xfrm>
            <a:off x="609600" y="2133600"/>
            <a:ext cx="7499350" cy="4495800"/>
          </a:xfrm>
        </p:spPr>
        <p:txBody>
          <a:bodyPr/>
          <a:lstStyle/>
          <a:p>
            <a:pPr eaLnBrk="1" hangingPunct="1"/>
            <a:endParaRPr lang="en-US" sz="2800">
              <a:latin typeface="Times New Roman" pitchFamily="18" charset="0"/>
            </a:endParaRPr>
          </a:p>
          <a:p>
            <a:pPr eaLnBrk="1" hangingPunct="1"/>
            <a:r>
              <a:rPr lang="en-US">
                <a:latin typeface="Times New Roman" pitchFamily="18" charset="0"/>
              </a:rPr>
              <a:t>Simple reflection</a:t>
            </a:r>
            <a:br>
              <a:rPr lang="en-US">
                <a:latin typeface="Times New Roman" pitchFamily="18" charset="0"/>
              </a:rPr>
            </a:br>
            <a:endParaRPr lang="en-US">
              <a:latin typeface="Times New Roman" pitchFamily="18" charset="0"/>
            </a:endParaRPr>
          </a:p>
          <a:p>
            <a:pPr eaLnBrk="1" hangingPunct="1"/>
            <a:r>
              <a:rPr lang="en-US">
                <a:latin typeface="Times New Roman" pitchFamily="18" charset="0"/>
              </a:rPr>
              <a:t>Amplified reflection</a:t>
            </a:r>
            <a:br>
              <a:rPr lang="en-US">
                <a:latin typeface="Times New Roman" pitchFamily="18" charset="0"/>
              </a:rPr>
            </a:br>
            <a:endParaRPr lang="en-US">
              <a:latin typeface="Times New Roman" pitchFamily="18" charset="0"/>
            </a:endParaRPr>
          </a:p>
          <a:p>
            <a:pPr eaLnBrk="1" hangingPunct="1"/>
            <a:r>
              <a:rPr lang="en-US">
                <a:latin typeface="Times New Roman" pitchFamily="18" charset="0"/>
              </a:rPr>
              <a:t>Double-sided reflection</a:t>
            </a:r>
          </a:p>
        </p:txBody>
      </p:sp>
      <p:pic>
        <p:nvPicPr>
          <p:cNvPr id="5" name="Picture 4" descr="019.JPG"/>
          <p:cNvPicPr>
            <a:picLocks noChangeAspect="1"/>
          </p:cNvPicPr>
          <p:nvPr/>
        </p:nvPicPr>
        <p:blipFill>
          <a:blip r:embed="rId4" cstate="print"/>
          <a:stretch>
            <a:fillRect/>
          </a:stretch>
        </p:blipFill>
        <p:spPr>
          <a:xfrm>
            <a:off x="4953000" y="2667000"/>
            <a:ext cx="3880677" cy="2834123"/>
          </a:xfrm>
          <a:prstGeom prst="rect">
            <a:avLst/>
          </a:prstGeom>
          <a:ln>
            <a:noFill/>
          </a:ln>
          <a:effectLst>
            <a:softEdge rad="112500"/>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20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fade">
                                      <p:cBhvr>
                                        <p:cTn id="12" dur="2000"/>
                                        <p:tgtEl>
                                          <p:spTgt spid="41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fade">
                                      <p:cBhvr>
                                        <p:cTn id="17" dur="20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467350"/>
          </a:xfrm>
        </p:spPr>
        <p:txBody>
          <a:bodyPr/>
          <a:lstStyle/>
          <a:p>
            <a:pPr lvl="0"/>
            <a:r>
              <a:rPr lang="en-US" sz="3600" dirty="0"/>
              <a:t>I don’t want to be in this stupid substance abuse program!  I don’t have a drug problem. The </a:t>
            </a:r>
            <a:r>
              <a:rPr lang="en-US" sz="3600" dirty="0" err="1"/>
              <a:t>juduge</a:t>
            </a:r>
            <a:r>
              <a:rPr lang="en-US" sz="3600" dirty="0"/>
              <a:t> told me I had to do this program to go home. I really want to go home and be good. I can stop drinking and smoking weed when I want to; it’s not a problem for me. I have not done any drugs since I have been locked up.</a:t>
            </a:r>
            <a:br>
              <a:rPr lang="en-US" dirty="0"/>
            </a:br>
            <a:endParaRPr lang="en-US" dirty="0"/>
          </a:p>
        </p:txBody>
      </p:sp>
    </p:spTree>
    <p:custDataLst>
      <p:tags r:id="rId1"/>
    </p:custDataLst>
    <p:extLst>
      <p:ext uri="{BB962C8B-B14F-4D97-AF65-F5344CB8AC3E}">
        <p14:creationId xmlns:p14="http://schemas.microsoft.com/office/powerpoint/2010/main" val="138720962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53200"/>
          </a:xfrm>
        </p:spPr>
        <p:txBody>
          <a:bodyPr>
            <a:normAutofit/>
          </a:bodyPr>
          <a:lstStyle/>
          <a:p>
            <a:pPr lvl="0"/>
            <a:r>
              <a:rPr lang="en-US" sz="3200" dirty="0"/>
              <a:t>Work is boring and I don’t want to go anymore. It’s a waste of my time and I’m not learning anything. My boss is stupid. He gives me the dirtiest jobs just because I’m the new guy. I am really smart and they are boring me. When I get out of treatment I want to get a job and I am smart enough to fill out an application without help. I will do fine finding a job where I can learn something. I realize that I have to help my family with support when I get out. That’s what is really important to me.</a:t>
            </a:r>
            <a:endParaRPr lang="en-US" dirty="0"/>
          </a:p>
        </p:txBody>
      </p:sp>
    </p:spTree>
    <p:custDataLst>
      <p:tags r:id="rId1"/>
    </p:custDataLst>
    <p:extLst>
      <p:ext uri="{BB962C8B-B14F-4D97-AF65-F5344CB8AC3E}">
        <p14:creationId xmlns:p14="http://schemas.microsoft.com/office/powerpoint/2010/main" val="174967873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24550"/>
          </a:xfrm>
        </p:spPr>
        <p:txBody>
          <a:bodyPr>
            <a:normAutofit fontScale="90000"/>
          </a:bodyPr>
          <a:lstStyle/>
          <a:p>
            <a:pPr lvl="0"/>
            <a:r>
              <a:rPr lang="en-US" sz="3200" dirty="0"/>
              <a:t>Every time I come to a case conference, all you ever do is ask me if I still hang out with my using friends. My friends gave me support when my family was not around. My friends are good people. We only use drugs sometimes; it’s not as bad as you think. Plus it’s too hard to leave your longtime friends. I like this journal stuff on values; it reminds me of when I had family and support around. I would like to live like that again. I know that my family still cares about me, but I have my friends now and we look out for each other. I’m really torn between my family and my friends</a:t>
            </a:r>
            <a:br>
              <a:rPr lang="en-US" sz="3200" dirty="0"/>
            </a:br>
            <a:endParaRPr lang="en-US" sz="2400" dirty="0"/>
          </a:p>
        </p:txBody>
      </p:sp>
    </p:spTree>
    <p:custDataLst>
      <p:tags r:id="rId1"/>
    </p:custDataLst>
    <p:extLst>
      <p:ext uri="{BB962C8B-B14F-4D97-AF65-F5344CB8AC3E}">
        <p14:creationId xmlns:p14="http://schemas.microsoft.com/office/powerpoint/2010/main" val="13569375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algn="ctr" eaLnBrk="1" hangingPunct="1">
              <a:defRPr/>
            </a:pPr>
            <a:r>
              <a:rPr lang="en-US" altLang="en-US" dirty="0">
                <a:solidFill>
                  <a:schemeClr val="tx1"/>
                </a:solidFill>
                <a:ea typeface="ＭＳ Ｐゴシック" pitchFamily="34" charset="-128"/>
              </a:rPr>
              <a:t>Myth :</a:t>
            </a:r>
          </a:p>
        </p:txBody>
      </p:sp>
      <p:sp>
        <p:nvSpPr>
          <p:cNvPr id="507907" name="Rectangle 3"/>
          <p:cNvSpPr>
            <a:spLocks noGrp="1" noChangeArrowheads="1"/>
          </p:cNvSpPr>
          <p:nvPr>
            <p:ph type="body" idx="1"/>
          </p:nvPr>
        </p:nvSpPr>
        <p:spPr>
          <a:xfrm>
            <a:off x="457200" y="1981200"/>
            <a:ext cx="8534400" cy="4648200"/>
          </a:xfrm>
        </p:spPr>
        <p:txBody>
          <a:bodyPr/>
          <a:lstStyle/>
          <a:p>
            <a:pPr marL="609600" indent="-609600" algn="ctr" eaLnBrk="1" hangingPunct="1">
              <a:buFont typeface="Wingdings" pitchFamily="2" charset="2"/>
              <a:buNone/>
              <a:defRPr/>
            </a:pPr>
            <a:r>
              <a:rPr lang="bg-BG" altLang="en-US" sz="4400" i="1" dirty="0">
                <a:ea typeface="ＭＳ Ｐゴシック" pitchFamily="34" charset="-128"/>
              </a:rPr>
              <a:t>“</a:t>
            </a:r>
            <a:r>
              <a:rPr lang="en-US" altLang="en-US" sz="4400" i="1" dirty="0">
                <a:ea typeface="ＭＳ Ｐゴシック" pitchFamily="34" charset="-128"/>
              </a:rPr>
              <a:t>T</a:t>
            </a:r>
            <a:r>
              <a:rPr lang="en-US" altLang="ja-JP" sz="4400" i="1" dirty="0">
                <a:ea typeface="ＭＳ Ｐゴシック" pitchFamily="34" charset="-128"/>
              </a:rPr>
              <a:t>he patient must be ready for treatment, the patient has to be motivated for treatment. If he/she is not motivated, there is nothing we can do</a:t>
            </a:r>
            <a:r>
              <a:rPr lang="bg-BG" altLang="en-US" sz="4400" i="1" dirty="0">
                <a:ea typeface="ＭＳ Ｐゴシック" pitchFamily="34" charset="-128"/>
              </a:rPr>
              <a:t>”</a:t>
            </a:r>
            <a:r>
              <a:rPr lang="bg-BG" altLang="ja-JP" sz="4400" i="1" dirty="0">
                <a:ea typeface="ＭＳ Ｐゴシック" pitchFamily="34" charset="-128"/>
              </a:rPr>
              <a:t> </a:t>
            </a:r>
            <a:endParaRPr lang="en-US" altLang="en-US" sz="4400" i="1" dirty="0">
              <a:ea typeface="ＭＳ Ｐゴシック" pitchFamily="34" charset="-128"/>
            </a:endParaRPr>
          </a:p>
        </p:txBody>
      </p:sp>
    </p:spTree>
    <p:extLst>
      <p:ext uri="{BB962C8B-B14F-4D97-AF65-F5344CB8AC3E}">
        <p14:creationId xmlns:p14="http://schemas.microsoft.com/office/powerpoint/2010/main" val="2143653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7906"/>
                                        </p:tgtEl>
                                        <p:attrNameLst>
                                          <p:attrName>style.visibility</p:attrName>
                                        </p:attrNameLst>
                                      </p:cBhvr>
                                      <p:to>
                                        <p:strVal val="visible"/>
                                      </p:to>
                                    </p:set>
                                    <p:animEffect transition="in" filter="fade">
                                      <p:cBhvr>
                                        <p:cTn id="7" dur="1000"/>
                                        <p:tgtEl>
                                          <p:spTgt spid="50790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07907">
                                            <p:txEl>
                                              <p:pRg st="0" end="0"/>
                                            </p:txEl>
                                          </p:spTgt>
                                        </p:tgtEl>
                                        <p:attrNameLst>
                                          <p:attrName>style.visibility</p:attrName>
                                        </p:attrNameLst>
                                      </p:cBhvr>
                                      <p:to>
                                        <p:strVal val="visible"/>
                                      </p:to>
                                    </p:set>
                                    <p:animEffect transition="in" filter="fade">
                                      <p:cBhvr>
                                        <p:cTn id="11" dur="1000"/>
                                        <p:tgtEl>
                                          <p:spTgt spid="5079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6" grpId="0"/>
      <p:bldP spid="50790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0F47-03EC-0047-A7FB-A19A4A7F6587}"/>
              </a:ext>
            </a:extLst>
          </p:cNvPr>
          <p:cNvSpPr>
            <a:spLocks noGrp="1"/>
          </p:cNvSpPr>
          <p:nvPr>
            <p:ph type="title"/>
          </p:nvPr>
        </p:nvSpPr>
        <p:spPr>
          <a:xfrm>
            <a:off x="457200" y="150684"/>
            <a:ext cx="8229600" cy="1143000"/>
          </a:xfrm>
        </p:spPr>
        <p:txBody>
          <a:bodyPr/>
          <a:lstStyle/>
          <a:p>
            <a:r>
              <a:rPr lang="en-US" dirty="0"/>
              <a:t>Practicing Reflections</a:t>
            </a:r>
          </a:p>
        </p:txBody>
      </p:sp>
      <p:sp>
        <p:nvSpPr>
          <p:cNvPr id="3" name="TextBox 2">
            <a:extLst>
              <a:ext uri="{FF2B5EF4-FFF2-40B4-BE49-F238E27FC236}">
                <a16:creationId xmlns:a16="http://schemas.microsoft.com/office/drawing/2014/main" id="{C697F928-AD5A-F047-9B96-0616FFC7A868}"/>
              </a:ext>
            </a:extLst>
          </p:cNvPr>
          <p:cNvSpPr txBox="1"/>
          <p:nvPr/>
        </p:nvSpPr>
        <p:spPr>
          <a:xfrm>
            <a:off x="266700" y="1468582"/>
            <a:ext cx="8610600" cy="5262979"/>
          </a:xfrm>
          <a:prstGeom prst="rect">
            <a:avLst/>
          </a:prstGeom>
          <a:noFill/>
        </p:spPr>
        <p:txBody>
          <a:bodyPr wrap="square" rtlCol="0">
            <a:spAutoFit/>
          </a:bodyPr>
          <a:lstStyle/>
          <a:p>
            <a:r>
              <a:rPr lang="en-US" sz="3200" b="0" dirty="0"/>
              <a:t>Read the sentence stem and come up with at least three different responses to each item. Each should emphasize a different aspect of the statement. Example:</a:t>
            </a:r>
          </a:p>
          <a:p>
            <a:r>
              <a:rPr lang="en-US" sz="3200" b="0" dirty="0"/>
              <a:t> </a:t>
            </a:r>
            <a:endParaRPr lang="en-US" sz="1200" b="0" dirty="0"/>
          </a:p>
          <a:p>
            <a:r>
              <a:rPr lang="en-US" sz="3200" b="0" i="1" dirty="0"/>
              <a:t>It’s been fun, but something has got to give. I just can’t go on like this anymore. </a:t>
            </a:r>
            <a:endParaRPr lang="en-US" sz="1200" b="0" i="1" dirty="0"/>
          </a:p>
          <a:p>
            <a:r>
              <a:rPr lang="en-US" sz="3200" b="0" dirty="0"/>
              <a:t>-  You’ve enjoyed yourself. </a:t>
            </a:r>
            <a:endParaRPr lang="en-US" sz="1200" b="0" dirty="0"/>
          </a:p>
          <a:p>
            <a:r>
              <a:rPr lang="en-US" sz="3200" b="0" dirty="0"/>
              <a:t>-  You’re worried about what might happen. </a:t>
            </a:r>
            <a:endParaRPr lang="en-US" sz="1200" b="0" dirty="0"/>
          </a:p>
          <a:p>
            <a:r>
              <a:rPr lang="en-US" sz="3200" b="0" dirty="0"/>
              <a:t>-  It’s time for a change. </a:t>
            </a:r>
            <a:endParaRPr lang="en-US" sz="1200" b="0" dirty="0"/>
          </a:p>
          <a:p>
            <a:endParaRPr lang="en-US" sz="1600" dirty="0"/>
          </a:p>
        </p:txBody>
      </p:sp>
    </p:spTree>
    <p:extLst>
      <p:ext uri="{BB962C8B-B14F-4D97-AF65-F5344CB8AC3E}">
        <p14:creationId xmlns:p14="http://schemas.microsoft.com/office/powerpoint/2010/main" val="664963047"/>
      </p:ext>
    </p:extLst>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CB0AE0-C5EB-3740-9CD1-308077051FD0}"/>
              </a:ext>
            </a:extLst>
          </p:cNvPr>
          <p:cNvSpPr txBox="1"/>
          <p:nvPr/>
        </p:nvSpPr>
        <p:spPr>
          <a:xfrm>
            <a:off x="266700" y="838200"/>
            <a:ext cx="8610600" cy="5632311"/>
          </a:xfrm>
          <a:prstGeom prst="rect">
            <a:avLst/>
          </a:prstGeom>
          <a:noFill/>
        </p:spPr>
        <p:txBody>
          <a:bodyPr wrap="square" rtlCol="0">
            <a:spAutoFit/>
          </a:bodyPr>
          <a:lstStyle/>
          <a:p>
            <a:pPr marL="514350" indent="-514350">
              <a:buFont typeface="+mj-lt"/>
              <a:buAutoNum type="arabicPeriod"/>
            </a:pPr>
            <a:r>
              <a:rPr lang="en-US" sz="2400" b="0" dirty="0"/>
              <a:t>I know I could do some things differently, but if she would just back off, then the situation would be a whole lot less tense; then these things wouldn’t happen. </a:t>
            </a:r>
            <a:endParaRPr lang="ru-RU" sz="2400" b="0" dirty="0"/>
          </a:p>
          <a:p>
            <a:pPr marL="514350" indent="-514350">
              <a:buFont typeface="+mj-lt"/>
              <a:buAutoNum type="arabicPeriod"/>
            </a:pPr>
            <a:r>
              <a:rPr lang="en-US" sz="2400" b="0" dirty="0"/>
              <a:t>I’ve been depressed lately. I keep trying things other than drinking to help myself feel better, but nothing seems to work, except having a couple of drinks. </a:t>
            </a:r>
            <a:endParaRPr lang="ru-RU" sz="2400" b="0" dirty="0"/>
          </a:p>
          <a:p>
            <a:pPr marL="514350" indent="-514350">
              <a:buFont typeface="+mj-lt"/>
              <a:buAutoNum type="arabicPeriod"/>
            </a:pPr>
            <a:r>
              <a:rPr lang="en-US" sz="2400" b="0" dirty="0"/>
              <a:t>So, I’m not too worried, but it’s been over a year since I’ve had an HIV test. </a:t>
            </a:r>
            <a:endParaRPr lang="ru-RU" sz="2400" b="0" dirty="0"/>
          </a:p>
          <a:p>
            <a:pPr marL="514350" indent="-514350">
              <a:buFont typeface="+mj-lt"/>
              <a:buAutoNum type="arabicPeriod"/>
            </a:pPr>
            <a:r>
              <a:rPr lang="en-US" sz="2400" b="0" dirty="0"/>
              <a:t>I know I’m not perfect, but why do they have to always tell me what to do. I’m not 3!</a:t>
            </a:r>
            <a:endParaRPr lang="ru-RU" sz="2400" b="0" dirty="0"/>
          </a:p>
          <a:p>
            <a:pPr marL="514350" indent="-514350">
              <a:buFont typeface="+mj-lt"/>
              <a:buAutoNum type="arabicPeriod"/>
            </a:pPr>
            <a:r>
              <a:rPr lang="en-US" sz="2400" b="0" dirty="0"/>
              <a:t>I might have a problem, but who are you to be giving me advice. What do you know about drugs? I bet you’ve never even done any! </a:t>
            </a:r>
          </a:p>
          <a:p>
            <a:pPr marL="514350" indent="-514350">
              <a:buFont typeface="+mj-lt"/>
              <a:buAutoNum type="arabicPeriod"/>
            </a:pPr>
            <a:r>
              <a:rPr lang="en-US" sz="2400" b="0" dirty="0"/>
              <a:t>I don’t think I have a drinking problem. It’s just that my partner is overly sensitive because her dad was an alcoholic.  </a:t>
            </a:r>
          </a:p>
        </p:txBody>
      </p:sp>
    </p:spTree>
    <p:extLst>
      <p:ext uri="{BB962C8B-B14F-4D97-AF65-F5344CB8AC3E}">
        <p14:creationId xmlns:p14="http://schemas.microsoft.com/office/powerpoint/2010/main" val="3762076811"/>
      </p:ext>
    </p:extLst>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324350"/>
          </a:xfrm>
        </p:spPr>
        <p:txBody>
          <a:bodyPr/>
          <a:lstStyle/>
          <a:p>
            <a:r>
              <a:rPr lang="en-US" dirty="0"/>
              <a:t>Practice</a:t>
            </a:r>
            <a:br>
              <a:rPr lang="en-US" dirty="0"/>
            </a:br>
            <a:r>
              <a:rPr lang="en-US" dirty="0"/>
              <a:t>1. Personal change(reflections only w/chips)</a:t>
            </a:r>
            <a:br>
              <a:rPr lang="en-US" dirty="0"/>
            </a:br>
            <a:endParaRPr lang="en-US" dirty="0"/>
          </a:p>
        </p:txBody>
      </p:sp>
    </p:spTree>
    <p:extLst>
      <p:ext uri="{BB962C8B-B14F-4D97-AF65-F5344CB8AC3E}">
        <p14:creationId xmlns:p14="http://schemas.microsoft.com/office/powerpoint/2010/main" val="1240304022"/>
      </p:ext>
    </p:extLst>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382000" cy="4495800"/>
          </a:xfrm>
        </p:spPr>
        <p:txBody>
          <a:bodyPr/>
          <a:lstStyle/>
          <a:p>
            <a:r>
              <a:rPr lang="en-US" dirty="0"/>
              <a:t>Groups of 3 (interviewer – speaker - observer)</a:t>
            </a:r>
          </a:p>
          <a:p>
            <a:r>
              <a:rPr lang="en-US" dirty="0"/>
              <a:t>Interviewer: using OARS, assist the patient in resolving his/her ambivalence</a:t>
            </a:r>
          </a:p>
          <a:p>
            <a:r>
              <a:rPr lang="en-US" dirty="0"/>
              <a:t>Each question will cost you a chip</a:t>
            </a:r>
          </a:p>
          <a:p>
            <a:r>
              <a:rPr lang="en-US" dirty="0"/>
              <a:t>For each reflection you will earn a chip</a:t>
            </a:r>
          </a:p>
          <a:p>
            <a:r>
              <a:rPr lang="en-US" dirty="0"/>
              <a:t>The interview is over when you accomplish the goal or run out of money</a:t>
            </a:r>
          </a:p>
          <a:p>
            <a:r>
              <a:rPr lang="en-US" dirty="0"/>
              <a:t>Discuss what was difficult or challenging</a:t>
            </a:r>
          </a:p>
        </p:txBody>
      </p:sp>
      <p:sp>
        <p:nvSpPr>
          <p:cNvPr id="3" name="Title 2"/>
          <p:cNvSpPr>
            <a:spLocks noGrp="1"/>
          </p:cNvSpPr>
          <p:nvPr>
            <p:ph type="title"/>
          </p:nvPr>
        </p:nvSpPr>
        <p:spPr>
          <a:xfrm>
            <a:off x="457200" y="609600"/>
            <a:ext cx="8229600" cy="838200"/>
          </a:xfrm>
        </p:spPr>
        <p:txBody>
          <a:bodyPr>
            <a:normAutofit fontScale="90000"/>
          </a:bodyPr>
          <a:lstStyle/>
          <a:p>
            <a:pPr algn="ctr"/>
            <a:r>
              <a:rPr lang="en-US" dirty="0"/>
              <a:t>Exercise: The value of reflections</a:t>
            </a:r>
          </a:p>
        </p:txBody>
      </p:sp>
    </p:spTree>
    <p:custDataLst>
      <p:tags r:id="rId1"/>
    </p:custDataLst>
    <p:extLst>
      <p:ext uri="{BB962C8B-B14F-4D97-AF65-F5344CB8AC3E}">
        <p14:creationId xmlns:p14="http://schemas.microsoft.com/office/powerpoint/2010/main" val="12534047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4"/>
          <p:cNvSpPr txBox="1">
            <a:spLocks noChangeArrowheads="1"/>
          </p:cNvSpPr>
          <p:nvPr/>
        </p:nvSpPr>
        <p:spPr bwMode="auto">
          <a:xfrm>
            <a:off x="609600" y="838200"/>
            <a:ext cx="7785100" cy="5262979"/>
          </a:xfrm>
          <a:prstGeom prst="rect">
            <a:avLst/>
          </a:prstGeom>
          <a:noFill/>
          <a:ln w="9525">
            <a:noFill/>
            <a:miter lim="800000"/>
            <a:headEnd/>
            <a:tailEnd/>
          </a:ln>
        </p:spPr>
        <p:txBody>
          <a:bodyPr wrap="square">
            <a:spAutoFit/>
          </a:bodyPr>
          <a:lstStyle/>
          <a:p>
            <a:pPr algn="ctr"/>
            <a:r>
              <a:rPr lang="en-US" sz="6600" dirty="0">
                <a:latin typeface="Arial" pitchFamily="34" charset="0"/>
                <a:cs typeface="Arial" pitchFamily="34" charset="0"/>
              </a:rPr>
              <a:t>Listen for What?</a:t>
            </a:r>
          </a:p>
          <a:p>
            <a:pPr algn="ctr"/>
            <a:endParaRPr lang="en-US" sz="5400" b="0" dirty="0">
              <a:latin typeface="Arial" pitchFamily="34" charset="0"/>
              <a:cs typeface="Arial" pitchFamily="34" charset="0"/>
            </a:endParaRPr>
          </a:p>
          <a:p>
            <a:pPr algn="ctr"/>
            <a:endParaRPr lang="en-US" sz="5400" b="0" dirty="0">
              <a:latin typeface="Arial" pitchFamily="34" charset="0"/>
              <a:cs typeface="Arial" pitchFamily="34" charset="0"/>
            </a:endParaRPr>
          </a:p>
          <a:p>
            <a:pPr algn="ctr"/>
            <a:r>
              <a:rPr lang="en-US" sz="5400" b="0" dirty="0">
                <a:latin typeface="Arial" pitchFamily="34" charset="0"/>
                <a:cs typeface="Arial" pitchFamily="34" charset="0"/>
              </a:rPr>
              <a:t>Recognizing,</a:t>
            </a:r>
          </a:p>
          <a:p>
            <a:pPr algn="ctr"/>
            <a:r>
              <a:rPr lang="en-US" sz="5400" b="0" dirty="0">
                <a:latin typeface="Arial" pitchFamily="34" charset="0"/>
                <a:cs typeface="Arial" pitchFamily="34" charset="0"/>
              </a:rPr>
              <a:t>Reinforcing, and Eliciting </a:t>
            </a:r>
          </a:p>
          <a:p>
            <a:pPr algn="ctr"/>
            <a:r>
              <a:rPr lang="en-US" sz="5400" b="0" dirty="0">
                <a:latin typeface="Arial" pitchFamily="34" charset="0"/>
                <a:cs typeface="Arial" pitchFamily="34" charset="0"/>
              </a:rPr>
              <a:t>Change Talk</a:t>
            </a:r>
          </a:p>
        </p:txBody>
      </p:sp>
    </p:spTree>
    <p:custDataLst>
      <p:tags r:id="rId1"/>
    </p:custData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914400"/>
            <a:ext cx="7772400" cy="1143000"/>
          </a:xfrm>
        </p:spPr>
        <p:txBody>
          <a:bodyPr/>
          <a:lstStyle/>
          <a:p>
            <a:pPr eaLnBrk="1" hangingPunct="1"/>
            <a:r>
              <a:rPr lang="en-US"/>
              <a:t>Change Talk and Sustain Talk</a:t>
            </a:r>
          </a:p>
        </p:txBody>
      </p:sp>
      <p:sp>
        <p:nvSpPr>
          <p:cNvPr id="101379" name="Rectangle 3"/>
          <p:cNvSpPr>
            <a:spLocks noGrp="1" noChangeArrowheads="1"/>
          </p:cNvSpPr>
          <p:nvPr>
            <p:ph type="subTitle" idx="1"/>
          </p:nvPr>
        </p:nvSpPr>
        <p:spPr>
          <a:xfrm>
            <a:off x="1447800" y="2438400"/>
            <a:ext cx="6400800" cy="1752600"/>
          </a:xfrm>
        </p:spPr>
        <p:txBody>
          <a:bodyPr/>
          <a:lstStyle/>
          <a:p>
            <a:pPr marR="0" eaLnBrk="1" hangingPunct="1"/>
            <a:r>
              <a:rPr lang="en-US"/>
              <a:t>Opposite Sides of a Coin</a:t>
            </a:r>
          </a:p>
        </p:txBody>
      </p:sp>
      <p:pic>
        <p:nvPicPr>
          <p:cNvPr id="101380" name="Picture 4" descr="Australian Dollar.jpg"/>
          <p:cNvPicPr>
            <a:picLocks noChangeAspect="1"/>
          </p:cNvPicPr>
          <p:nvPr/>
        </p:nvPicPr>
        <p:blipFill>
          <a:blip r:embed="rId4" cstate="print"/>
          <a:srcRect/>
          <a:stretch>
            <a:fillRect/>
          </a:stretch>
        </p:blipFill>
        <p:spPr bwMode="auto">
          <a:xfrm>
            <a:off x="1676400" y="4714875"/>
            <a:ext cx="3048000" cy="2143125"/>
          </a:xfrm>
          <a:prstGeom prst="rect">
            <a:avLst/>
          </a:prstGeom>
          <a:noFill/>
          <a:ln w="9525">
            <a:noFill/>
            <a:miter lim="800000"/>
            <a:headEnd/>
            <a:tailEnd/>
          </a:ln>
        </p:spPr>
      </p:pic>
      <p:pic>
        <p:nvPicPr>
          <p:cNvPr id="101381" name="Picture 5" descr="Australian Dollar Observe.jpg"/>
          <p:cNvPicPr>
            <a:picLocks noChangeAspect="1"/>
          </p:cNvPicPr>
          <p:nvPr/>
        </p:nvPicPr>
        <p:blipFill>
          <a:blip r:embed="rId4" cstate="print">
            <a:lum bright="10000"/>
          </a:blip>
          <a:srcRect/>
          <a:stretch>
            <a:fillRect/>
          </a:stretch>
        </p:blipFill>
        <p:spPr bwMode="auto">
          <a:xfrm>
            <a:off x="533400" y="4724400"/>
            <a:ext cx="2141538" cy="2133600"/>
          </a:xfrm>
          <a:prstGeom prst="rect">
            <a:avLst/>
          </a:prstGeom>
          <a:noFill/>
          <a:ln w="9525">
            <a:noFill/>
            <a:miter lim="800000"/>
            <a:headEnd/>
            <a:tailEnd/>
          </a:ln>
        </p:spPr>
      </p:pic>
    </p:spTree>
    <p:custDataLst>
      <p:tags r:id="rId1"/>
    </p:custData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1143000"/>
          </a:xfrm>
        </p:spPr>
        <p:txBody>
          <a:bodyPr/>
          <a:lstStyle/>
          <a:p>
            <a:pPr eaLnBrk="1" hangingPunct="1"/>
            <a:r>
              <a:rPr lang="en-US"/>
              <a:t>Change Talk</a:t>
            </a:r>
          </a:p>
        </p:txBody>
      </p:sp>
      <p:sp>
        <p:nvSpPr>
          <p:cNvPr id="35843" name="Rectangle 3"/>
          <p:cNvSpPr>
            <a:spLocks noGrp="1" noChangeArrowheads="1"/>
          </p:cNvSpPr>
          <p:nvPr>
            <p:ph idx="1"/>
          </p:nvPr>
        </p:nvSpPr>
        <p:spPr>
          <a:xfrm>
            <a:off x="457200" y="1752600"/>
            <a:ext cx="8229600" cy="3565525"/>
          </a:xfrm>
        </p:spPr>
        <p:txBody>
          <a:bodyPr/>
          <a:lstStyle/>
          <a:p>
            <a:pPr eaLnBrk="1" hangingPunct="1"/>
            <a:r>
              <a:rPr lang="en-US" dirty="0"/>
              <a:t>Change talk is any client speech that favors movement in the direction of change</a:t>
            </a:r>
          </a:p>
          <a:p>
            <a:pPr eaLnBrk="1" hangingPunct="1"/>
            <a:r>
              <a:rPr lang="en-US" dirty="0"/>
              <a:t>Previously called </a:t>
            </a:r>
            <a:r>
              <a:rPr lang="ja-JP" altLang="en-US">
                <a:cs typeface="HGP明朝E"/>
              </a:rPr>
              <a:t>“</a:t>
            </a:r>
            <a:r>
              <a:rPr lang="en-US" altLang="ja-JP" dirty="0">
                <a:cs typeface="HGP明朝E"/>
              </a:rPr>
              <a:t>self-motivational statements</a:t>
            </a:r>
            <a:r>
              <a:rPr lang="ja-JP" altLang="en-US">
                <a:cs typeface="HGP明朝E"/>
              </a:rPr>
              <a:t>”</a:t>
            </a:r>
            <a:r>
              <a:rPr lang="en-US" altLang="ja-JP" dirty="0">
                <a:cs typeface="HGP明朝E"/>
              </a:rPr>
              <a:t> (Miller &amp; Rollnick, 1991)</a:t>
            </a:r>
          </a:p>
          <a:p>
            <a:pPr eaLnBrk="1" hangingPunct="1"/>
            <a:r>
              <a:rPr lang="en-US" dirty="0"/>
              <a:t>Change talk is by definition linked to a particular behavior change goal</a:t>
            </a:r>
          </a:p>
          <a:p>
            <a:pPr eaLnBrk="1" hangingPunct="1"/>
            <a:endParaRPr lang="en-US" i="1" dirty="0"/>
          </a:p>
          <a:p>
            <a:pPr eaLnBrk="1" hangingPunct="1">
              <a:buFontTx/>
              <a:buNone/>
            </a:pPr>
            <a:r>
              <a:rPr lang="en-US" dirty="0"/>
              <a:t>			</a:t>
            </a:r>
            <a:endParaRPr lang="en-US" sz="4000" dirty="0"/>
          </a:p>
        </p:txBody>
      </p:sp>
    </p:spTree>
    <p:custDataLst>
      <p:tags r:id="rId1"/>
    </p:custData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520113" cy="1295400"/>
          </a:xfrm>
          <a:gradFill rotWithShape="1">
            <a:gsLst>
              <a:gs pos="0">
                <a:srgbClr val="DAFDA7"/>
              </a:gs>
              <a:gs pos="35001">
                <a:srgbClr val="E4FDC2"/>
              </a:gs>
              <a:gs pos="100000">
                <a:srgbClr val="F5FFE6"/>
              </a:gs>
            </a:gsLst>
            <a:lin ang="16200000" scaled="1"/>
          </a:gradFill>
          <a:ln cap="flat">
            <a:solidFill>
              <a:srgbClr val="98B954"/>
            </a:solidFill>
            <a:miter lim="800000"/>
            <a:headEnd/>
            <a:tailEnd/>
          </a:ln>
          <a:effectLst>
            <a:outerShdw blurRad="40000" dist="20000" dir="5400000" rotWithShape="0">
              <a:srgbClr val="000000">
                <a:alpha val="37999"/>
              </a:srgbClr>
            </a:outerShdw>
          </a:effectLst>
        </p:spPr>
        <p:txBody>
          <a:bodyPr anchor="t"/>
          <a:lstStyle/>
          <a:p>
            <a:pPr algn="ctr" eaLnBrk="1" fontAlgn="auto" hangingPunct="1">
              <a:spcAft>
                <a:spcPts val="0"/>
              </a:spcAft>
              <a:defRPr/>
            </a:pPr>
            <a:r>
              <a:rPr lang="en-US" sz="3600" dirty="0">
                <a:latin typeface="Arial" charset="0"/>
                <a:ea typeface="+mn-ea"/>
                <a:cs typeface="Arial" charset="0"/>
              </a:rPr>
              <a:t>3 Magic Skills in Dancing With Change Talk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7903765"/>
              </p:ext>
            </p:extLst>
          </p:nvPr>
        </p:nvGraphicFramePr>
        <p:xfrm>
          <a:off x="457200" y="1828800"/>
          <a:ext cx="8229600" cy="44354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35475">
                <a:tc>
                  <a:txBody>
                    <a:bodyPr/>
                    <a:lstStyle/>
                    <a:p>
                      <a:pPr marL="742950" indent="-742950">
                        <a:buAutoNum type="arabicPeriod"/>
                      </a:pPr>
                      <a:endParaRPr lang="en-US" sz="4400" baseline="0" dirty="0">
                        <a:solidFill>
                          <a:schemeClr val="tx1"/>
                        </a:solidFill>
                      </a:endParaRPr>
                    </a:p>
                    <a:p>
                      <a:pPr marL="93663" indent="0">
                        <a:buAutoNum type="arabicPeriod"/>
                      </a:pPr>
                      <a:r>
                        <a:rPr lang="en-US" sz="4400" baseline="0" dirty="0">
                          <a:solidFill>
                            <a:schemeClr val="tx1"/>
                          </a:solidFill>
                        </a:rPr>
                        <a:t> Recognize it</a:t>
                      </a:r>
                    </a:p>
                    <a:p>
                      <a:pPr marL="93663" indent="0">
                        <a:buAutoNum type="arabicPeriod"/>
                      </a:pPr>
                      <a:r>
                        <a:rPr lang="en-US" sz="4400" baseline="0" dirty="0">
                          <a:solidFill>
                            <a:schemeClr val="tx1"/>
                          </a:solidFill>
                        </a:rPr>
                        <a:t> Respond </a:t>
                      </a:r>
                    </a:p>
                    <a:p>
                      <a:pPr marL="742950" indent="-742950">
                        <a:buAutoNum type="arabicPeriod"/>
                      </a:pPr>
                      <a:r>
                        <a:rPr lang="en-US" sz="4400" baseline="0" dirty="0">
                          <a:solidFill>
                            <a:schemeClr val="tx1"/>
                          </a:solidFill>
                        </a:rPr>
                        <a:t>Evoke + Invite </a:t>
                      </a:r>
                    </a:p>
                  </a:txBody>
                  <a:tcPr marT="45727" marB="45727">
                    <a:noFill/>
                  </a:tcPr>
                </a:tc>
                <a:tc>
                  <a:txBody>
                    <a:bodyPr/>
                    <a:lstStyle/>
                    <a:p>
                      <a:endParaRPr lang="en-US" sz="3200" dirty="0">
                        <a:solidFill>
                          <a:schemeClr val="tx2"/>
                        </a:solidFill>
                      </a:endParaRPr>
                    </a:p>
                  </a:txBody>
                  <a:tcPr marT="45727" marB="45727">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119667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06002" y="152400"/>
            <a:ext cx="8610600" cy="838200"/>
          </a:xfrm>
        </p:spPr>
        <p:txBody>
          <a:bodyPr>
            <a:normAutofit/>
          </a:bodyPr>
          <a:lstStyle/>
          <a:p>
            <a:pPr algn="ctr" eaLnBrk="1" fontAlgn="auto" hangingPunct="1">
              <a:spcAft>
                <a:spcPts val="0"/>
              </a:spcAft>
              <a:defRPr/>
            </a:pPr>
            <a:r>
              <a:rPr lang="en-US" b="1" dirty="0">
                <a:solidFill>
                  <a:schemeClr val="tx1"/>
                </a:solidFill>
              </a:rPr>
              <a:t>Change Talk</a:t>
            </a:r>
            <a:endParaRPr lang="en-US" sz="3600" b="1" dirty="0">
              <a:solidFill>
                <a:schemeClr val="tx1"/>
              </a:solidFill>
            </a:endParaRPr>
          </a:p>
        </p:txBody>
      </p:sp>
      <p:sp>
        <p:nvSpPr>
          <p:cNvPr id="96259" name="Rectangle 3"/>
          <p:cNvSpPr>
            <a:spLocks noGrp="1" noChangeArrowheads="1"/>
          </p:cNvSpPr>
          <p:nvPr>
            <p:ph idx="1"/>
          </p:nvPr>
        </p:nvSpPr>
        <p:spPr>
          <a:xfrm>
            <a:off x="506002" y="914401"/>
            <a:ext cx="8229600" cy="3962400"/>
          </a:xfrm>
        </p:spPr>
        <p:txBody>
          <a:bodyPr/>
          <a:lstStyle/>
          <a:p>
            <a:pPr eaLnBrk="1" hangingPunct="1">
              <a:buFontTx/>
              <a:buNone/>
            </a:pPr>
            <a:endParaRPr lang="en-US" dirty="0"/>
          </a:p>
          <a:p>
            <a:pPr eaLnBrk="1" hangingPunct="1"/>
            <a:r>
              <a:rPr lang="en-US" sz="3600" dirty="0"/>
              <a:t>D</a:t>
            </a:r>
            <a:r>
              <a:rPr lang="en-US" sz="2000" dirty="0"/>
              <a:t>ESIRE to change  (want, like, wish . . )</a:t>
            </a:r>
          </a:p>
          <a:p>
            <a:pPr eaLnBrk="1" hangingPunct="1"/>
            <a:r>
              <a:rPr lang="en-US" sz="3600" dirty="0"/>
              <a:t>A</a:t>
            </a:r>
            <a:r>
              <a:rPr lang="en-US" sz="2000" dirty="0"/>
              <a:t>BILITY to change  (can, could . . )</a:t>
            </a:r>
          </a:p>
          <a:p>
            <a:pPr eaLnBrk="1" hangingPunct="1"/>
            <a:r>
              <a:rPr lang="en-US" sz="3600" dirty="0"/>
              <a:t>R</a:t>
            </a:r>
            <a:r>
              <a:rPr lang="en-US" sz="2000" dirty="0"/>
              <a:t>EASONS to change  (if . . then)</a:t>
            </a:r>
          </a:p>
          <a:p>
            <a:pPr eaLnBrk="1" hangingPunct="1"/>
            <a:r>
              <a:rPr lang="en-US" sz="3600" dirty="0"/>
              <a:t>N</a:t>
            </a:r>
            <a:r>
              <a:rPr lang="en-US" sz="2000" dirty="0"/>
              <a:t>EED to change (need, have to, got to . .)</a:t>
            </a:r>
          </a:p>
          <a:p>
            <a:pPr eaLnBrk="1" hangingPunct="1"/>
            <a:r>
              <a:rPr lang="en-US" sz="2800" dirty="0"/>
              <a:t>C</a:t>
            </a:r>
            <a:r>
              <a:rPr lang="en-US" sz="2000" dirty="0"/>
              <a:t>ommitment</a:t>
            </a:r>
          </a:p>
          <a:p>
            <a:pPr eaLnBrk="1" hangingPunct="1"/>
            <a:r>
              <a:rPr lang="en-US" sz="2800" dirty="0"/>
              <a:t>A</a:t>
            </a:r>
            <a:r>
              <a:rPr lang="en-US" sz="2000" dirty="0"/>
              <a:t>ctivation</a:t>
            </a:r>
          </a:p>
          <a:p>
            <a:pPr eaLnBrk="1" hangingPunct="1"/>
            <a:r>
              <a:rPr lang="en-US" sz="2800" dirty="0"/>
              <a:t>T</a:t>
            </a:r>
            <a:r>
              <a:rPr lang="en-US" sz="2000" dirty="0"/>
              <a:t>aking steps</a:t>
            </a:r>
            <a:endParaRPr lang="en-US" sz="2800" dirty="0"/>
          </a:p>
        </p:txBody>
      </p:sp>
      <p:sp>
        <p:nvSpPr>
          <p:cNvPr id="2" name="Rectangle 1">
            <a:extLst>
              <a:ext uri="{FF2B5EF4-FFF2-40B4-BE49-F238E27FC236}">
                <a16:creationId xmlns:a16="http://schemas.microsoft.com/office/drawing/2014/main" id="{851102AF-F641-4F48-881E-3AFC74AC2C7A}"/>
              </a:ext>
            </a:extLst>
          </p:cNvPr>
          <p:cNvSpPr/>
          <p:nvPr/>
        </p:nvSpPr>
        <p:spPr>
          <a:xfrm>
            <a:off x="533400" y="5954782"/>
            <a:ext cx="3119572" cy="707886"/>
          </a:xfrm>
          <a:prstGeom prst="rect">
            <a:avLst/>
          </a:prstGeom>
        </p:spPr>
        <p:txBody>
          <a:bodyPr wrap="none">
            <a:spAutoFit/>
          </a:bodyPr>
          <a:lstStyle/>
          <a:p>
            <a:r>
              <a:rPr lang="en-US" dirty="0"/>
              <a:t>DARN  CATs</a:t>
            </a:r>
          </a:p>
        </p:txBody>
      </p:sp>
      <p:pic>
        <p:nvPicPr>
          <p:cNvPr id="5" name="Picture 5" descr="http://www.maniacworld.com/tennis-cats.jpg">
            <a:extLst>
              <a:ext uri="{FF2B5EF4-FFF2-40B4-BE49-F238E27FC236}">
                <a16:creationId xmlns:a16="http://schemas.microsoft.com/office/drawing/2014/main" id="{99B08516-B567-DE42-BFA0-6747AC099F08}"/>
              </a:ext>
            </a:extLst>
          </p:cNvPr>
          <p:cNvPicPr>
            <a:picLocks noChangeAspect="1" noChangeArrowheads="1"/>
          </p:cNvPicPr>
          <p:nvPr/>
        </p:nvPicPr>
        <p:blipFill>
          <a:blip r:embed="rId4" cstate="print"/>
          <a:srcRect/>
          <a:stretch>
            <a:fillRect/>
          </a:stretch>
        </p:blipFill>
        <p:spPr bwMode="auto">
          <a:xfrm>
            <a:off x="5791200" y="4238625"/>
            <a:ext cx="3352800" cy="2619375"/>
          </a:xfrm>
          <a:prstGeom prst="rect">
            <a:avLst/>
          </a:prstGeom>
          <a:noFill/>
          <a:ln w="9525">
            <a:noFill/>
            <a:miter lim="800000"/>
            <a:headEnd/>
            <a:tailEnd/>
          </a:ln>
        </p:spPr>
      </p:pic>
    </p:spTree>
    <p:custDataLst>
      <p:tags r:id="rId1"/>
    </p:custData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9E85C9-148F-FE44-802B-2C79A170D42E}"/>
              </a:ext>
            </a:extLst>
          </p:cNvPr>
          <p:cNvSpPr>
            <a:spLocks noGrp="1"/>
          </p:cNvSpPr>
          <p:nvPr>
            <p:ph type="title"/>
          </p:nvPr>
        </p:nvSpPr>
        <p:spPr>
          <a:xfrm>
            <a:off x="449283" y="1935163"/>
            <a:ext cx="8229600" cy="1143000"/>
          </a:xfrm>
        </p:spPr>
        <p:txBody>
          <a:bodyPr/>
          <a:lstStyle/>
          <a:p>
            <a:pPr algn="ctr"/>
            <a:r>
              <a:rPr lang="en-US" dirty="0"/>
              <a:t>Let’s learn how to recognize change talk</a:t>
            </a:r>
          </a:p>
        </p:txBody>
      </p:sp>
    </p:spTree>
    <p:extLst>
      <p:ext uri="{BB962C8B-B14F-4D97-AF65-F5344CB8AC3E}">
        <p14:creationId xmlns:p14="http://schemas.microsoft.com/office/powerpoint/2010/main" val="208443414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304800" y="304800"/>
            <a:ext cx="8686800" cy="1143000"/>
          </a:xfrm>
        </p:spPr>
        <p:txBody>
          <a:bodyPr/>
          <a:lstStyle/>
          <a:p>
            <a:pPr eaLnBrk="1" hangingPunct="1">
              <a:defRPr/>
            </a:pPr>
            <a:r>
              <a:rPr lang="bg-BG" altLang="en-US" b="0" dirty="0">
                <a:cs typeface="+mj-cs"/>
              </a:rPr>
              <a:t>      </a:t>
            </a:r>
            <a:r>
              <a:rPr lang="en-US" altLang="en-US" dirty="0">
                <a:solidFill>
                  <a:schemeClr val="tx1"/>
                </a:solidFill>
                <a:cs typeface="+mj-cs"/>
              </a:rPr>
              <a:t>What the science tells us:</a:t>
            </a:r>
            <a:endParaRPr lang="en-US" altLang="en-US" sz="4800" dirty="0">
              <a:solidFill>
                <a:schemeClr val="tx1"/>
              </a:solidFill>
              <a:cs typeface="+mj-cs"/>
            </a:endParaRPr>
          </a:p>
        </p:txBody>
      </p:sp>
      <p:sp>
        <p:nvSpPr>
          <p:cNvPr id="508931" name="Rectangle 3"/>
          <p:cNvSpPr>
            <a:spLocks noGrp="1" noChangeArrowheads="1"/>
          </p:cNvSpPr>
          <p:nvPr>
            <p:ph type="body" idx="1"/>
          </p:nvPr>
        </p:nvSpPr>
        <p:spPr>
          <a:xfrm>
            <a:off x="533400" y="1752600"/>
            <a:ext cx="8153400" cy="4800600"/>
          </a:xfrm>
        </p:spPr>
        <p:txBody>
          <a:bodyPr/>
          <a:lstStyle/>
          <a:p>
            <a:pPr marL="742950" indent="-742950" eaLnBrk="1" hangingPunct="1">
              <a:buFont typeface="Wingdings" pitchFamily="2" charset="2"/>
              <a:buAutoNum type="arabicPeriod"/>
              <a:defRPr/>
            </a:pPr>
            <a:r>
              <a:rPr lang="en-US" altLang="en-US" sz="3600" dirty="0">
                <a:ea typeface="ＭＳ Ｐゴシック" pitchFamily="34" charset="-128"/>
              </a:rPr>
              <a:t>Working with patients’ motivation is one of the key clinical skills of the therapists, i.e. motivation is OUR problem, not the patient’s</a:t>
            </a:r>
          </a:p>
          <a:p>
            <a:pPr marL="742950" indent="-742950" eaLnBrk="1" hangingPunct="1">
              <a:buFont typeface="Wingdings" pitchFamily="2" charset="2"/>
              <a:buAutoNum type="arabicPeriod"/>
              <a:defRPr/>
            </a:pPr>
            <a:r>
              <a:rPr lang="en-US" altLang="en-US" sz="3600" dirty="0">
                <a:ea typeface="ＭＳ Ｐゴシック" pitchFamily="34" charset="-128"/>
              </a:rPr>
              <a:t>The earlier we involve the client in any type of treatment the better chances we give the client to succeed</a:t>
            </a:r>
          </a:p>
        </p:txBody>
      </p:sp>
    </p:spTree>
    <p:extLst>
      <p:ext uri="{BB962C8B-B14F-4D97-AF65-F5344CB8AC3E}">
        <p14:creationId xmlns:p14="http://schemas.microsoft.com/office/powerpoint/2010/main" val="765679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8930"/>
                                        </p:tgtEl>
                                        <p:attrNameLst>
                                          <p:attrName>style.visibility</p:attrName>
                                        </p:attrNameLst>
                                      </p:cBhvr>
                                      <p:to>
                                        <p:strVal val="visible"/>
                                      </p:to>
                                    </p:set>
                                    <p:anim calcmode="lin" valueType="num">
                                      <p:cBhvr additive="base">
                                        <p:cTn id="7" dur="500" fill="hold"/>
                                        <p:tgtEl>
                                          <p:spTgt spid="508930"/>
                                        </p:tgtEl>
                                        <p:attrNameLst>
                                          <p:attrName>ppt_x</p:attrName>
                                        </p:attrNameLst>
                                      </p:cBhvr>
                                      <p:tavLst>
                                        <p:tav tm="0">
                                          <p:val>
                                            <p:strVal val="0-#ppt_w/2"/>
                                          </p:val>
                                        </p:tav>
                                        <p:tav tm="100000">
                                          <p:val>
                                            <p:strVal val="#ppt_x"/>
                                          </p:val>
                                        </p:tav>
                                      </p:tavLst>
                                    </p:anim>
                                    <p:anim calcmode="lin" valueType="num">
                                      <p:cBhvr additive="base">
                                        <p:cTn id="8" dur="500" fill="hold"/>
                                        <p:tgtEl>
                                          <p:spTgt spid="5089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08931">
                                            <p:txEl>
                                              <p:pRg st="0" end="0"/>
                                            </p:txEl>
                                          </p:spTgt>
                                        </p:tgtEl>
                                        <p:attrNameLst>
                                          <p:attrName>style.visibility</p:attrName>
                                        </p:attrNameLst>
                                      </p:cBhvr>
                                      <p:to>
                                        <p:strVal val="visible"/>
                                      </p:to>
                                    </p:set>
                                    <p:anim calcmode="lin" valueType="num">
                                      <p:cBhvr additive="base">
                                        <p:cTn id="12" dur="500" fill="hold"/>
                                        <p:tgtEl>
                                          <p:spTgt spid="50893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08931">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508931">
                                            <p:txEl>
                                              <p:pRg st="1" end="1"/>
                                            </p:txEl>
                                          </p:spTgt>
                                        </p:tgtEl>
                                        <p:attrNameLst>
                                          <p:attrName>style.visibility</p:attrName>
                                        </p:attrNameLst>
                                      </p:cBhvr>
                                      <p:to>
                                        <p:strVal val="visible"/>
                                      </p:to>
                                    </p:set>
                                    <p:anim calcmode="lin" valueType="num">
                                      <p:cBhvr additive="base">
                                        <p:cTn id="17" dur="500" fill="hold"/>
                                        <p:tgtEl>
                                          <p:spTgt spid="50893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089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autoUpdateAnimBg="0"/>
      <p:bldP spid="508931"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3B989E-DCC6-3840-B5E5-304B10F218EA}"/>
              </a:ext>
            </a:extLst>
          </p:cNvPr>
          <p:cNvSpPr>
            <a:spLocks noGrp="1"/>
          </p:cNvSpPr>
          <p:nvPr>
            <p:ph idx="1"/>
          </p:nvPr>
        </p:nvSpPr>
        <p:spPr>
          <a:xfrm>
            <a:off x="0" y="1371600"/>
            <a:ext cx="8991600" cy="5333999"/>
          </a:xfrm>
        </p:spPr>
        <p:txBody>
          <a:bodyPr/>
          <a:lstStyle/>
          <a:p>
            <a:pPr marL="0" indent="0">
              <a:buNone/>
            </a:pPr>
            <a:r>
              <a:rPr lang="en-US" i="1" dirty="0"/>
              <a:t>Example: </a:t>
            </a:r>
            <a:r>
              <a:rPr lang="en-US" dirty="0"/>
              <a:t>I really don’t want to stop smoking, but I know that I should. I’ve tried before and it’s really hard.</a:t>
            </a:r>
            <a:br>
              <a:rPr lang="en-US" dirty="0"/>
            </a:br>
            <a:endParaRPr lang="en-US" dirty="0"/>
          </a:p>
          <a:p>
            <a:pPr marL="0" indent="0">
              <a:buNone/>
            </a:pPr>
            <a:r>
              <a:rPr lang="en-US" i="1" dirty="0"/>
              <a:t>Options: </a:t>
            </a:r>
          </a:p>
          <a:p>
            <a:pPr marL="0" indent="0">
              <a:buNone/>
            </a:pPr>
            <a:r>
              <a:rPr lang="en-US" i="1" dirty="0"/>
              <a:t>	</a:t>
            </a:r>
            <a:r>
              <a:rPr lang="en-US" sz="2800" b="1" dirty="0"/>
              <a:t>A. You really don’t want to quit. </a:t>
            </a:r>
          </a:p>
          <a:p>
            <a:pPr marL="0" indent="0">
              <a:buNone/>
            </a:pPr>
            <a:r>
              <a:rPr lang="en-US" sz="2800" b="1" dirty="0"/>
              <a:t>	B. It’s pretty clear to you that you ought to quit. </a:t>
            </a:r>
          </a:p>
          <a:p>
            <a:pPr marL="0" indent="0">
              <a:buNone/>
            </a:pPr>
            <a:r>
              <a:rPr lang="en-US" sz="2800" b="1" dirty="0"/>
              <a:t>	C. You’re not sure if you can quit. </a:t>
            </a:r>
          </a:p>
          <a:p>
            <a:pPr marL="0" indent="0">
              <a:buNone/>
            </a:pPr>
            <a:endParaRPr lang="en-US" dirty="0"/>
          </a:p>
          <a:p>
            <a:pPr marL="0" indent="0">
              <a:buNone/>
            </a:pPr>
            <a:r>
              <a:rPr lang="en-US" dirty="0"/>
              <a:t>(Option B is the reflection that reinforces the change talk.) </a:t>
            </a:r>
          </a:p>
          <a:p>
            <a:pPr marL="0" indent="0">
              <a:buNone/>
            </a:pPr>
            <a:endParaRPr lang="en-US" dirty="0"/>
          </a:p>
        </p:txBody>
      </p:sp>
      <p:sp>
        <p:nvSpPr>
          <p:cNvPr id="3" name="Title 2">
            <a:extLst>
              <a:ext uri="{FF2B5EF4-FFF2-40B4-BE49-F238E27FC236}">
                <a16:creationId xmlns:a16="http://schemas.microsoft.com/office/drawing/2014/main" id="{051DDF67-2C4A-C340-AC74-B7B63069E080}"/>
              </a:ext>
            </a:extLst>
          </p:cNvPr>
          <p:cNvSpPr>
            <a:spLocks noGrp="1"/>
          </p:cNvSpPr>
          <p:nvPr>
            <p:ph type="title"/>
          </p:nvPr>
        </p:nvSpPr>
        <p:spPr>
          <a:xfrm>
            <a:off x="439882" y="228600"/>
            <a:ext cx="8229600" cy="914400"/>
          </a:xfrm>
        </p:spPr>
        <p:txBody>
          <a:bodyPr/>
          <a:lstStyle/>
          <a:p>
            <a:r>
              <a:rPr lang="en-US" dirty="0"/>
              <a:t>Recognize Change Talk Practice</a:t>
            </a:r>
          </a:p>
        </p:txBody>
      </p:sp>
    </p:spTree>
    <p:extLst>
      <p:ext uri="{BB962C8B-B14F-4D97-AF65-F5344CB8AC3E}">
        <p14:creationId xmlns:p14="http://schemas.microsoft.com/office/powerpoint/2010/main" val="276468875"/>
      </p:ext>
    </p:extLst>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F47B9-0AC0-0846-8216-AF27C6880313}"/>
              </a:ext>
            </a:extLst>
          </p:cNvPr>
          <p:cNvSpPr>
            <a:spLocks noGrp="1"/>
          </p:cNvSpPr>
          <p:nvPr>
            <p:ph idx="1"/>
          </p:nvPr>
        </p:nvSpPr>
        <p:spPr>
          <a:xfrm>
            <a:off x="190500" y="304800"/>
            <a:ext cx="8763000" cy="6400800"/>
          </a:xfrm>
        </p:spPr>
        <p:txBody>
          <a:bodyPr/>
          <a:lstStyle/>
          <a:p>
            <a:pPr marL="0" indent="0">
              <a:buNone/>
            </a:pPr>
            <a:r>
              <a:rPr lang="en-US" sz="1800" b="1" dirty="0">
                <a:latin typeface="Times New Roman" panose="02020603050405020304" pitchFamily="18" charset="0"/>
                <a:cs typeface="Times New Roman" panose="02020603050405020304" pitchFamily="18" charset="0"/>
              </a:rPr>
              <a:t>1. </a:t>
            </a:r>
            <a:r>
              <a:rPr lang="en-US" sz="1800" dirty="0">
                <a:latin typeface="Times New Roman" panose="02020603050405020304" pitchFamily="18" charset="0"/>
                <a:cs typeface="Times New Roman" panose="02020603050405020304" pitchFamily="18" charset="0"/>
              </a:rPr>
              <a:t> I don’t drink any more than most people I know. Sure, I sometimes feel a little foggy the next day, but it wears off quick. It’s no big deal. </a:t>
            </a:r>
          </a:p>
          <a:p>
            <a:pPr marL="0" indent="0">
              <a:buNone/>
            </a:pPr>
            <a:r>
              <a:rPr lang="en-US" sz="1800" b="1" dirty="0">
                <a:latin typeface="Times New Roman" panose="02020603050405020304" pitchFamily="18" charset="0"/>
                <a:cs typeface="Times New Roman" panose="02020603050405020304" pitchFamily="18" charset="0"/>
              </a:rPr>
              <a:t>2. </a:t>
            </a:r>
            <a:r>
              <a:rPr lang="en-US" sz="1800" dirty="0">
                <a:latin typeface="Times New Roman" panose="02020603050405020304" pitchFamily="18" charset="0"/>
                <a:cs typeface="Times New Roman" panose="02020603050405020304" pitchFamily="18" charset="0"/>
              </a:rPr>
              <a:t> Sure, I want my kids back, and I want to be a good mother, but the court’s making it impossible. There’s no way I can do all those things they’re making me do. </a:t>
            </a:r>
          </a:p>
          <a:p>
            <a:pPr marL="0" indent="0">
              <a:buNone/>
            </a:pPr>
            <a:r>
              <a:rPr lang="en-US" sz="1800" b="1" dirty="0">
                <a:latin typeface="Times New Roman" panose="02020603050405020304" pitchFamily="18" charset="0"/>
                <a:cs typeface="Times New Roman" panose="02020603050405020304" pitchFamily="18" charset="0"/>
              </a:rPr>
              <a:t>3. </a:t>
            </a:r>
            <a:r>
              <a:rPr lang="en-US" sz="1800" dirty="0">
                <a:latin typeface="Times New Roman" panose="02020603050405020304" pitchFamily="18" charset="0"/>
                <a:cs typeface="Times New Roman" panose="02020603050405020304" pitchFamily="18" charset="0"/>
              </a:rPr>
              <a:t> Last time I tried to quit smoking, I was really bad to be around for 5 days. I was just going off on everybody. But, then, after that I was pretty cool and then after 2 weeks, I was able to be cool all the time. But, I can’t be losing my cool with people for 5 days you know. In my situation, if I go off on the wrong people, it could be bad man, real bad. </a:t>
            </a:r>
          </a:p>
          <a:p>
            <a:pPr marL="0" indent="0">
              <a:buNone/>
            </a:pPr>
            <a:r>
              <a:rPr lang="en-US" sz="1800" b="1" dirty="0">
                <a:latin typeface="Times New Roman" panose="02020603050405020304" pitchFamily="18" charset="0"/>
                <a:cs typeface="Times New Roman" panose="02020603050405020304" pitchFamily="18" charset="0"/>
              </a:rPr>
              <a:t>4. </a:t>
            </a:r>
            <a:r>
              <a:rPr lang="en-US" sz="1800" dirty="0">
                <a:latin typeface="Times New Roman" panose="02020603050405020304" pitchFamily="18" charset="0"/>
                <a:cs typeface="Times New Roman" panose="02020603050405020304" pitchFamily="18" charset="0"/>
              </a:rPr>
              <a:t> Hey, I can’t go inpatient. If I’ve got to go someplace, why can’t I go to AA or something? If I go inpatient for 28 days, I’m going to lose my job, plus a lot of other bad stuff. You understand what I’m saying. </a:t>
            </a:r>
          </a:p>
          <a:p>
            <a:pPr marL="0" indent="0">
              <a:buNone/>
            </a:pPr>
            <a:r>
              <a:rPr lang="en-US" sz="1800" b="1" dirty="0">
                <a:latin typeface="Times New Roman" panose="02020603050405020304" pitchFamily="18" charset="0"/>
                <a:cs typeface="Times New Roman" panose="02020603050405020304" pitchFamily="18" charset="0"/>
              </a:rPr>
              <a:t>5. </a:t>
            </a:r>
            <a:r>
              <a:rPr lang="en-US" sz="1800" dirty="0">
                <a:latin typeface="Times New Roman" panose="02020603050405020304" pitchFamily="18" charset="0"/>
                <a:cs typeface="Times New Roman" panose="02020603050405020304" pitchFamily="18" charset="0"/>
              </a:rPr>
              <a:t> When you take that first hit man, there’s no feeling like it. At that moment, you just don’t care about all the bad stuff drugs do to your life; it’s just this amazing rush and nothing else matters. </a:t>
            </a:r>
          </a:p>
          <a:p>
            <a:pPr marL="0" indent="0">
              <a:buNone/>
            </a:pPr>
            <a:r>
              <a:rPr lang="en-US" sz="1800" b="1" dirty="0">
                <a:latin typeface="Times New Roman" panose="02020603050405020304" pitchFamily="18" charset="0"/>
                <a:cs typeface="Times New Roman" panose="02020603050405020304" pitchFamily="18" charset="0"/>
              </a:rPr>
              <a:t>6. </a:t>
            </a:r>
            <a:r>
              <a:rPr lang="en-US" sz="1800" dirty="0">
                <a:latin typeface="Times New Roman" panose="02020603050405020304" pitchFamily="18" charset="0"/>
                <a:cs typeface="Times New Roman" panose="02020603050405020304" pitchFamily="18" charset="0"/>
              </a:rPr>
              <a:t> Yeah, I was going to night classes. I went every day, did my homework and I admit, I was feeling good about that. But, it’s gotten just too hard, you know, it’s causing me to be tired at work, and even though my wife says she’s for me finishing, I can tell she is getting tired of having the extra burden with the kids and all. Man, I would like to have that certificate, though. </a:t>
            </a:r>
          </a:p>
          <a:p>
            <a:pPr marL="0" indent="0">
              <a:buNone/>
            </a:pPr>
            <a:r>
              <a:rPr lang="en-US" sz="1800" b="1" dirty="0">
                <a:latin typeface="Times New Roman" panose="02020603050405020304" pitchFamily="18" charset="0"/>
                <a:cs typeface="Times New Roman" panose="02020603050405020304" pitchFamily="18" charset="0"/>
              </a:rPr>
              <a:t>7.</a:t>
            </a:r>
            <a:r>
              <a:rPr lang="en-US" sz="1800" dirty="0">
                <a:latin typeface="Times New Roman" panose="02020603050405020304" pitchFamily="18" charset="0"/>
                <a:cs typeface="Times New Roman" panose="02020603050405020304" pitchFamily="18" charset="0"/>
              </a:rPr>
              <a:t> I have no time to go to counseling. I really hate that I’m so much more impatient with my kids than I used to be because I’m so miserable. But, I can’t leave them alone. I don’t trust anyone else to take care of them the way I do. </a:t>
            </a:r>
            <a:endParaRPr lang="en-US" sz="1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394504"/>
      </p:ext>
    </p:extLst>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04850"/>
            <a:ext cx="8229600" cy="11430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Strategies for Eliciting Change Talk</a:t>
            </a:r>
          </a:p>
        </p:txBody>
      </p:sp>
      <p:sp>
        <p:nvSpPr>
          <p:cNvPr id="104451" name="Rectangle 3"/>
          <p:cNvSpPr>
            <a:spLocks noGrp="1" noChangeArrowheads="1"/>
          </p:cNvSpPr>
          <p:nvPr>
            <p:ph sz="half" idx="1"/>
          </p:nvPr>
        </p:nvSpPr>
        <p:spPr>
          <a:xfrm>
            <a:off x="457200" y="1920875"/>
            <a:ext cx="4038600" cy="4433888"/>
          </a:xfrm>
        </p:spPr>
        <p:txBody>
          <a:bodyPr/>
          <a:lstStyle/>
          <a:p>
            <a:pPr eaLnBrk="1" hangingPunct="1"/>
            <a:r>
              <a:rPr lang="en-US" b="1"/>
              <a:t>E</a:t>
            </a:r>
            <a:r>
              <a:rPr lang="en-US"/>
              <a:t>laboration Questions</a:t>
            </a:r>
          </a:p>
          <a:p>
            <a:pPr eaLnBrk="1" hangingPunct="1"/>
            <a:r>
              <a:rPr lang="en-US" b="1"/>
              <a:t>A</a:t>
            </a:r>
            <a:r>
              <a:rPr lang="en-US"/>
              <a:t>ffirmations</a:t>
            </a:r>
          </a:p>
          <a:p>
            <a:pPr eaLnBrk="1" hangingPunct="1"/>
            <a:r>
              <a:rPr lang="en-US" b="1"/>
              <a:t>R</a:t>
            </a:r>
            <a:r>
              <a:rPr lang="en-US"/>
              <a:t>eflections</a:t>
            </a:r>
          </a:p>
          <a:p>
            <a:pPr eaLnBrk="1" hangingPunct="1"/>
            <a:r>
              <a:rPr lang="en-US" b="1"/>
              <a:t>S</a:t>
            </a:r>
            <a:r>
              <a:rPr lang="en-US"/>
              <a:t>ummaries</a:t>
            </a:r>
          </a:p>
          <a:p>
            <a:pPr eaLnBrk="1" hangingPunct="1"/>
            <a:endParaRPr lang="en-US" sz="2500"/>
          </a:p>
        </p:txBody>
      </p:sp>
      <p:sp>
        <p:nvSpPr>
          <p:cNvPr id="104452" name="Content Placeholder 10"/>
          <p:cNvSpPr>
            <a:spLocks noGrp="1"/>
          </p:cNvSpPr>
          <p:nvPr>
            <p:ph sz="half" idx="2"/>
          </p:nvPr>
        </p:nvSpPr>
        <p:spPr>
          <a:xfrm>
            <a:off x="4648200" y="1920875"/>
            <a:ext cx="4038600" cy="4433888"/>
          </a:xfrm>
        </p:spPr>
        <p:txBody>
          <a:bodyPr/>
          <a:lstStyle/>
          <a:p>
            <a:pPr eaLnBrk="1" hangingPunct="1"/>
            <a:r>
              <a:rPr lang="en-US" b="1"/>
              <a:t>I</a:t>
            </a:r>
            <a:r>
              <a:rPr lang="en-US"/>
              <a:t>mportance/Readiness Ruler</a:t>
            </a:r>
          </a:p>
          <a:p>
            <a:pPr eaLnBrk="1" hangingPunct="1"/>
            <a:r>
              <a:rPr lang="en-US" b="1"/>
              <a:t>Q</a:t>
            </a:r>
            <a:r>
              <a:rPr lang="en-US"/>
              <a:t>uerying Extremes</a:t>
            </a:r>
          </a:p>
          <a:p>
            <a:pPr eaLnBrk="1" hangingPunct="1"/>
            <a:r>
              <a:rPr lang="en-US" b="1"/>
              <a:t>L</a:t>
            </a:r>
            <a:r>
              <a:rPr lang="en-US"/>
              <a:t>ooking back/Looking forward</a:t>
            </a:r>
          </a:p>
          <a:p>
            <a:pPr eaLnBrk="1" hangingPunct="1"/>
            <a:r>
              <a:rPr lang="en-US" b="1"/>
              <a:t>E</a:t>
            </a:r>
            <a:r>
              <a:rPr lang="en-US"/>
              <a:t>vocative Questions</a:t>
            </a:r>
          </a:p>
          <a:p>
            <a:pPr eaLnBrk="1" hangingPunct="1"/>
            <a:r>
              <a:rPr lang="en-US" b="1"/>
              <a:t>D</a:t>
            </a:r>
            <a:r>
              <a:rPr lang="en-US"/>
              <a:t>ecisional Balance</a:t>
            </a:r>
          </a:p>
          <a:p>
            <a:pPr eaLnBrk="1" hangingPunct="1"/>
            <a:r>
              <a:rPr lang="en-US" b="1"/>
              <a:t>V</a:t>
            </a:r>
            <a:r>
              <a:rPr lang="en-US"/>
              <a:t>alues and Goals</a:t>
            </a:r>
          </a:p>
        </p:txBody>
      </p:sp>
      <p:pic>
        <p:nvPicPr>
          <p:cNvPr id="104453" name="Picture 4"/>
          <p:cNvPicPr>
            <a:picLocks noChangeAspect="1" noChangeArrowheads="1"/>
          </p:cNvPicPr>
          <p:nvPr/>
        </p:nvPicPr>
        <p:blipFill>
          <a:blip r:embed="rId4" cstate="print"/>
          <a:srcRect/>
          <a:stretch>
            <a:fillRect/>
          </a:stretch>
        </p:blipFill>
        <p:spPr bwMode="auto">
          <a:xfrm>
            <a:off x="685800" y="4038600"/>
            <a:ext cx="2057400" cy="22860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6897994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57200"/>
            <a:ext cx="8229600" cy="1143000"/>
          </a:xfrm>
        </p:spPr>
        <p:txBody>
          <a:bodyPr/>
          <a:lstStyle/>
          <a:p>
            <a:pPr eaLnBrk="1" hangingPunct="1"/>
            <a:r>
              <a:rPr lang="en-US" dirty="0"/>
              <a:t>Responding to Change Talk</a:t>
            </a:r>
          </a:p>
        </p:txBody>
      </p:sp>
      <p:sp>
        <p:nvSpPr>
          <p:cNvPr id="26627" name="Rectangle 3"/>
          <p:cNvSpPr>
            <a:spLocks noGrp="1" noChangeArrowheads="1"/>
          </p:cNvSpPr>
          <p:nvPr>
            <p:ph idx="1"/>
          </p:nvPr>
        </p:nvSpPr>
        <p:spPr>
          <a:xfrm>
            <a:off x="685800" y="1981200"/>
            <a:ext cx="7620000" cy="4232275"/>
          </a:xfrm>
        </p:spPr>
        <p:txBody>
          <a:bodyPr/>
          <a:lstStyle/>
          <a:p>
            <a:pPr eaLnBrk="1" hangingPunct="1"/>
            <a:r>
              <a:rPr lang="en-US" dirty="0"/>
              <a:t>Elaborating questions – asking for:</a:t>
            </a:r>
          </a:p>
          <a:p>
            <a:pPr lvl="1" eaLnBrk="1" hangingPunct="1"/>
            <a:r>
              <a:rPr lang="en-US" dirty="0"/>
              <a:t>more detail</a:t>
            </a:r>
          </a:p>
          <a:p>
            <a:pPr lvl="1" eaLnBrk="1" hangingPunct="1"/>
            <a:r>
              <a:rPr lang="en-US" dirty="0"/>
              <a:t>in what ways </a:t>
            </a:r>
          </a:p>
          <a:p>
            <a:pPr lvl="1" eaLnBrk="1" hangingPunct="1"/>
            <a:r>
              <a:rPr lang="en-US" dirty="0"/>
              <a:t>specific examples</a:t>
            </a:r>
          </a:p>
          <a:p>
            <a:pPr eaLnBrk="1" hangingPunct="1"/>
            <a:r>
              <a:rPr lang="en-US" dirty="0"/>
              <a:t>Affirming – commenting positively on the person’s statement or ability to accomplish the change</a:t>
            </a:r>
          </a:p>
          <a:p>
            <a:pPr eaLnBrk="1" hangingPunct="1"/>
            <a:r>
              <a:rPr lang="en-US" dirty="0"/>
              <a:t>Reflecting – attending to change elements </a:t>
            </a:r>
          </a:p>
          <a:p>
            <a:pPr eaLnBrk="1" hangingPunct="1"/>
            <a:r>
              <a:rPr lang="en-US" dirty="0"/>
              <a:t>Summarizing – collecting bouquets of change talk</a:t>
            </a:r>
          </a:p>
        </p:txBody>
      </p:sp>
    </p:spTree>
    <p:extLst>
      <p:ext uri="{BB962C8B-B14F-4D97-AF65-F5344CB8AC3E}">
        <p14:creationId xmlns:p14="http://schemas.microsoft.com/office/powerpoint/2010/main" val="18671069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943558" cy="709865"/>
          </a:xfrm>
        </p:spPr>
        <p:txBody>
          <a:bodyPr>
            <a:noAutofit/>
          </a:bodyPr>
          <a:lstStyle/>
          <a:p>
            <a:pPr algn="ctr"/>
            <a:r>
              <a:rPr lang="en-US" dirty="0"/>
              <a:t>Evoking Change Talk</a:t>
            </a:r>
          </a:p>
        </p:txBody>
      </p:sp>
      <p:sp>
        <p:nvSpPr>
          <p:cNvPr id="3" name="Content Placeholder 2"/>
          <p:cNvSpPr>
            <a:spLocks noGrp="1"/>
          </p:cNvSpPr>
          <p:nvPr>
            <p:ph sz="quarter" idx="1"/>
          </p:nvPr>
        </p:nvSpPr>
        <p:spPr>
          <a:xfrm>
            <a:off x="457200" y="1143000"/>
            <a:ext cx="8229600" cy="5410199"/>
          </a:xfrm>
        </p:spPr>
        <p:txBody>
          <a:bodyPr>
            <a:normAutofit fontScale="77500" lnSpcReduction="20000"/>
          </a:bodyPr>
          <a:lstStyle/>
          <a:p>
            <a:r>
              <a:rPr lang="en-US" sz="3600" b="1" dirty="0"/>
              <a:t>Desire</a:t>
            </a:r>
            <a:r>
              <a:rPr lang="en-US" sz="3600" dirty="0"/>
              <a:t>:     </a:t>
            </a:r>
            <a:r>
              <a:rPr lang="en-US" sz="3600" i="1" dirty="0"/>
              <a:t>If you made these changes what would 		your life be  like?            </a:t>
            </a:r>
          </a:p>
          <a:p>
            <a:pPr marL="0" indent="0">
              <a:buNone/>
            </a:pPr>
            <a:r>
              <a:rPr lang="en-US" sz="3600" i="1" dirty="0"/>
              <a:t>                     Why not stay just as you are now?</a:t>
            </a:r>
          </a:p>
          <a:p>
            <a:r>
              <a:rPr lang="en-US" sz="3600" b="1" dirty="0"/>
              <a:t>Ability</a:t>
            </a:r>
            <a:r>
              <a:rPr lang="en-US" sz="3600" dirty="0"/>
              <a:t>:     </a:t>
            </a:r>
            <a:r>
              <a:rPr lang="en-US" sz="3600" i="1" dirty="0"/>
              <a:t>How confident are you that if you 			decided to, you could stop drinking?</a:t>
            </a:r>
          </a:p>
          <a:p>
            <a:pPr marL="0" indent="0">
              <a:buNone/>
            </a:pPr>
            <a:r>
              <a:rPr lang="en-US" sz="3600" i="1" dirty="0"/>
              <a:t>                     Which choice is the most likely one for 		you right now?</a:t>
            </a:r>
          </a:p>
          <a:p>
            <a:r>
              <a:rPr lang="en-US" sz="3600" b="1" dirty="0"/>
              <a:t>Reasons</a:t>
            </a:r>
            <a:r>
              <a:rPr lang="en-US" sz="3600" dirty="0"/>
              <a:t>:  </a:t>
            </a:r>
            <a:r>
              <a:rPr lang="en-US" sz="3600" i="1" dirty="0"/>
              <a:t>What are your arguments to get sober?               	           What are your arguments to keep going 		as your are?</a:t>
            </a:r>
          </a:p>
          <a:p>
            <a:r>
              <a:rPr lang="en-US" sz="3600" b="1" dirty="0"/>
              <a:t>Needs</a:t>
            </a:r>
            <a:r>
              <a:rPr lang="en-US" sz="3600" dirty="0"/>
              <a:t>:      </a:t>
            </a:r>
            <a:r>
              <a:rPr lang="en-US" sz="3600" i="1" dirty="0"/>
              <a:t>What do you have to do?</a:t>
            </a:r>
          </a:p>
          <a:p>
            <a:pPr marL="0" indent="0">
              <a:buNone/>
            </a:pPr>
            <a:r>
              <a:rPr lang="en-US" sz="3600" i="1" dirty="0"/>
              <a:t>                      Is there anything you must do no matter 		what?</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3796222233"/>
      </p:ext>
    </p:extLst>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943558" cy="709865"/>
          </a:xfrm>
        </p:spPr>
        <p:txBody>
          <a:bodyPr/>
          <a:lstStyle/>
          <a:p>
            <a:pPr algn="l"/>
            <a:r>
              <a:rPr lang="en-US" dirty="0"/>
              <a:t>Evoking Change Talk: Querying Extremes</a:t>
            </a:r>
          </a:p>
        </p:txBody>
      </p:sp>
      <p:sp>
        <p:nvSpPr>
          <p:cNvPr id="3" name="Content Placeholder 2"/>
          <p:cNvSpPr>
            <a:spLocks noGrp="1"/>
          </p:cNvSpPr>
          <p:nvPr>
            <p:ph sz="quarter" idx="1"/>
          </p:nvPr>
        </p:nvSpPr>
        <p:spPr/>
        <p:txBody>
          <a:bodyPr>
            <a:normAutofit fontScale="25000" lnSpcReduction="20000"/>
          </a:bodyPr>
          <a:lstStyle/>
          <a:p>
            <a:pPr>
              <a:buClrTx/>
              <a:buFont typeface="Wingdings" panose="05000000000000000000" pitchFamily="2" charset="2"/>
              <a:buChar char="Ø"/>
            </a:pPr>
            <a:r>
              <a:rPr lang="en-US" sz="11200" dirty="0"/>
              <a:t>Useful with clients who seem to have little interest in change at present. </a:t>
            </a:r>
          </a:p>
          <a:p>
            <a:pPr>
              <a:buClrTx/>
              <a:buFont typeface="Wingdings" panose="05000000000000000000" pitchFamily="2" charset="2"/>
              <a:buChar char="Ø"/>
            </a:pPr>
            <a:r>
              <a:rPr lang="en-US" sz="11200" dirty="0"/>
              <a:t>Involves asking clients to describe the worst or best consequences of change vs. no change.  For example:</a:t>
            </a:r>
          </a:p>
          <a:p>
            <a:pPr marL="366713" lvl="1" indent="0">
              <a:buClrTx/>
              <a:buNone/>
            </a:pPr>
            <a:r>
              <a:rPr lang="en-US" sz="10900" i="1" dirty="0"/>
              <a:t>“What if you just go on as you have been, what do you think the worst thing can happen?”</a:t>
            </a:r>
          </a:p>
          <a:p>
            <a:pPr>
              <a:buClrTx/>
              <a:buFont typeface="Wingdings" panose="05000000000000000000" pitchFamily="2" charset="2"/>
              <a:buChar char="Ø"/>
            </a:pPr>
            <a:r>
              <a:rPr lang="en-US" sz="11200" dirty="0"/>
              <a:t>Conversely,</a:t>
            </a:r>
          </a:p>
          <a:p>
            <a:pPr marL="366713" lvl="1" indent="0">
              <a:buClrTx/>
              <a:buNone/>
            </a:pPr>
            <a:r>
              <a:rPr lang="en-US" sz="10900" i="1" dirty="0"/>
              <a:t>“Imaging for a second that you succeeded in changing you ____________. What good things could come out of that?”</a:t>
            </a:r>
          </a:p>
          <a:p>
            <a:endParaRPr lang="en-US" sz="4100" i="1" dirty="0"/>
          </a:p>
          <a:p>
            <a:pPr marL="0" indent="0">
              <a:buNone/>
            </a:pPr>
            <a:endParaRPr lang="en-US" dirty="0"/>
          </a:p>
        </p:txBody>
      </p:sp>
    </p:spTree>
    <p:extLst>
      <p:ext uri="{BB962C8B-B14F-4D97-AF65-F5344CB8AC3E}">
        <p14:creationId xmlns:p14="http://schemas.microsoft.com/office/powerpoint/2010/main" val="2525155692"/>
      </p:ext>
    </p:extLst>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1154097"/>
          </a:xfrm>
        </p:spPr>
        <p:txBody>
          <a:bodyPr>
            <a:normAutofit fontScale="90000"/>
          </a:bodyPr>
          <a:lstStyle/>
          <a:p>
            <a:pPr algn="l"/>
            <a:r>
              <a:rPr lang="en-US" dirty="0"/>
              <a:t>Evoking Change Talk: Looking Back / Looking Forward</a:t>
            </a:r>
          </a:p>
        </p:txBody>
      </p:sp>
      <p:sp>
        <p:nvSpPr>
          <p:cNvPr id="3" name="Content Placeholder 2"/>
          <p:cNvSpPr>
            <a:spLocks noGrp="1"/>
          </p:cNvSpPr>
          <p:nvPr>
            <p:ph sz="quarter" idx="1"/>
          </p:nvPr>
        </p:nvSpPr>
        <p:spPr>
          <a:xfrm>
            <a:off x="457200" y="1935163"/>
            <a:ext cx="8534400" cy="4694237"/>
          </a:xfrm>
        </p:spPr>
        <p:txBody>
          <a:bodyPr>
            <a:noAutofit/>
          </a:bodyPr>
          <a:lstStyle/>
          <a:p>
            <a:pPr marL="0" indent="0">
              <a:buNone/>
            </a:pPr>
            <a:r>
              <a:rPr lang="en-US" sz="2800" dirty="0"/>
              <a:t>Looking back engages the client in remembering times before the problem emerged. For example:</a:t>
            </a:r>
          </a:p>
          <a:p>
            <a:pPr lvl="1">
              <a:spcAft>
                <a:spcPts val="1800"/>
              </a:spcAft>
              <a:buClrTx/>
              <a:buFont typeface="Wingdings" panose="05000000000000000000" pitchFamily="2" charset="2"/>
              <a:buChar char="Ø"/>
            </a:pPr>
            <a:r>
              <a:rPr lang="en-US" sz="2800" i="1" dirty="0"/>
              <a:t>Can you describe what it was like when you weren’t using? How was it different from now?</a:t>
            </a:r>
          </a:p>
          <a:p>
            <a:pPr marL="0" indent="0">
              <a:spcBef>
                <a:spcPts val="0"/>
              </a:spcBef>
              <a:spcAft>
                <a:spcPts val="0"/>
              </a:spcAft>
              <a:buClrTx/>
              <a:buNone/>
            </a:pPr>
            <a:r>
              <a:rPr lang="en-US" sz="2800" dirty="0"/>
              <a:t>Looking forward  serves to elicit change talk in asking the client to imagine life after a change or with no change. For example:</a:t>
            </a:r>
          </a:p>
          <a:p>
            <a:pPr lvl="1">
              <a:spcBef>
                <a:spcPts val="0"/>
              </a:spcBef>
              <a:spcAft>
                <a:spcPts val="0"/>
              </a:spcAft>
              <a:buClrTx/>
              <a:buFont typeface="Wingdings" panose="05000000000000000000" pitchFamily="2" charset="2"/>
              <a:buChar char="Ø"/>
            </a:pPr>
            <a:r>
              <a:rPr lang="en-US" sz="2800" i="1" dirty="0"/>
              <a:t>I hear that things are getting out of hand for you. How would you like things to be?</a:t>
            </a:r>
          </a:p>
          <a:p>
            <a:pPr>
              <a:spcBef>
                <a:spcPts val="0"/>
              </a:spcBef>
              <a:buFont typeface="Wingdings" panose="05000000000000000000" pitchFamily="2" charset="2"/>
              <a:buChar char="Ø"/>
              <a:defRPr/>
            </a:pPr>
            <a:endParaRPr lang="en-US" sz="2400" dirty="0"/>
          </a:p>
        </p:txBody>
      </p:sp>
    </p:spTree>
    <p:extLst>
      <p:ext uri="{BB962C8B-B14F-4D97-AF65-F5344CB8AC3E}">
        <p14:creationId xmlns:p14="http://schemas.microsoft.com/office/powerpoint/2010/main" val="868287968"/>
      </p:ext>
    </p:extLst>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943558" cy="709865"/>
          </a:xfrm>
        </p:spPr>
        <p:txBody>
          <a:bodyPr/>
          <a:lstStyle/>
          <a:p>
            <a:pPr algn="l"/>
            <a:r>
              <a:rPr lang="en-US" dirty="0"/>
              <a:t> Evoking Change Talk: Exploring Goals and Values</a:t>
            </a: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Ø"/>
            </a:pPr>
            <a:r>
              <a:rPr lang="en-US" sz="2600" dirty="0"/>
              <a:t>The process of “engaging” introduced us to the importance of goals and values.</a:t>
            </a:r>
          </a:p>
          <a:p>
            <a:pPr>
              <a:buFont typeface="Wingdings" panose="05000000000000000000" pitchFamily="2" charset="2"/>
              <a:buChar char="Ø"/>
            </a:pPr>
            <a:r>
              <a:rPr lang="en-US" sz="2600" dirty="0"/>
              <a:t>Exploring what matters most to someone is helpful in developing rapport </a:t>
            </a:r>
            <a:r>
              <a:rPr lang="en-US" sz="2800" dirty="0"/>
              <a:t>increasing the possibility of change talk to occur. </a:t>
            </a:r>
            <a:r>
              <a:rPr lang="en-US" sz="2600" dirty="0"/>
              <a:t> </a:t>
            </a:r>
          </a:p>
          <a:p>
            <a:pPr>
              <a:buFont typeface="Wingdings" panose="05000000000000000000" pitchFamily="2" charset="2"/>
              <a:buChar char="Ø"/>
            </a:pPr>
            <a:r>
              <a:rPr lang="en-US" sz="2800" dirty="0"/>
              <a:t>In the process of evoking, change talk and motivation arise from the inconsistency between the client’s current status or behavior and his or her chosen values and goals. </a:t>
            </a: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1592226502"/>
      </p:ext>
    </p:extLst>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solidFill>
                  <a:schemeClr val="tx1"/>
                </a:solidFill>
              </a:rPr>
              <a:t> IMPORTANCE RULER</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93945381"/>
              </p:ext>
            </p:extLst>
          </p:nvPr>
        </p:nvGraphicFramePr>
        <p:xfrm>
          <a:off x="281940" y="1783080"/>
          <a:ext cx="8610600" cy="1493520"/>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val="20000"/>
                    </a:ext>
                  </a:extLst>
                </a:gridCol>
                <a:gridCol w="1722120">
                  <a:extLst>
                    <a:ext uri="{9D8B030D-6E8A-4147-A177-3AD203B41FA5}">
                      <a16:colId xmlns:a16="http://schemas.microsoft.com/office/drawing/2014/main" val="20001"/>
                    </a:ext>
                  </a:extLst>
                </a:gridCol>
                <a:gridCol w="1722120">
                  <a:extLst>
                    <a:ext uri="{9D8B030D-6E8A-4147-A177-3AD203B41FA5}">
                      <a16:colId xmlns:a16="http://schemas.microsoft.com/office/drawing/2014/main" val="20002"/>
                    </a:ext>
                  </a:extLst>
                </a:gridCol>
                <a:gridCol w="1722120">
                  <a:extLst>
                    <a:ext uri="{9D8B030D-6E8A-4147-A177-3AD203B41FA5}">
                      <a16:colId xmlns:a16="http://schemas.microsoft.com/office/drawing/2014/main" val="20003"/>
                    </a:ext>
                  </a:extLst>
                </a:gridCol>
                <a:gridCol w="1722120">
                  <a:extLst>
                    <a:ext uri="{9D8B030D-6E8A-4147-A177-3AD203B41FA5}">
                      <a16:colId xmlns:a16="http://schemas.microsoft.com/office/drawing/2014/main" val="20004"/>
                    </a:ext>
                  </a:extLst>
                </a:gridCol>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bg1">
                              <a:lumMod val="95000"/>
                            </a:schemeClr>
                          </a:solidFill>
                          <a:effectLst/>
                          <a:latin typeface="+mn-lt"/>
                          <a:ea typeface="+mn-ea"/>
                          <a:cs typeface="+mn-cs"/>
                        </a:rPr>
                        <a:t>0</a:t>
                      </a:r>
                      <a:endParaRPr lang="en-US" sz="2800" kern="1200" dirty="0">
                        <a:solidFill>
                          <a:schemeClr val="bg1">
                            <a:lumMod val="95000"/>
                          </a:schemeClr>
                        </a:solidFill>
                        <a:effectLst/>
                        <a:latin typeface="+mn-lt"/>
                        <a:ea typeface="+mn-ea"/>
                        <a:cs typeface="+mn-cs"/>
                      </a:endParaRPr>
                    </a:p>
                  </a:txBody>
                  <a:tcPr>
                    <a:solidFill>
                      <a:schemeClr val="tx2">
                        <a:lumMod val="75000"/>
                      </a:schemeClr>
                    </a:solidFill>
                  </a:tcPr>
                </a:tc>
                <a:tc>
                  <a:txBody>
                    <a:bodyPr/>
                    <a:lstStyle/>
                    <a:p>
                      <a:pPr algn="ctr"/>
                      <a:endParaRPr lang="en-US" sz="1800" dirty="0">
                        <a:solidFill>
                          <a:schemeClr val="bg1">
                            <a:lumMod val="95000"/>
                          </a:schemeClr>
                        </a:solidFill>
                      </a:endParaRPr>
                    </a:p>
                  </a:txBody>
                  <a:tcPr>
                    <a:solidFill>
                      <a:schemeClr val="tx2">
                        <a:lumMod val="75000"/>
                      </a:schemeClr>
                    </a:solidFill>
                  </a:tcPr>
                </a:tc>
                <a:tc>
                  <a:txBody>
                    <a:bodyPr/>
                    <a:lstStyle/>
                    <a:p>
                      <a:pPr algn="ctr"/>
                      <a:endParaRPr lang="en-US" sz="1800" dirty="0">
                        <a:solidFill>
                          <a:schemeClr val="bg1">
                            <a:lumMod val="95000"/>
                          </a:schemeClr>
                        </a:solidFill>
                      </a:endParaRPr>
                    </a:p>
                  </a:txBody>
                  <a:tcPr>
                    <a:solidFill>
                      <a:schemeClr val="tx2">
                        <a:lumMod val="75000"/>
                      </a:schemeClr>
                    </a:solidFill>
                  </a:tcPr>
                </a:tc>
                <a:tc>
                  <a:txBody>
                    <a:bodyPr/>
                    <a:lstStyle/>
                    <a:p>
                      <a:pPr algn="ctr"/>
                      <a:endParaRPr lang="en-US" sz="1800" dirty="0">
                        <a:solidFill>
                          <a:schemeClr val="bg1">
                            <a:lumMod val="95000"/>
                          </a:schemeClr>
                        </a:solidFill>
                      </a:endParaRPr>
                    </a:p>
                  </a:txBody>
                  <a:tcP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bg1">
                              <a:lumMod val="95000"/>
                            </a:schemeClr>
                          </a:solidFill>
                          <a:effectLst/>
                          <a:latin typeface="+mn-lt"/>
                          <a:ea typeface="+mn-ea"/>
                          <a:cs typeface="+mn-cs"/>
                        </a:rPr>
                        <a:t>10</a:t>
                      </a:r>
                      <a:endParaRPr lang="en-US" sz="2800" kern="1200" dirty="0">
                        <a:solidFill>
                          <a:schemeClr val="bg1">
                            <a:lumMod val="95000"/>
                          </a:schemeClr>
                        </a:solidFill>
                        <a:effectLst/>
                        <a:latin typeface="+mn-lt"/>
                        <a:ea typeface="+mn-ea"/>
                        <a:cs typeface="+mn-cs"/>
                      </a:endParaRPr>
                    </a:p>
                  </a:txBody>
                  <a:tcPr>
                    <a:solidFill>
                      <a:schemeClr val="tx2">
                        <a:lumMod val="75000"/>
                      </a:schemeClr>
                    </a:solidFill>
                  </a:tcPr>
                </a:tc>
                <a:extLst>
                  <a:ext uri="{0D108BD9-81ED-4DB2-BD59-A6C34878D82A}">
                    <a16:rowId xmlns:a16="http://schemas.microsoft.com/office/drawing/2014/main" val="10000"/>
                  </a:ext>
                </a:extLst>
              </a:tr>
              <a:tr h="9601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Not important at all</a:t>
                      </a:r>
                    </a:p>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600" kern="1200" dirty="0">
                          <a:solidFill>
                            <a:schemeClr val="tx1"/>
                          </a:solidFill>
                          <a:effectLst/>
                          <a:latin typeface="+mn-lt"/>
                          <a:ea typeface="+mn-ea"/>
                          <a:cs typeface="+mn-cs"/>
                        </a:rPr>
                        <a:t>Most important </a:t>
                      </a:r>
                    </a:p>
                    <a:p>
                      <a:r>
                        <a:rPr lang="en-US" sz="14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1400" dirty="0"/>
                    </a:p>
                  </a:txBody>
                  <a:tcPr/>
                </a:tc>
                <a:extLst>
                  <a:ext uri="{0D108BD9-81ED-4DB2-BD59-A6C34878D82A}">
                    <a16:rowId xmlns:a16="http://schemas.microsoft.com/office/drawing/2014/main" val="10001"/>
                  </a:ext>
                </a:extLst>
              </a:tr>
            </a:tbl>
          </a:graphicData>
        </a:graphic>
      </p:graphicFrame>
      <p:sp>
        <p:nvSpPr>
          <p:cNvPr id="7" name="Right Arrow 6"/>
          <p:cNvSpPr/>
          <p:nvPr/>
        </p:nvSpPr>
        <p:spPr>
          <a:xfrm>
            <a:off x="1158240" y="2697480"/>
            <a:ext cx="6858000" cy="274320"/>
          </a:xfrm>
          <a:prstGeom prst="right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Rectangle 4"/>
          <p:cNvSpPr/>
          <p:nvPr/>
        </p:nvSpPr>
        <p:spPr>
          <a:xfrm>
            <a:off x="408709" y="3429000"/>
            <a:ext cx="8412480" cy="3354765"/>
          </a:xfrm>
          <a:prstGeom prst="rect">
            <a:avLst/>
          </a:prstGeom>
        </p:spPr>
        <p:txBody>
          <a:bodyPr>
            <a:spAutoFit/>
          </a:bodyPr>
          <a:lstStyle/>
          <a:p>
            <a:pPr marL="342900" indent="-342900">
              <a:buFont typeface="+mj-lt"/>
              <a:buAutoNum type="arabicPeriod"/>
              <a:defRPr/>
            </a:pPr>
            <a:r>
              <a:rPr lang="en-US" sz="2400" dirty="0"/>
              <a:t>“On a scale of 1 (not at all important) to 10  (extremely important) how important would you say it is for you to _____________________________________? </a:t>
            </a:r>
          </a:p>
          <a:p>
            <a:pPr marL="342900" indent="-342900">
              <a:buFont typeface="+mj-lt"/>
              <a:buAutoNum type="arabicPeriod"/>
              <a:defRPr/>
            </a:pPr>
            <a:r>
              <a:rPr lang="en-US" sz="2400" dirty="0"/>
              <a:t> “Why are you at ____ and not 0 (or a lower number)?” </a:t>
            </a:r>
          </a:p>
          <a:p>
            <a:pPr marL="342900" indent="-342900">
              <a:buFont typeface="+mj-lt"/>
              <a:buAutoNum type="arabicPeriod"/>
              <a:defRPr/>
            </a:pPr>
            <a:r>
              <a:rPr lang="en-US" sz="2400" dirty="0"/>
              <a:t>“What would it take for you to move from _____ to a higher number?”</a:t>
            </a:r>
          </a:p>
          <a:p>
            <a:pPr marL="342900" indent="-342900">
              <a:buFont typeface="+mj-lt"/>
              <a:buAutoNum type="arabicPeriod"/>
              <a:defRPr/>
            </a:pPr>
            <a:r>
              <a:rPr lang="en-US" sz="2400" dirty="0"/>
              <a:t>“How confident are you that you could make the change if you decided to?”</a:t>
            </a:r>
          </a:p>
          <a:p>
            <a:pPr>
              <a:defRPr/>
            </a:pPr>
            <a:endParaRPr lang="en-US" sz="2000" dirty="0"/>
          </a:p>
        </p:txBody>
      </p:sp>
    </p:spTree>
    <p:extLst>
      <p:ext uri="{BB962C8B-B14F-4D97-AF65-F5344CB8AC3E}">
        <p14:creationId xmlns:p14="http://schemas.microsoft.com/office/powerpoint/2010/main" val="2783832803"/>
      </p:ext>
    </p:extLst>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60" name="Group 36"/>
          <p:cNvGraphicFramePr>
            <a:graphicFrameLocks noGrp="1"/>
          </p:cNvGraphicFramePr>
          <p:nvPr/>
        </p:nvGraphicFramePr>
        <p:xfrm>
          <a:off x="1447800" y="1600200"/>
          <a:ext cx="6781800" cy="4619876"/>
        </p:xfrm>
        <a:graphic>
          <a:graphicData uri="http://schemas.openxmlformats.org/drawingml/2006/table">
            <a:tbl>
              <a:tblPr/>
              <a:tblGrid>
                <a:gridCol w="3360624">
                  <a:extLst>
                    <a:ext uri="{9D8B030D-6E8A-4147-A177-3AD203B41FA5}">
                      <a16:colId xmlns:a16="http://schemas.microsoft.com/office/drawing/2014/main" val="20000"/>
                    </a:ext>
                  </a:extLst>
                </a:gridCol>
                <a:gridCol w="3421176">
                  <a:extLst>
                    <a:ext uri="{9D8B030D-6E8A-4147-A177-3AD203B41FA5}">
                      <a16:colId xmlns:a16="http://schemas.microsoft.com/office/drawing/2014/main" val="20001"/>
                    </a:ext>
                  </a:extLst>
                </a:gridCol>
              </a:tblGrid>
              <a:tr h="1253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060606"/>
                          </a:solidFill>
                          <a:effectLst/>
                          <a:latin typeface="+mn-lt"/>
                        </a:rPr>
                        <a:t>What will I gain if I don’t make this change?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060606"/>
                          </a:solidFill>
                          <a:effectLst/>
                          <a:latin typeface="+mn-lt"/>
                        </a:rPr>
                        <a:t>What will I lose if I don’t make this change?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53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63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060606"/>
                          </a:solidFill>
                          <a:effectLst/>
                          <a:latin typeface="+mn-lt"/>
                        </a:rPr>
                        <a:t>What will I lose if I make this change?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060606"/>
                          </a:solidFill>
                          <a:effectLst/>
                          <a:latin typeface="+mn-lt"/>
                        </a:rPr>
                        <a:t>What will I gain from making this change?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4027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1635" name="Text Box 19"/>
          <p:cNvSpPr txBox="1">
            <a:spLocks noChangeArrowheads="1"/>
          </p:cNvSpPr>
          <p:nvPr/>
        </p:nvSpPr>
        <p:spPr bwMode="auto">
          <a:xfrm>
            <a:off x="2209800" y="739775"/>
            <a:ext cx="5334000" cy="708025"/>
          </a:xfrm>
          <a:prstGeom prst="rect">
            <a:avLst/>
          </a:prstGeom>
          <a:noFill/>
          <a:ln w="12700">
            <a:noFill/>
            <a:miter lim="800000"/>
            <a:headEnd type="none" w="sm" len="sm"/>
            <a:tailEnd type="none" w="sm" len="sm"/>
          </a:ln>
        </p:spPr>
        <p:txBody>
          <a:bodyPr>
            <a:spAutoFit/>
          </a:bodyPr>
          <a:lstStyle/>
          <a:p>
            <a:pPr algn="ctr" eaLnBrk="0" hangingPunct="0"/>
            <a:r>
              <a:rPr lang="en-US" b="0">
                <a:solidFill>
                  <a:schemeClr val="tx1"/>
                </a:solidFill>
                <a:latin typeface="Palatino Linotype" pitchFamily="18" charset="0"/>
              </a:rPr>
              <a:t>Decisional Balance</a:t>
            </a:r>
          </a:p>
        </p:txBody>
      </p:sp>
      <p:sp>
        <p:nvSpPr>
          <p:cNvPr id="111636" name="TextBox 5"/>
          <p:cNvSpPr txBox="1">
            <a:spLocks noChangeArrowheads="1"/>
          </p:cNvSpPr>
          <p:nvPr/>
        </p:nvSpPr>
        <p:spPr bwMode="auto">
          <a:xfrm>
            <a:off x="1066800" y="3200400"/>
            <a:ext cx="260350" cy="369888"/>
          </a:xfrm>
          <a:prstGeom prst="rect">
            <a:avLst/>
          </a:prstGeom>
          <a:noFill/>
          <a:ln w="9525">
            <a:noFill/>
            <a:miter lim="800000"/>
            <a:headEnd/>
            <a:tailEnd/>
          </a:ln>
        </p:spPr>
        <p:txBody>
          <a:bodyPr>
            <a:spAutoFit/>
          </a:bodyPr>
          <a:lstStyle/>
          <a:p>
            <a:r>
              <a:rPr lang="en-US" sz="1800"/>
              <a:t>1</a:t>
            </a:r>
          </a:p>
        </p:txBody>
      </p:sp>
      <p:sp>
        <p:nvSpPr>
          <p:cNvPr id="111637" name="TextBox 6"/>
          <p:cNvSpPr txBox="1">
            <a:spLocks noChangeArrowheads="1"/>
          </p:cNvSpPr>
          <p:nvPr/>
        </p:nvSpPr>
        <p:spPr bwMode="auto">
          <a:xfrm>
            <a:off x="1066800" y="5486400"/>
            <a:ext cx="452438" cy="369888"/>
          </a:xfrm>
          <a:prstGeom prst="rect">
            <a:avLst/>
          </a:prstGeom>
          <a:noFill/>
          <a:ln w="9525">
            <a:noFill/>
            <a:miter lim="800000"/>
            <a:headEnd/>
            <a:tailEnd/>
          </a:ln>
        </p:spPr>
        <p:txBody>
          <a:bodyPr>
            <a:spAutoFit/>
          </a:bodyPr>
          <a:lstStyle/>
          <a:p>
            <a:r>
              <a:rPr lang="en-US" sz="1800"/>
              <a:t>2</a:t>
            </a:r>
          </a:p>
        </p:txBody>
      </p:sp>
      <p:sp>
        <p:nvSpPr>
          <p:cNvPr id="111638" name="TextBox 7"/>
          <p:cNvSpPr txBox="1">
            <a:spLocks noChangeArrowheads="1"/>
          </p:cNvSpPr>
          <p:nvPr/>
        </p:nvSpPr>
        <p:spPr bwMode="auto">
          <a:xfrm>
            <a:off x="8458200" y="3276600"/>
            <a:ext cx="300038" cy="369888"/>
          </a:xfrm>
          <a:prstGeom prst="rect">
            <a:avLst/>
          </a:prstGeom>
          <a:noFill/>
          <a:ln w="9525">
            <a:noFill/>
            <a:miter lim="800000"/>
            <a:headEnd/>
            <a:tailEnd/>
          </a:ln>
        </p:spPr>
        <p:txBody>
          <a:bodyPr wrap="none">
            <a:spAutoFit/>
          </a:bodyPr>
          <a:lstStyle/>
          <a:p>
            <a:r>
              <a:rPr lang="en-US" sz="1800"/>
              <a:t>3</a:t>
            </a:r>
          </a:p>
        </p:txBody>
      </p:sp>
      <p:sp>
        <p:nvSpPr>
          <p:cNvPr id="111639" name="TextBox 8"/>
          <p:cNvSpPr txBox="1">
            <a:spLocks noChangeArrowheads="1"/>
          </p:cNvSpPr>
          <p:nvPr/>
        </p:nvSpPr>
        <p:spPr bwMode="auto">
          <a:xfrm>
            <a:off x="8534400" y="5638800"/>
            <a:ext cx="300038" cy="369888"/>
          </a:xfrm>
          <a:prstGeom prst="rect">
            <a:avLst/>
          </a:prstGeom>
          <a:noFill/>
          <a:ln w="9525">
            <a:noFill/>
            <a:miter lim="800000"/>
            <a:headEnd/>
            <a:tailEnd/>
          </a:ln>
        </p:spPr>
        <p:txBody>
          <a:bodyPr wrap="none">
            <a:spAutoFit/>
          </a:bodyPr>
          <a:lstStyle/>
          <a:p>
            <a:r>
              <a:rPr lang="en-US" sz="1800"/>
              <a:t>4</a:t>
            </a:r>
          </a:p>
        </p:txBody>
      </p:sp>
    </p:spTree>
    <p:custDataLst>
      <p:tags r:id="rId1"/>
    </p:custDataLst>
    <p:extLst>
      <p:ext uri="{BB962C8B-B14F-4D97-AF65-F5344CB8AC3E}">
        <p14:creationId xmlns:p14="http://schemas.microsoft.com/office/powerpoint/2010/main" val="15030585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pPr algn="ctr">
              <a:defRPr/>
            </a:pPr>
            <a:r>
              <a:rPr lang="en-US" altLang="en-US" sz="3600" dirty="0">
                <a:solidFill>
                  <a:schemeClr val="tx1"/>
                </a:solidFill>
                <a:ea typeface="+mj-ea"/>
                <a:cs typeface="+mj-cs"/>
              </a:rPr>
              <a:t>UNMOTIVATED IV DRUG USERS</a:t>
            </a:r>
            <a:endParaRPr lang="en-US" altLang="en-US" dirty="0">
              <a:solidFill>
                <a:schemeClr val="tx1"/>
              </a:solidFill>
              <a:ea typeface="+mj-ea"/>
              <a:cs typeface="+mj-cs"/>
            </a:endParaRPr>
          </a:p>
        </p:txBody>
      </p:sp>
      <p:sp>
        <p:nvSpPr>
          <p:cNvPr id="688131" name="Rectangle 3"/>
          <p:cNvSpPr>
            <a:spLocks noGrp="1" noChangeArrowheads="1"/>
          </p:cNvSpPr>
          <p:nvPr>
            <p:ph type="body" idx="1"/>
          </p:nvPr>
        </p:nvSpPr>
        <p:spPr>
          <a:xfrm>
            <a:off x="381000" y="1828800"/>
            <a:ext cx="8763000" cy="5029200"/>
          </a:xfrm>
        </p:spPr>
        <p:txBody>
          <a:bodyPr/>
          <a:lstStyle/>
          <a:p>
            <a:pPr>
              <a:lnSpc>
                <a:spcPct val="90000"/>
              </a:lnSpc>
              <a:defRPr/>
            </a:pPr>
            <a:r>
              <a:rPr lang="en-US" altLang="en-US" sz="4000" dirty="0">
                <a:ea typeface="+mn-ea"/>
                <a:cs typeface="+mn-cs"/>
              </a:rPr>
              <a:t>Booth </a:t>
            </a:r>
            <a:r>
              <a:rPr lang="en-US" altLang="en-US" sz="4000" dirty="0">
                <a:effectLst/>
                <a:ea typeface="+mn-ea"/>
                <a:cs typeface="+mn-cs"/>
              </a:rPr>
              <a:t>et al. University of Denver, 2002</a:t>
            </a:r>
            <a:endParaRPr lang="en-US" altLang="en-US" dirty="0">
              <a:effectLst/>
              <a:ea typeface="+mn-ea"/>
              <a:cs typeface="+mn-cs"/>
            </a:endParaRPr>
          </a:p>
          <a:p>
            <a:pPr lvl="1">
              <a:lnSpc>
                <a:spcPct val="90000"/>
              </a:lnSpc>
              <a:defRPr/>
            </a:pPr>
            <a:r>
              <a:rPr lang="en-US" altLang="en-US" sz="3300" b="1" dirty="0">
                <a:effectLst/>
              </a:rPr>
              <a:t>4,000 IV Drug Users in 15 cities</a:t>
            </a:r>
          </a:p>
          <a:p>
            <a:pPr lvl="1">
              <a:lnSpc>
                <a:spcPct val="90000"/>
              </a:lnSpc>
              <a:defRPr/>
            </a:pPr>
            <a:r>
              <a:rPr lang="en-US" altLang="en-US" sz="3300" b="1" dirty="0">
                <a:effectLst/>
              </a:rPr>
              <a:t>Seeking HIV testing - </a:t>
            </a:r>
            <a:r>
              <a:rPr lang="en-US" altLang="en-US" sz="3300" b="1" u="sng" dirty="0">
                <a:effectLst/>
              </a:rPr>
              <a:t>Not Treatment</a:t>
            </a:r>
            <a:endParaRPr lang="en-US" altLang="en-US" sz="3300" dirty="0">
              <a:effectLst/>
            </a:endParaRPr>
          </a:p>
          <a:p>
            <a:pPr>
              <a:lnSpc>
                <a:spcPct val="90000"/>
              </a:lnSpc>
              <a:defRPr/>
            </a:pPr>
            <a:r>
              <a:rPr lang="en-US" altLang="en-US" sz="3600" dirty="0">
                <a:effectLst/>
                <a:ea typeface="+mn-ea"/>
                <a:cs typeface="+mn-cs"/>
              </a:rPr>
              <a:t>Randomly assigned to:</a:t>
            </a:r>
          </a:p>
          <a:p>
            <a:pPr lvl="1">
              <a:lnSpc>
                <a:spcPct val="90000"/>
              </a:lnSpc>
              <a:defRPr/>
            </a:pPr>
            <a:r>
              <a:rPr lang="en-US" altLang="en-US" sz="3600" b="1" dirty="0">
                <a:effectLst/>
              </a:rPr>
              <a:t>HIV Testing Only</a:t>
            </a:r>
          </a:p>
          <a:p>
            <a:pPr lvl="1">
              <a:lnSpc>
                <a:spcPct val="90000"/>
              </a:lnSpc>
              <a:defRPr/>
            </a:pPr>
            <a:r>
              <a:rPr lang="en-US" altLang="en-US" sz="3600" b="1" dirty="0">
                <a:effectLst/>
              </a:rPr>
              <a:t>HIV Testing PLUS MET Counseling</a:t>
            </a:r>
            <a:endParaRPr lang="en-US" altLang="en-US" sz="3600" dirty="0">
              <a:effectLst/>
            </a:endParaRPr>
          </a:p>
          <a:p>
            <a:pPr>
              <a:lnSpc>
                <a:spcPct val="90000"/>
              </a:lnSpc>
              <a:defRPr/>
            </a:pPr>
            <a:r>
              <a:rPr lang="en-US" altLang="en-US" sz="3600" dirty="0">
                <a:effectLst/>
                <a:ea typeface="+mn-ea"/>
                <a:cs typeface="+mn-cs"/>
              </a:rPr>
              <a:t>Six Month Follow-Up Results</a:t>
            </a:r>
            <a:endParaRPr lang="en-US" altLang="en-US" dirty="0">
              <a:effectLst/>
              <a:ea typeface="+mn-ea"/>
              <a:cs typeface="+mn-cs"/>
            </a:endParaRPr>
          </a:p>
        </p:txBody>
      </p:sp>
    </p:spTree>
    <p:extLst>
      <p:ext uri="{BB962C8B-B14F-4D97-AF65-F5344CB8AC3E}">
        <p14:creationId xmlns:p14="http://schemas.microsoft.com/office/powerpoint/2010/main" val="760069150"/>
      </p:ext>
    </p:extLst>
  </p:cSld>
  <p:clrMapOvr>
    <a:masterClrMapping/>
  </p:clrMapOvr>
  <p:transition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76200"/>
            <a:ext cx="9144000" cy="11430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Summaries:</a:t>
            </a:r>
          </a:p>
        </p:txBody>
      </p:sp>
      <p:sp>
        <p:nvSpPr>
          <p:cNvPr id="174083" name="Rectangle 3"/>
          <p:cNvSpPr>
            <a:spLocks noGrp="1" noChangeArrowheads="1"/>
          </p:cNvSpPr>
          <p:nvPr>
            <p:ph idx="1"/>
          </p:nvPr>
        </p:nvSpPr>
        <p:spPr>
          <a:xfrm>
            <a:off x="609600" y="1143000"/>
            <a:ext cx="8001000" cy="5257800"/>
          </a:xfrm>
        </p:spPr>
        <p:txBody>
          <a:bodyPr>
            <a:normAutofit fontScale="92500"/>
          </a:bodyPr>
          <a:lstStyle/>
          <a:p>
            <a:pPr marL="274320" indent="-274320" eaLnBrk="1" fontAlgn="auto" hangingPunct="1">
              <a:lnSpc>
                <a:spcPct val="90000"/>
              </a:lnSpc>
              <a:spcBef>
                <a:spcPts val="1200"/>
              </a:spcBef>
              <a:spcAft>
                <a:spcPts val="0"/>
              </a:spcAft>
              <a:buClr>
                <a:schemeClr val="accent3"/>
              </a:buClr>
              <a:buFont typeface="Wingdings 2"/>
              <a:buChar char=""/>
              <a:defRPr/>
            </a:pPr>
            <a:r>
              <a:rPr lang="en-US" sz="2400" i="1" u="sng"/>
              <a:t>Collect</a:t>
            </a:r>
            <a:r>
              <a:rPr lang="en-US" sz="2400"/>
              <a:t> material already offered</a:t>
            </a:r>
          </a:p>
          <a:p>
            <a:pPr marL="640080" lvl="1" indent="-246888" eaLnBrk="1" fontAlgn="auto" hangingPunct="1">
              <a:lnSpc>
                <a:spcPct val="90000"/>
              </a:lnSpc>
              <a:spcBef>
                <a:spcPts val="1200"/>
              </a:spcBef>
              <a:spcAft>
                <a:spcPts val="0"/>
              </a:spcAft>
              <a:buFont typeface="Wingdings 2"/>
              <a:buChar char=""/>
              <a:defRPr/>
            </a:pPr>
            <a:r>
              <a:rPr lang="en-US"/>
              <a:t>So far you’ve expressed concern about your family, getting a job, and staying clean…</a:t>
            </a:r>
          </a:p>
          <a:p>
            <a:pPr marL="640080" lvl="1" indent="-246888" eaLnBrk="1" fontAlgn="auto" hangingPunct="1">
              <a:lnSpc>
                <a:spcPct val="90000"/>
              </a:lnSpc>
              <a:spcBef>
                <a:spcPts val="1200"/>
              </a:spcBef>
              <a:spcAft>
                <a:spcPts val="0"/>
              </a:spcAft>
              <a:buFont typeface="Wingdings 2"/>
              <a:buChar char=""/>
              <a:defRPr/>
            </a:pPr>
            <a:r>
              <a:rPr lang="en-US" i="1"/>
              <a:t>What else?</a:t>
            </a:r>
          </a:p>
          <a:p>
            <a:pPr marL="274320" indent="-274320" eaLnBrk="1" fontAlgn="auto" hangingPunct="1">
              <a:lnSpc>
                <a:spcPct val="90000"/>
              </a:lnSpc>
              <a:spcBef>
                <a:spcPts val="1200"/>
              </a:spcBef>
              <a:spcAft>
                <a:spcPts val="0"/>
              </a:spcAft>
              <a:buClr>
                <a:schemeClr val="accent3"/>
              </a:buClr>
              <a:buFont typeface="Wingdings 2"/>
              <a:buChar char=""/>
              <a:defRPr/>
            </a:pPr>
            <a:r>
              <a:rPr lang="en-US" sz="2400" i="1" u="sng"/>
              <a:t>Link</a:t>
            </a:r>
            <a:r>
              <a:rPr lang="en-US" sz="2400"/>
              <a:t> something just said with something discussed earlier</a:t>
            </a:r>
          </a:p>
          <a:p>
            <a:pPr marL="640080" lvl="1" indent="-246888" eaLnBrk="1" fontAlgn="auto" hangingPunct="1">
              <a:lnSpc>
                <a:spcPct val="90000"/>
              </a:lnSpc>
              <a:spcBef>
                <a:spcPts val="1200"/>
              </a:spcBef>
              <a:spcAft>
                <a:spcPts val="0"/>
              </a:spcAft>
              <a:buFont typeface="Wingdings 2"/>
              <a:buChar char=""/>
              <a:defRPr/>
            </a:pPr>
            <a:r>
              <a:rPr lang="en-US"/>
              <a:t>That sounds a bit like what you told me about that lonely feeling you get when no one comes to see you.</a:t>
            </a:r>
          </a:p>
          <a:p>
            <a:pPr marL="274320" indent="-274320" eaLnBrk="1" fontAlgn="auto" hangingPunct="1">
              <a:lnSpc>
                <a:spcPct val="90000"/>
              </a:lnSpc>
              <a:spcBef>
                <a:spcPts val="1200"/>
              </a:spcBef>
              <a:spcAft>
                <a:spcPts val="0"/>
              </a:spcAft>
              <a:buClr>
                <a:schemeClr val="accent3"/>
              </a:buClr>
              <a:buFont typeface="Wingdings 2"/>
              <a:buChar char=""/>
              <a:defRPr/>
            </a:pPr>
            <a:r>
              <a:rPr lang="en-US" sz="2400" i="1" u="sng"/>
              <a:t>Transition</a:t>
            </a:r>
            <a:r>
              <a:rPr lang="en-US" sz="2400" i="1"/>
              <a:t>: </a:t>
            </a:r>
            <a:r>
              <a:rPr lang="en-US" sz="2400"/>
              <a:t>Draw together what has happened and </a:t>
            </a:r>
            <a:r>
              <a:rPr lang="en-US" sz="2400" i="1"/>
              <a:t>transition</a:t>
            </a:r>
            <a:r>
              <a:rPr lang="en-US" sz="2400"/>
              <a:t> to a new task</a:t>
            </a:r>
          </a:p>
          <a:p>
            <a:pPr marL="640080" lvl="1" indent="-246888" eaLnBrk="1" fontAlgn="auto" hangingPunct="1">
              <a:lnSpc>
                <a:spcPct val="90000"/>
              </a:lnSpc>
              <a:spcBef>
                <a:spcPts val="1200"/>
              </a:spcBef>
              <a:spcAft>
                <a:spcPts val="0"/>
              </a:spcAft>
              <a:buFont typeface="Wingdings 2"/>
              <a:buChar char=""/>
              <a:defRPr/>
            </a:pPr>
            <a:r>
              <a:rPr lang="en-US"/>
              <a:t>Let me summarize what you’ve told me so far.  You came in because you were …, and it scared you when . . . Then you mentioned… and now…</a:t>
            </a:r>
          </a:p>
          <a:p>
            <a:pPr marL="640080" lvl="1" indent="-246888" eaLnBrk="1" fontAlgn="auto" hangingPunct="1">
              <a:lnSpc>
                <a:spcPct val="90000"/>
              </a:lnSpc>
              <a:spcBef>
                <a:spcPts val="1200"/>
              </a:spcBef>
              <a:spcAft>
                <a:spcPts val="0"/>
              </a:spcAft>
              <a:buFont typeface="Wingdings 2"/>
              <a:buChar char=""/>
              <a:defRPr/>
            </a:pPr>
            <a:r>
              <a:rPr lang="en-US" i="1"/>
              <a:t>…Where does that leave you?</a:t>
            </a:r>
          </a:p>
        </p:txBody>
      </p:sp>
    </p:spTree>
    <p:custDataLst>
      <p:tags r:id="rId1"/>
    </p:custDataLst>
    <p:extLst>
      <p:ext uri="{BB962C8B-B14F-4D97-AF65-F5344CB8AC3E}">
        <p14:creationId xmlns:p14="http://schemas.microsoft.com/office/powerpoint/2010/main" val="497754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fade">
                                      <p:cBhvr>
                                        <p:cTn id="7" dur="2000"/>
                                        <p:tgtEl>
                                          <p:spTgt spid="17408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174083">
                                            <p:txEl>
                                              <p:pRg st="1" end="1"/>
                                            </p:txEl>
                                          </p:spTgt>
                                        </p:tgtEl>
                                        <p:attrNameLst>
                                          <p:attrName>style.visibility</p:attrName>
                                        </p:attrNameLst>
                                      </p:cBhvr>
                                      <p:to>
                                        <p:strVal val="visible"/>
                                      </p:to>
                                    </p:set>
                                    <p:animEffect transition="in" filter="fade">
                                      <p:cBhvr>
                                        <p:cTn id="11" dur="2000"/>
                                        <p:tgtEl>
                                          <p:spTgt spid="17408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1000"/>
                                  </p:stCondLst>
                                  <p:childTnLst>
                                    <p:set>
                                      <p:cBhvr>
                                        <p:cTn id="14" dur="1" fill="hold">
                                          <p:stCondLst>
                                            <p:cond delay="0"/>
                                          </p:stCondLst>
                                        </p:cTn>
                                        <p:tgtEl>
                                          <p:spTgt spid="174083">
                                            <p:txEl>
                                              <p:pRg st="2" end="2"/>
                                            </p:txEl>
                                          </p:spTgt>
                                        </p:tgtEl>
                                        <p:attrNameLst>
                                          <p:attrName>style.visibility</p:attrName>
                                        </p:attrNameLst>
                                      </p:cBhvr>
                                      <p:to>
                                        <p:strVal val="visible"/>
                                      </p:to>
                                    </p:set>
                                    <p:animEffect transition="in" filter="fade">
                                      <p:cBhvr>
                                        <p:cTn id="15" dur="2000"/>
                                        <p:tgtEl>
                                          <p:spTgt spid="1740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4083">
                                            <p:txEl>
                                              <p:pRg st="3" end="3"/>
                                            </p:txEl>
                                          </p:spTgt>
                                        </p:tgtEl>
                                        <p:attrNameLst>
                                          <p:attrName>style.visibility</p:attrName>
                                        </p:attrNameLst>
                                      </p:cBhvr>
                                      <p:to>
                                        <p:strVal val="visible"/>
                                      </p:to>
                                    </p:set>
                                    <p:animEffect transition="in" filter="fade">
                                      <p:cBhvr>
                                        <p:cTn id="20" dur="2000"/>
                                        <p:tgtEl>
                                          <p:spTgt spid="174083">
                                            <p:txEl>
                                              <p:pRg st="3" end="3"/>
                                            </p:txEl>
                                          </p:spTgt>
                                        </p:tgtEl>
                                      </p:cBhvr>
                                    </p:animEffect>
                                  </p:childTnLst>
                                </p:cTn>
                              </p:par>
                            </p:childTnLst>
                          </p:cTn>
                        </p:par>
                        <p:par>
                          <p:cTn id="21" fill="hold">
                            <p:stCondLst>
                              <p:cond delay="2000"/>
                            </p:stCondLst>
                            <p:childTnLst>
                              <p:par>
                                <p:cTn id="22" presetID="10" presetClass="entr" presetSubtype="0" fill="hold" grpId="0" nodeType="afterEffect">
                                  <p:stCondLst>
                                    <p:cond delay="1500"/>
                                  </p:stCondLst>
                                  <p:childTnLst>
                                    <p:set>
                                      <p:cBhvr>
                                        <p:cTn id="23" dur="1" fill="hold">
                                          <p:stCondLst>
                                            <p:cond delay="0"/>
                                          </p:stCondLst>
                                        </p:cTn>
                                        <p:tgtEl>
                                          <p:spTgt spid="174083">
                                            <p:txEl>
                                              <p:pRg st="4" end="4"/>
                                            </p:txEl>
                                          </p:spTgt>
                                        </p:tgtEl>
                                        <p:attrNameLst>
                                          <p:attrName>style.visibility</p:attrName>
                                        </p:attrNameLst>
                                      </p:cBhvr>
                                      <p:to>
                                        <p:strVal val="visible"/>
                                      </p:to>
                                    </p:set>
                                    <p:animEffect transition="in" filter="fade">
                                      <p:cBhvr>
                                        <p:cTn id="24" dur="2000"/>
                                        <p:tgtEl>
                                          <p:spTgt spid="17408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4083">
                                            <p:txEl>
                                              <p:pRg st="5" end="5"/>
                                            </p:txEl>
                                          </p:spTgt>
                                        </p:tgtEl>
                                        <p:attrNameLst>
                                          <p:attrName>style.visibility</p:attrName>
                                        </p:attrNameLst>
                                      </p:cBhvr>
                                      <p:to>
                                        <p:strVal val="visible"/>
                                      </p:to>
                                    </p:set>
                                    <p:animEffect transition="in" filter="fade">
                                      <p:cBhvr>
                                        <p:cTn id="29" dur="2000"/>
                                        <p:tgtEl>
                                          <p:spTgt spid="174083">
                                            <p:txEl>
                                              <p:pRg st="5" end="5"/>
                                            </p:txEl>
                                          </p:spTgt>
                                        </p:tgtEl>
                                      </p:cBhvr>
                                    </p:animEffect>
                                  </p:childTnLst>
                                </p:cTn>
                              </p:par>
                            </p:childTnLst>
                          </p:cTn>
                        </p:par>
                        <p:par>
                          <p:cTn id="30" fill="hold">
                            <p:stCondLst>
                              <p:cond delay="2000"/>
                            </p:stCondLst>
                            <p:childTnLst>
                              <p:par>
                                <p:cTn id="31" presetID="10" presetClass="entr" presetSubtype="0" fill="hold" grpId="0" nodeType="afterEffect">
                                  <p:stCondLst>
                                    <p:cond delay="2000"/>
                                  </p:stCondLst>
                                  <p:childTnLst>
                                    <p:set>
                                      <p:cBhvr>
                                        <p:cTn id="32" dur="1" fill="hold">
                                          <p:stCondLst>
                                            <p:cond delay="0"/>
                                          </p:stCondLst>
                                        </p:cTn>
                                        <p:tgtEl>
                                          <p:spTgt spid="174083">
                                            <p:txEl>
                                              <p:pRg st="6" end="6"/>
                                            </p:txEl>
                                          </p:spTgt>
                                        </p:tgtEl>
                                        <p:attrNameLst>
                                          <p:attrName>style.visibility</p:attrName>
                                        </p:attrNameLst>
                                      </p:cBhvr>
                                      <p:to>
                                        <p:strVal val="visible"/>
                                      </p:to>
                                    </p:set>
                                    <p:animEffect transition="in" filter="fade">
                                      <p:cBhvr>
                                        <p:cTn id="33" dur="2000"/>
                                        <p:tgtEl>
                                          <p:spTgt spid="174083">
                                            <p:txEl>
                                              <p:pRg st="6" end="6"/>
                                            </p:txEl>
                                          </p:spTgt>
                                        </p:tgtEl>
                                      </p:cBhvr>
                                    </p:animEffect>
                                  </p:childTnLst>
                                </p:cTn>
                              </p:par>
                            </p:childTnLst>
                          </p:cTn>
                        </p:par>
                        <p:par>
                          <p:cTn id="34" fill="hold">
                            <p:stCondLst>
                              <p:cond delay="6000"/>
                            </p:stCondLst>
                            <p:childTnLst>
                              <p:par>
                                <p:cTn id="35" presetID="10" presetClass="entr" presetSubtype="0" fill="hold" grpId="0" nodeType="afterEffect">
                                  <p:stCondLst>
                                    <p:cond delay="2000"/>
                                  </p:stCondLst>
                                  <p:childTnLst>
                                    <p:set>
                                      <p:cBhvr>
                                        <p:cTn id="36" dur="1" fill="hold">
                                          <p:stCondLst>
                                            <p:cond delay="0"/>
                                          </p:stCondLst>
                                        </p:cTn>
                                        <p:tgtEl>
                                          <p:spTgt spid="174083">
                                            <p:txEl>
                                              <p:pRg st="7" end="7"/>
                                            </p:txEl>
                                          </p:spTgt>
                                        </p:tgtEl>
                                        <p:attrNameLst>
                                          <p:attrName>style.visibility</p:attrName>
                                        </p:attrNameLst>
                                      </p:cBhvr>
                                      <p:to>
                                        <p:strVal val="visible"/>
                                      </p:to>
                                    </p:set>
                                    <p:animEffect transition="in" filter="fade">
                                      <p:cBhvr>
                                        <p:cTn id="37" dur="2000"/>
                                        <p:tgtEl>
                                          <p:spTgt spid="174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943558" cy="709865"/>
          </a:xfrm>
        </p:spPr>
        <p:txBody>
          <a:bodyPr/>
          <a:lstStyle/>
          <a:p>
            <a:pPr algn="l"/>
            <a:r>
              <a:rPr lang="en-US" dirty="0"/>
              <a:t>Large-group Exercise: Summarizing</a:t>
            </a:r>
          </a:p>
        </p:txBody>
      </p:sp>
      <p:sp>
        <p:nvSpPr>
          <p:cNvPr id="3" name="Content Placeholder 2"/>
          <p:cNvSpPr>
            <a:spLocks noGrp="1"/>
          </p:cNvSpPr>
          <p:nvPr>
            <p:ph sz="quarter" idx="1"/>
          </p:nvPr>
        </p:nvSpPr>
        <p:spPr>
          <a:xfrm>
            <a:off x="228600" y="1524000"/>
            <a:ext cx="8915400" cy="5181599"/>
          </a:xfrm>
        </p:spPr>
        <p:txBody>
          <a:bodyPr>
            <a:normAutofit fontScale="85000" lnSpcReduction="10000"/>
          </a:bodyPr>
          <a:lstStyle/>
          <a:p>
            <a:pPr marL="0" indent="0" algn="ctr">
              <a:buNone/>
            </a:pPr>
            <a:r>
              <a:rPr lang="en-US" sz="2800" i="1" dirty="0"/>
              <a:t> </a:t>
            </a:r>
            <a:r>
              <a:rPr lang="en-US" sz="3300" dirty="0"/>
              <a:t>“Yes, I know that I should have stayed with the children instead of going over to my friends house to party. But it wasn’t for such a long time. I don’t remember drinking that much. And anyway, that was nothing compared to getting locked out of my own house. When my wife got home she was so angry the kids were alone and was at my friends. I don’t know what she’s going to do next. At least my friend was there for me and let me stay with him. He was a life-saver.”</a:t>
            </a:r>
          </a:p>
          <a:p>
            <a:pPr marL="0" indent="0">
              <a:buNone/>
            </a:pPr>
            <a:endParaRPr lang="en-US" sz="2800" dirty="0"/>
          </a:p>
          <a:p>
            <a:pPr marL="0" indent="0">
              <a:buNone/>
            </a:pPr>
            <a:r>
              <a:rPr lang="en-US" sz="2600" dirty="0"/>
              <a:t>				</a:t>
            </a:r>
          </a:p>
          <a:p>
            <a:pPr marL="0" indent="0" algn="ctr">
              <a:buNone/>
            </a:pPr>
            <a:r>
              <a:rPr lang="en-US" sz="3000" dirty="0"/>
              <a:t>Develop a summarizing statement and share it with the group.</a:t>
            </a:r>
            <a:endParaRPr lang="en-US" sz="3000" i="1" dirty="0"/>
          </a:p>
          <a:p>
            <a:pPr marL="0" indent="0">
              <a:buNone/>
            </a:pPr>
            <a:endParaRPr lang="en-US" i="1" dirty="0"/>
          </a:p>
          <a:p>
            <a:endParaRPr lang="en-US" dirty="0"/>
          </a:p>
        </p:txBody>
      </p:sp>
    </p:spTree>
    <p:extLst>
      <p:ext uri="{BB962C8B-B14F-4D97-AF65-F5344CB8AC3E}">
        <p14:creationId xmlns:p14="http://schemas.microsoft.com/office/powerpoint/2010/main" val="229994442"/>
      </p:ext>
    </p:extLst>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457200"/>
            <a:ext cx="8677275" cy="1066800"/>
          </a:xfrm>
        </p:spPr>
        <p:txBody>
          <a:bodyPr>
            <a:noAutofit/>
          </a:bodyPr>
          <a:lstStyle/>
          <a:p>
            <a:pPr eaLnBrk="1" fontAlgn="auto" hangingPunct="1">
              <a:spcAft>
                <a:spcPts val="0"/>
              </a:spcAft>
              <a:defRPr/>
            </a:pPr>
            <a:r>
              <a:rPr lang="en-US" sz="4000" dirty="0">
                <a:solidFill>
                  <a:schemeClr val="tx2">
                    <a:satMod val="130000"/>
                  </a:schemeClr>
                </a:solidFill>
                <a:latin typeface="Palatino Linotype" pitchFamily="18" charset="0"/>
              </a:rPr>
              <a:t> </a:t>
            </a:r>
            <a:br>
              <a:rPr lang="en-US" sz="4000" dirty="0">
                <a:solidFill>
                  <a:schemeClr val="tx2">
                    <a:satMod val="130000"/>
                  </a:schemeClr>
                </a:solidFill>
                <a:latin typeface="Palatino Linotype" pitchFamily="18" charset="0"/>
              </a:rPr>
            </a:br>
            <a:r>
              <a:rPr lang="en-US" sz="4000" dirty="0">
                <a:solidFill>
                  <a:schemeClr val="tx2">
                    <a:satMod val="130000"/>
                  </a:schemeClr>
                </a:solidFill>
                <a:latin typeface="Palatino Linotype" pitchFamily="18" charset="0"/>
              </a:rPr>
              <a:t>Signs of Readiness</a:t>
            </a:r>
          </a:p>
        </p:txBody>
      </p:sp>
      <p:sp>
        <p:nvSpPr>
          <p:cNvPr id="114691" name="Rectangle 3"/>
          <p:cNvSpPr>
            <a:spLocks noGrp="1" noChangeArrowheads="1"/>
          </p:cNvSpPr>
          <p:nvPr>
            <p:ph idx="1"/>
          </p:nvPr>
        </p:nvSpPr>
        <p:spPr>
          <a:xfrm>
            <a:off x="457200" y="1935163"/>
            <a:ext cx="8458200" cy="4389437"/>
          </a:xfrm>
        </p:spPr>
        <p:txBody>
          <a:bodyPr/>
          <a:lstStyle/>
          <a:p>
            <a:pPr eaLnBrk="1" hangingPunct="1">
              <a:spcBef>
                <a:spcPts val="1200"/>
              </a:spcBef>
            </a:pPr>
            <a:r>
              <a:rPr lang="en-US" sz="2800" dirty="0"/>
              <a:t>Decreased resistance</a:t>
            </a:r>
          </a:p>
          <a:p>
            <a:pPr eaLnBrk="1" hangingPunct="1">
              <a:spcBef>
                <a:spcPts val="1200"/>
              </a:spcBef>
            </a:pPr>
            <a:r>
              <a:rPr lang="en-US" sz="2800" dirty="0"/>
              <a:t>Decreased discussion about the problem</a:t>
            </a:r>
          </a:p>
          <a:p>
            <a:pPr eaLnBrk="1" hangingPunct="1">
              <a:spcBef>
                <a:spcPts val="1200"/>
              </a:spcBef>
            </a:pPr>
            <a:r>
              <a:rPr lang="en-US" sz="2800" dirty="0"/>
              <a:t>More conversations about ways to approach change</a:t>
            </a:r>
          </a:p>
          <a:p>
            <a:pPr eaLnBrk="1" hangingPunct="1">
              <a:spcBef>
                <a:spcPts val="1200"/>
              </a:spcBef>
            </a:pPr>
            <a:r>
              <a:rPr lang="en-US" sz="2800"/>
              <a:t>More change </a:t>
            </a:r>
            <a:r>
              <a:rPr lang="en-US" sz="2800" dirty="0"/>
              <a:t>talk</a:t>
            </a:r>
          </a:p>
          <a:p>
            <a:pPr eaLnBrk="1" hangingPunct="1">
              <a:spcBef>
                <a:spcPts val="1200"/>
              </a:spcBef>
            </a:pPr>
            <a:r>
              <a:rPr lang="en-US" sz="2800" dirty="0"/>
              <a:t>Questions about change</a:t>
            </a:r>
          </a:p>
          <a:p>
            <a:pPr eaLnBrk="1" hangingPunct="1">
              <a:spcBef>
                <a:spcPts val="1200"/>
              </a:spcBef>
            </a:pPr>
            <a:r>
              <a:rPr lang="en-US" sz="2800" dirty="0"/>
              <a:t>Envisioning</a:t>
            </a:r>
          </a:p>
          <a:p>
            <a:pPr eaLnBrk="1" hangingPunct="1">
              <a:spcBef>
                <a:spcPts val="1200"/>
              </a:spcBef>
            </a:pPr>
            <a:r>
              <a:rPr lang="en-US" sz="2800" dirty="0"/>
              <a:t>Experimenting</a:t>
            </a:r>
          </a:p>
        </p:txBody>
      </p:sp>
    </p:spTree>
    <p:custDataLst>
      <p:tags r:id="rId1"/>
    </p:custData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57200"/>
            <a:ext cx="8229600" cy="11430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Change Plans</a:t>
            </a:r>
          </a:p>
        </p:txBody>
      </p:sp>
      <p:sp>
        <p:nvSpPr>
          <p:cNvPr id="115715" name="Rectangle 3"/>
          <p:cNvSpPr>
            <a:spLocks noGrp="1" noChangeArrowheads="1"/>
          </p:cNvSpPr>
          <p:nvPr>
            <p:ph idx="1"/>
          </p:nvPr>
        </p:nvSpPr>
        <p:spPr>
          <a:xfrm>
            <a:off x="457200" y="2239963"/>
            <a:ext cx="8229600" cy="3627437"/>
          </a:xfrm>
        </p:spPr>
        <p:txBody>
          <a:bodyPr/>
          <a:lstStyle/>
          <a:p>
            <a:pPr eaLnBrk="1" hangingPunct="1">
              <a:spcBef>
                <a:spcPts val="1800"/>
              </a:spcBef>
            </a:pPr>
            <a:r>
              <a:rPr lang="en-US"/>
              <a:t>What are your goals? </a:t>
            </a:r>
          </a:p>
          <a:p>
            <a:pPr eaLnBrk="1" hangingPunct="1">
              <a:spcBef>
                <a:spcPts val="1800"/>
              </a:spcBef>
            </a:pPr>
            <a:r>
              <a:rPr lang="en-US"/>
              <a:t>What steps do you need to take to reach these goals? </a:t>
            </a:r>
          </a:p>
          <a:p>
            <a:pPr eaLnBrk="1" hangingPunct="1">
              <a:spcBef>
                <a:spcPts val="1800"/>
              </a:spcBef>
            </a:pPr>
            <a:r>
              <a:rPr lang="en-US"/>
              <a:t>What will it look like when you have reached your goals?</a:t>
            </a:r>
          </a:p>
          <a:p>
            <a:pPr eaLnBrk="1" hangingPunct="1">
              <a:spcBef>
                <a:spcPts val="1800"/>
              </a:spcBef>
            </a:pPr>
            <a:r>
              <a:rPr lang="en-US"/>
              <a:t>Who can help you with your plan?</a:t>
            </a:r>
          </a:p>
        </p:txBody>
      </p:sp>
    </p:spTree>
    <p:custDataLst>
      <p:tags r:id="rId1"/>
    </p:custData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828800" y="304800"/>
            <a:ext cx="5503863" cy="10668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Committing to a Plan</a:t>
            </a:r>
          </a:p>
        </p:txBody>
      </p:sp>
      <p:sp>
        <p:nvSpPr>
          <p:cNvPr id="188420" name="Rectangle 4"/>
          <p:cNvSpPr>
            <a:spLocks noGrp="1" noChangeArrowheads="1"/>
          </p:cNvSpPr>
          <p:nvPr>
            <p:ph idx="1"/>
          </p:nvPr>
        </p:nvSpPr>
        <p:spPr>
          <a:xfrm>
            <a:off x="609600" y="1752600"/>
            <a:ext cx="7848600" cy="5105400"/>
          </a:xfrm>
        </p:spPr>
        <p:txBody>
          <a:bodyPr/>
          <a:lstStyle/>
          <a:p>
            <a:pPr eaLnBrk="1" hangingPunct="1">
              <a:lnSpc>
                <a:spcPct val="80000"/>
              </a:lnSpc>
            </a:pPr>
            <a:r>
              <a:rPr lang="en-US" sz="2400"/>
              <a:t>Goal setting</a:t>
            </a:r>
          </a:p>
          <a:p>
            <a:pPr lvl="1" eaLnBrk="1" hangingPunct="1">
              <a:lnSpc>
                <a:spcPct val="80000"/>
              </a:lnSpc>
            </a:pPr>
            <a:r>
              <a:rPr lang="en-US" sz="2000"/>
              <a:t>“Sounds like your goal is ____”</a:t>
            </a:r>
          </a:p>
          <a:p>
            <a:pPr lvl="1" eaLnBrk="1" hangingPunct="1">
              <a:lnSpc>
                <a:spcPct val="80000"/>
              </a:lnSpc>
            </a:pPr>
            <a:endParaRPr lang="en-US" sz="2000"/>
          </a:p>
          <a:p>
            <a:pPr eaLnBrk="1" hangingPunct="1">
              <a:lnSpc>
                <a:spcPct val="80000"/>
              </a:lnSpc>
            </a:pPr>
            <a:r>
              <a:rPr lang="en-US" sz="2400"/>
              <a:t>Steps and resources</a:t>
            </a:r>
          </a:p>
          <a:p>
            <a:pPr lvl="1" eaLnBrk="1" hangingPunct="1">
              <a:lnSpc>
                <a:spcPct val="80000"/>
              </a:lnSpc>
            </a:pPr>
            <a:r>
              <a:rPr lang="en-US" sz="2000"/>
              <a:t>“You mentioned some steps before—which might be the first?”</a:t>
            </a:r>
          </a:p>
          <a:p>
            <a:pPr lvl="1" eaLnBrk="1" hangingPunct="1">
              <a:lnSpc>
                <a:spcPct val="80000"/>
              </a:lnSpc>
            </a:pPr>
            <a:r>
              <a:rPr lang="en-US" sz="2000"/>
              <a:t>“You probably have a start-date in mind.”</a:t>
            </a:r>
          </a:p>
          <a:p>
            <a:pPr lvl="1" eaLnBrk="1" hangingPunct="1">
              <a:lnSpc>
                <a:spcPct val="80000"/>
              </a:lnSpc>
            </a:pPr>
            <a:r>
              <a:rPr lang="en-US" sz="2000"/>
              <a:t>“I’m guessing you have some resources in mind.”</a:t>
            </a:r>
          </a:p>
          <a:p>
            <a:pPr lvl="1" eaLnBrk="1" hangingPunct="1">
              <a:lnSpc>
                <a:spcPct val="80000"/>
              </a:lnSpc>
            </a:pPr>
            <a:endParaRPr lang="en-US" sz="2000"/>
          </a:p>
          <a:p>
            <a:pPr eaLnBrk="1" hangingPunct="1">
              <a:lnSpc>
                <a:spcPct val="80000"/>
              </a:lnSpc>
            </a:pPr>
            <a:r>
              <a:rPr lang="en-US" sz="2400"/>
              <a:t>Solidifying commitment</a:t>
            </a:r>
          </a:p>
          <a:p>
            <a:pPr lvl="1" eaLnBrk="1" hangingPunct="1">
              <a:lnSpc>
                <a:spcPct val="80000"/>
              </a:lnSpc>
            </a:pPr>
            <a:r>
              <a:rPr lang="en-US" sz="2000"/>
              <a:t>“Sounds like you are committed to making this happen.”</a:t>
            </a:r>
          </a:p>
          <a:p>
            <a:pPr lvl="1" eaLnBrk="1" hangingPunct="1"/>
            <a:r>
              <a:rPr lang="en-US" sz="2000"/>
              <a:t>“You probably have thought of ways to keep this as a priority—to follow-through and not put it off.”</a:t>
            </a:r>
          </a:p>
          <a:p>
            <a:pPr lvl="1" eaLnBrk="1" hangingPunct="1">
              <a:lnSpc>
                <a:spcPct val="80000"/>
              </a:lnSpc>
            </a:pPr>
            <a:endParaRPr lang="en-US" sz="2000"/>
          </a:p>
          <a:p>
            <a:pPr eaLnBrk="1" hangingPunct="1">
              <a:lnSpc>
                <a:spcPct val="80000"/>
              </a:lnSpc>
            </a:pPr>
            <a:r>
              <a:rPr lang="en-US" sz="2400"/>
              <a:t>Writing it down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8420">
                                            <p:txEl>
                                              <p:pRg st="0" end="0"/>
                                            </p:txEl>
                                          </p:spTgt>
                                        </p:tgtEl>
                                        <p:attrNameLst>
                                          <p:attrName>style.visibility</p:attrName>
                                        </p:attrNameLst>
                                      </p:cBhvr>
                                      <p:to>
                                        <p:strVal val="visible"/>
                                      </p:to>
                                    </p:set>
                                    <p:animEffect transition="in" filter="wipe(down)">
                                      <p:cBhvr>
                                        <p:cTn id="7" dur="500"/>
                                        <p:tgtEl>
                                          <p:spTgt spid="188420">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8420">
                                            <p:txEl>
                                              <p:pRg st="1" end="1"/>
                                            </p:txEl>
                                          </p:spTgt>
                                        </p:tgtEl>
                                        <p:attrNameLst>
                                          <p:attrName>style.visibility</p:attrName>
                                        </p:attrNameLst>
                                      </p:cBhvr>
                                      <p:to>
                                        <p:strVal val="visible"/>
                                      </p:to>
                                    </p:set>
                                    <p:animEffect transition="in" filter="wipe(down)">
                                      <p:cBhvr>
                                        <p:cTn id="11" dur="500"/>
                                        <p:tgtEl>
                                          <p:spTgt spid="188420">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8420">
                                            <p:txEl>
                                              <p:pRg st="3" end="3"/>
                                            </p:txEl>
                                          </p:spTgt>
                                        </p:tgtEl>
                                        <p:attrNameLst>
                                          <p:attrName>style.visibility</p:attrName>
                                        </p:attrNameLst>
                                      </p:cBhvr>
                                      <p:to>
                                        <p:strVal val="visible"/>
                                      </p:to>
                                    </p:set>
                                    <p:animEffect transition="in" filter="wipe(down)">
                                      <p:cBhvr>
                                        <p:cTn id="15" dur="500"/>
                                        <p:tgtEl>
                                          <p:spTgt spid="188420">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8420">
                                            <p:txEl>
                                              <p:pRg st="4" end="4"/>
                                            </p:txEl>
                                          </p:spTgt>
                                        </p:tgtEl>
                                        <p:attrNameLst>
                                          <p:attrName>style.visibility</p:attrName>
                                        </p:attrNameLst>
                                      </p:cBhvr>
                                      <p:to>
                                        <p:strVal val="visible"/>
                                      </p:to>
                                    </p:set>
                                    <p:animEffect transition="in" filter="wipe(down)">
                                      <p:cBhvr>
                                        <p:cTn id="19" dur="500"/>
                                        <p:tgtEl>
                                          <p:spTgt spid="188420">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8420">
                                            <p:txEl>
                                              <p:pRg st="5" end="5"/>
                                            </p:txEl>
                                          </p:spTgt>
                                        </p:tgtEl>
                                        <p:attrNameLst>
                                          <p:attrName>style.visibility</p:attrName>
                                        </p:attrNameLst>
                                      </p:cBhvr>
                                      <p:to>
                                        <p:strVal val="visible"/>
                                      </p:to>
                                    </p:set>
                                    <p:animEffect transition="in" filter="wipe(down)">
                                      <p:cBhvr>
                                        <p:cTn id="23" dur="500"/>
                                        <p:tgtEl>
                                          <p:spTgt spid="188420">
                                            <p:txEl>
                                              <p:pRg st="5" end="5"/>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8420">
                                            <p:txEl>
                                              <p:pRg st="6" end="6"/>
                                            </p:txEl>
                                          </p:spTgt>
                                        </p:tgtEl>
                                        <p:attrNameLst>
                                          <p:attrName>style.visibility</p:attrName>
                                        </p:attrNameLst>
                                      </p:cBhvr>
                                      <p:to>
                                        <p:strVal val="visible"/>
                                      </p:to>
                                    </p:set>
                                    <p:animEffect transition="in" filter="wipe(down)">
                                      <p:cBhvr>
                                        <p:cTn id="27" dur="500"/>
                                        <p:tgtEl>
                                          <p:spTgt spid="188420">
                                            <p:txEl>
                                              <p:pRg st="6" end="6"/>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88420">
                                            <p:txEl>
                                              <p:pRg st="8" end="8"/>
                                            </p:txEl>
                                          </p:spTgt>
                                        </p:tgtEl>
                                        <p:attrNameLst>
                                          <p:attrName>style.visibility</p:attrName>
                                        </p:attrNameLst>
                                      </p:cBhvr>
                                      <p:to>
                                        <p:strVal val="visible"/>
                                      </p:to>
                                    </p:set>
                                    <p:animEffect transition="in" filter="wipe(down)">
                                      <p:cBhvr>
                                        <p:cTn id="31" dur="500"/>
                                        <p:tgtEl>
                                          <p:spTgt spid="188420">
                                            <p:txEl>
                                              <p:pRg st="8" end="8"/>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88420">
                                            <p:txEl>
                                              <p:pRg st="9" end="9"/>
                                            </p:txEl>
                                          </p:spTgt>
                                        </p:tgtEl>
                                        <p:attrNameLst>
                                          <p:attrName>style.visibility</p:attrName>
                                        </p:attrNameLst>
                                      </p:cBhvr>
                                      <p:to>
                                        <p:strVal val="visible"/>
                                      </p:to>
                                    </p:set>
                                    <p:animEffect transition="in" filter="wipe(down)">
                                      <p:cBhvr>
                                        <p:cTn id="35" dur="500"/>
                                        <p:tgtEl>
                                          <p:spTgt spid="188420">
                                            <p:txEl>
                                              <p:pRg st="9" end="9"/>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88420">
                                            <p:txEl>
                                              <p:pRg st="10" end="10"/>
                                            </p:txEl>
                                          </p:spTgt>
                                        </p:tgtEl>
                                        <p:attrNameLst>
                                          <p:attrName>style.visibility</p:attrName>
                                        </p:attrNameLst>
                                      </p:cBhvr>
                                      <p:to>
                                        <p:strVal val="visible"/>
                                      </p:to>
                                    </p:set>
                                    <p:animEffect transition="in" filter="wipe(down)">
                                      <p:cBhvr>
                                        <p:cTn id="39" dur="500"/>
                                        <p:tgtEl>
                                          <p:spTgt spid="188420">
                                            <p:txEl>
                                              <p:pRg st="10" end="1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88420">
                                            <p:txEl>
                                              <p:pRg st="12" end="12"/>
                                            </p:txEl>
                                          </p:spTgt>
                                        </p:tgtEl>
                                        <p:attrNameLst>
                                          <p:attrName>style.visibility</p:attrName>
                                        </p:attrNameLst>
                                      </p:cBhvr>
                                      <p:to>
                                        <p:strVal val="visible"/>
                                      </p:to>
                                    </p:set>
                                    <p:animEffect transition="in" filter="wipe(down)">
                                      <p:cBhvr>
                                        <p:cTn id="43" dur="500"/>
                                        <p:tgtEl>
                                          <p:spTgt spid="18842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4"/>
          <p:cNvSpPr txBox="1">
            <a:spLocks noChangeArrowheads="1"/>
          </p:cNvSpPr>
          <p:nvPr/>
        </p:nvSpPr>
        <p:spPr bwMode="auto">
          <a:xfrm>
            <a:off x="1066800" y="4038600"/>
            <a:ext cx="7104063" cy="1323975"/>
          </a:xfrm>
          <a:prstGeom prst="rect">
            <a:avLst/>
          </a:prstGeom>
          <a:noFill/>
          <a:ln w="9525">
            <a:noFill/>
            <a:miter lim="800000"/>
            <a:headEnd/>
            <a:tailEnd/>
          </a:ln>
        </p:spPr>
        <p:txBody>
          <a:bodyPr>
            <a:spAutoFit/>
          </a:bodyPr>
          <a:lstStyle/>
          <a:p>
            <a:pPr algn="ctr"/>
            <a:r>
              <a:rPr lang="en-US" b="0">
                <a:latin typeface="Palatino Linotype" pitchFamily="18" charset="0"/>
              </a:rPr>
              <a:t>Putting it all together: </a:t>
            </a:r>
          </a:p>
          <a:p>
            <a:pPr algn="ctr"/>
            <a:r>
              <a:rPr lang="en-US" b="0">
                <a:latin typeface="Palatino Linotype" pitchFamily="18" charset="0"/>
              </a:rPr>
              <a:t>Integration of Skills Activities</a:t>
            </a:r>
          </a:p>
        </p:txBody>
      </p:sp>
      <p:pic>
        <p:nvPicPr>
          <p:cNvPr id="117763" name="Picture 3" descr="TRAINING PICTURES 045.JPG"/>
          <p:cNvPicPr>
            <a:picLocks noChangeAspect="1"/>
          </p:cNvPicPr>
          <p:nvPr/>
        </p:nvPicPr>
        <p:blipFill>
          <a:blip r:embed="rId4" cstate="print"/>
          <a:srcRect/>
          <a:stretch>
            <a:fillRect/>
          </a:stretch>
        </p:blipFill>
        <p:spPr bwMode="auto">
          <a:xfrm>
            <a:off x="2133600" y="381000"/>
            <a:ext cx="4876800" cy="3352800"/>
          </a:xfrm>
          <a:prstGeom prst="rect">
            <a:avLst/>
          </a:prstGeom>
          <a:noFill/>
          <a:ln w="9525">
            <a:noFill/>
            <a:miter lim="800000"/>
            <a:headEnd/>
            <a:tailEnd/>
          </a:ln>
        </p:spPr>
      </p:pic>
    </p:spTree>
    <p:custDataLst>
      <p:tags r:id="rId1"/>
    </p:custData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4"/>
          <p:cNvSpPr txBox="1">
            <a:spLocks noChangeArrowheads="1"/>
          </p:cNvSpPr>
          <p:nvPr/>
        </p:nvSpPr>
        <p:spPr bwMode="auto">
          <a:xfrm>
            <a:off x="1219200" y="2362200"/>
            <a:ext cx="7007225" cy="1938338"/>
          </a:xfrm>
          <a:prstGeom prst="rect">
            <a:avLst/>
          </a:prstGeom>
          <a:noFill/>
          <a:ln w="9525">
            <a:noFill/>
            <a:miter lim="800000"/>
            <a:headEnd/>
            <a:tailEnd/>
          </a:ln>
        </p:spPr>
        <p:txBody>
          <a:bodyPr wrap="none">
            <a:spAutoFit/>
          </a:bodyPr>
          <a:lstStyle/>
          <a:p>
            <a:r>
              <a:rPr lang="en-US">
                <a:latin typeface="Palatino Linotype" pitchFamily="18" charset="0"/>
              </a:rPr>
              <a:t>Developing a </a:t>
            </a:r>
          </a:p>
          <a:p>
            <a:r>
              <a:rPr lang="en-US">
                <a:latin typeface="Palatino Linotype" pitchFamily="18" charset="0"/>
              </a:rPr>
              <a:t>Change Plan and</a:t>
            </a:r>
          </a:p>
          <a:p>
            <a:r>
              <a:rPr lang="en-US">
                <a:latin typeface="Palatino Linotype" pitchFamily="18" charset="0"/>
              </a:rPr>
              <a:t>Consolidating Commitment</a:t>
            </a:r>
          </a:p>
        </p:txBody>
      </p:sp>
    </p:spTree>
    <p:custDataLst>
      <p:tags r:id="rId1"/>
    </p:custDataLst>
    <p:extLst>
      <p:ext uri="{BB962C8B-B14F-4D97-AF65-F5344CB8AC3E}">
        <p14:creationId xmlns:p14="http://schemas.microsoft.com/office/powerpoint/2010/main" val="286282630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1143000"/>
          </a:xfrm>
        </p:spPr>
        <p:txBody>
          <a:bodyPr>
            <a:normAutofit fontScale="90000"/>
          </a:bodyPr>
          <a:lstStyle/>
          <a:p>
            <a:pPr algn="ctr"/>
            <a:br>
              <a:rPr lang="en-US" dirty="0"/>
            </a:br>
            <a:br>
              <a:rPr lang="en-US" dirty="0"/>
            </a:br>
            <a:br>
              <a:rPr lang="en-US" dirty="0"/>
            </a:br>
            <a:r>
              <a:rPr lang="en-US" b="1" dirty="0"/>
              <a:t>Four Fundamental Processes</a:t>
            </a:r>
            <a:br>
              <a:rPr lang="en-US" dirty="0"/>
            </a:br>
            <a:endParaRPr lang="en-US" dirty="0"/>
          </a:p>
        </p:txBody>
      </p:sp>
      <p:sp>
        <p:nvSpPr>
          <p:cNvPr id="4" name="Round Diagonal Corner Rectangle 3"/>
          <p:cNvSpPr/>
          <p:nvPr/>
        </p:nvSpPr>
        <p:spPr bwMode="auto">
          <a:xfrm>
            <a:off x="381000" y="5486400"/>
            <a:ext cx="8229600" cy="11430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mn-lt"/>
              </a:rPr>
              <a:t>Engaging – the process of establishing a helpful connection and working relationship  </a:t>
            </a:r>
          </a:p>
        </p:txBody>
      </p:sp>
      <p:sp>
        <p:nvSpPr>
          <p:cNvPr id="5" name="Round Diagonal Corner Rectangle 4"/>
          <p:cNvSpPr/>
          <p:nvPr/>
        </p:nvSpPr>
        <p:spPr bwMode="auto">
          <a:xfrm>
            <a:off x="1143000" y="3886200"/>
            <a:ext cx="7467600" cy="15240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a:solidFill>
                  <a:schemeClr val="bg1"/>
                </a:solidFill>
                <a:latin typeface="+mn-lt"/>
              </a:rPr>
              <a:t>Focusing – development of a specific direction in the conversation about change (target)</a:t>
            </a:r>
          </a:p>
        </p:txBody>
      </p:sp>
      <p:sp>
        <p:nvSpPr>
          <p:cNvPr id="6" name="Round Diagonal Corner Rectangle 5"/>
          <p:cNvSpPr/>
          <p:nvPr/>
        </p:nvSpPr>
        <p:spPr bwMode="auto">
          <a:xfrm>
            <a:off x="1981200" y="2438400"/>
            <a:ext cx="6629400" cy="13716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800" b="1" dirty="0">
                <a:solidFill>
                  <a:schemeClr val="bg1"/>
                </a:solidFill>
                <a:latin typeface="+mn-lt"/>
              </a:rPr>
              <a:t>Evoking-eliciting the client’s own motivation for change (the hearth of MI)</a:t>
            </a:r>
          </a:p>
        </p:txBody>
      </p:sp>
      <p:sp>
        <p:nvSpPr>
          <p:cNvPr id="7" name="Round Diagonal Corner Rectangle 6"/>
          <p:cNvSpPr/>
          <p:nvPr/>
        </p:nvSpPr>
        <p:spPr bwMode="auto">
          <a:xfrm>
            <a:off x="2743200" y="1143000"/>
            <a:ext cx="5867400" cy="12192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a:solidFill>
                  <a:schemeClr val="bg1"/>
                </a:solidFill>
                <a:latin typeface="+mn-lt"/>
              </a:rPr>
              <a:t>Planning-building commitment to change and plan of action</a:t>
            </a:r>
          </a:p>
        </p:txBody>
      </p:sp>
    </p:spTree>
    <p:extLst>
      <p:ext uri="{BB962C8B-B14F-4D97-AF65-F5344CB8AC3E}">
        <p14:creationId xmlns:p14="http://schemas.microsoft.com/office/powerpoint/2010/main" val="260564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8600" y="188913"/>
            <a:ext cx="8677275" cy="1066800"/>
          </a:xfrm>
        </p:spPr>
        <p:txBody>
          <a:bodyPr>
            <a:normAutofit/>
          </a:bodyPr>
          <a:lstStyle/>
          <a:p>
            <a:pPr algn="ctr" eaLnBrk="1" fontAlgn="auto" hangingPunct="1">
              <a:spcAft>
                <a:spcPts val="0"/>
              </a:spcAft>
              <a:defRPr/>
            </a:pPr>
            <a:r>
              <a:rPr lang="en-US" sz="4000" dirty="0">
                <a:solidFill>
                  <a:schemeClr val="tx2">
                    <a:satMod val="130000"/>
                  </a:schemeClr>
                </a:solidFill>
                <a:latin typeface="Palatino Linotype" pitchFamily="18" charset="0"/>
              </a:rPr>
              <a:t>End of </a:t>
            </a:r>
            <a:r>
              <a:rPr lang="en-US" sz="4000">
                <a:solidFill>
                  <a:schemeClr val="tx2">
                    <a:satMod val="130000"/>
                  </a:schemeClr>
                </a:solidFill>
                <a:latin typeface="Palatino Linotype" pitchFamily="18" charset="0"/>
              </a:rPr>
              <a:t>the Training</a:t>
            </a:r>
            <a:endParaRPr lang="en-US" sz="4000" dirty="0">
              <a:solidFill>
                <a:schemeClr val="tx2">
                  <a:satMod val="130000"/>
                </a:schemeClr>
              </a:solidFill>
              <a:latin typeface="Palatino Linotype" pitchFamily="18" charset="0"/>
            </a:endParaRPr>
          </a:p>
        </p:txBody>
      </p:sp>
      <p:sp>
        <p:nvSpPr>
          <p:cNvPr id="108547" name="Rectangle 3"/>
          <p:cNvSpPr>
            <a:spLocks noGrp="1" noChangeArrowheads="1"/>
          </p:cNvSpPr>
          <p:nvPr>
            <p:ph idx="1"/>
          </p:nvPr>
        </p:nvSpPr>
        <p:spPr>
          <a:xfrm>
            <a:off x="457200" y="1524000"/>
            <a:ext cx="8229600" cy="4800600"/>
          </a:xfrm>
        </p:spPr>
        <p:txBody>
          <a:bodyPr>
            <a:normAutofit/>
          </a:bodyPr>
          <a:lstStyle/>
          <a:p>
            <a:pPr marL="274320" indent="-274320" eaLnBrk="1" fontAlgn="auto" hangingPunct="1">
              <a:spcAft>
                <a:spcPts val="0"/>
              </a:spcAft>
              <a:buClr>
                <a:schemeClr val="accent3"/>
              </a:buClr>
              <a:buFont typeface="Wingdings 2" pitchFamily="18" charset="2"/>
              <a:buNone/>
              <a:defRPr/>
            </a:pPr>
            <a:r>
              <a:rPr lang="en-US" sz="4000" dirty="0">
                <a:latin typeface="+mj-lt"/>
              </a:rPr>
              <a:t>Feedback regarding today:</a:t>
            </a:r>
          </a:p>
          <a:p>
            <a:pPr marL="274320" indent="-274320" eaLnBrk="1" fontAlgn="auto" hangingPunct="1">
              <a:spcAft>
                <a:spcPts val="0"/>
              </a:spcAft>
              <a:buClr>
                <a:schemeClr val="accent3"/>
              </a:buClr>
              <a:buFont typeface="Wingdings 2"/>
              <a:buChar char=""/>
              <a:defRPr/>
            </a:pPr>
            <a:r>
              <a:rPr lang="en-US" sz="4000" dirty="0">
                <a:latin typeface="+mj-lt"/>
              </a:rPr>
              <a:t>One thing I found interesting was…</a:t>
            </a:r>
          </a:p>
          <a:p>
            <a:pPr marL="274320" indent="-274320" eaLnBrk="1" fontAlgn="auto" hangingPunct="1">
              <a:spcAft>
                <a:spcPts val="0"/>
              </a:spcAft>
              <a:buClr>
                <a:schemeClr val="accent3"/>
              </a:buClr>
              <a:buFont typeface="Wingdings 2"/>
              <a:buChar char=""/>
              <a:defRPr/>
            </a:pPr>
            <a:r>
              <a:rPr lang="en-US" sz="4000" dirty="0">
                <a:latin typeface="+mj-lt"/>
              </a:rPr>
              <a:t>One thing I found surprising was…</a:t>
            </a:r>
          </a:p>
        </p:txBody>
      </p:sp>
    </p:spTree>
    <p:custDataLst>
      <p:tags r:id="rId1"/>
    </p:custData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If you have more questions…</a:t>
            </a:r>
          </a:p>
        </p:txBody>
      </p:sp>
      <p:sp>
        <p:nvSpPr>
          <p:cNvPr id="36867" name="Rectangle 3"/>
          <p:cNvSpPr>
            <a:spLocks noGrp="1" noChangeArrowheads="1"/>
          </p:cNvSpPr>
          <p:nvPr>
            <p:ph idx="1"/>
          </p:nvPr>
        </p:nvSpPr>
        <p:spPr>
          <a:xfrm>
            <a:off x="304800" y="2667000"/>
            <a:ext cx="8686800" cy="3429000"/>
          </a:xfrm>
        </p:spPr>
        <p:txBody>
          <a:bodyPr/>
          <a:lstStyle/>
          <a:p>
            <a:pPr algn="ctr">
              <a:buFontTx/>
              <a:buNone/>
            </a:pPr>
            <a:r>
              <a:rPr lang="en-US" sz="5400" dirty="0" err="1">
                <a:solidFill>
                  <a:srgbClr val="04617B"/>
                </a:solidFill>
              </a:rPr>
              <a:t>ikoutzenok@ucsd.edu</a:t>
            </a:r>
            <a:endParaRPr lang="en-US" sz="5400" dirty="0">
              <a:solidFill>
                <a:srgbClr val="04617B"/>
              </a:solidFill>
            </a:endParaRPr>
          </a:p>
        </p:txBody>
      </p:sp>
    </p:spTree>
    <p:custDataLst>
      <p:tags r:id="rId1"/>
    </p:custDataLst>
    <p:extLst>
      <p:ext uri="{BB962C8B-B14F-4D97-AF65-F5344CB8AC3E}">
        <p14:creationId xmlns:p14="http://schemas.microsoft.com/office/powerpoint/2010/main" val="320473460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722948"/>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 name="INCLUDESESSION" val="True"/>
  <p:tag name="LUIDIAENABLED" val="False"/>
  <p:tag name="TPVERSION" val="7"/>
  <p:tag name="TPFULLVERSION" val="8.6.3.1"/>
  <p:tag name="PPTVERSION" val="16"/>
  <p:tag name="TPOS" val="6"/>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13241</TotalTime>
  <Words>10603</Words>
  <Application>Microsoft Office PowerPoint</Application>
  <PresentationFormat>On-screen Show (4:3)</PresentationFormat>
  <Paragraphs>894</Paragraphs>
  <Slides>100</Slides>
  <Notes>60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100</vt:i4>
      </vt:variant>
    </vt:vector>
  </HeadingPairs>
  <TitlesOfParts>
    <vt:vector size="112" baseType="lpstr">
      <vt:lpstr>Arial</vt:lpstr>
      <vt:lpstr>Calibri</vt:lpstr>
      <vt:lpstr>Comic Sans MS</vt:lpstr>
      <vt:lpstr>Constantia</vt:lpstr>
      <vt:lpstr>Palatino Linotype</vt:lpstr>
      <vt:lpstr>Tahoma</vt:lpstr>
      <vt:lpstr>Times New Roman</vt:lpstr>
      <vt:lpstr>Verdana</vt:lpstr>
      <vt:lpstr>Wingdings</vt:lpstr>
      <vt:lpstr>Wingdings 2</vt:lpstr>
      <vt:lpstr>Flow</vt:lpstr>
      <vt:lpstr>Custom Design</vt:lpstr>
      <vt:lpstr>  Motivational Interviewing –  Engaging, Motivating and Empowering Clients to Make Sustainable Positive Changes </vt:lpstr>
      <vt:lpstr>Your trainer- Igor Koutsenok, MD</vt:lpstr>
      <vt:lpstr>My personal goals in this training</vt:lpstr>
      <vt:lpstr>Why these goals?</vt:lpstr>
      <vt:lpstr>Goals of Your Work</vt:lpstr>
      <vt:lpstr>Traditional Concepts about Motivation </vt:lpstr>
      <vt:lpstr>Myth :</vt:lpstr>
      <vt:lpstr>      What the science tells us:</vt:lpstr>
      <vt:lpstr>UNMOTIVATED IV DRUG USERS</vt:lpstr>
      <vt:lpstr>Some Outcomes at Six Months (%)</vt:lpstr>
      <vt:lpstr>Another study: Unmotivated Pregnant Drug Users Svikis, J., et al.  Johns Hopkins, 2004</vt:lpstr>
      <vt:lpstr>Cocaine Positive Urine at Delivery</vt:lpstr>
      <vt:lpstr>Weight and Gestational Age</vt:lpstr>
      <vt:lpstr>NICU Stay and Costs</vt:lpstr>
      <vt:lpstr>I guess you would you agree with me that</vt:lpstr>
      <vt:lpstr>If you agree, here is the $10 M question:</vt:lpstr>
      <vt:lpstr>You would think . . . </vt:lpstr>
      <vt:lpstr>Yet so often it is not enough.   Why?</vt:lpstr>
      <vt:lpstr>Common believes why people do not change</vt:lpstr>
      <vt:lpstr>So, if these explanations are true, there are simple solutions, and you don’t need this training</vt:lpstr>
      <vt:lpstr>Individual Exercise: Think About Your Own Change Process</vt:lpstr>
      <vt:lpstr>Motivation is:</vt:lpstr>
      <vt:lpstr>Motivation is:</vt:lpstr>
      <vt:lpstr>What is ambivalence?</vt:lpstr>
      <vt:lpstr> </vt:lpstr>
      <vt:lpstr>PowerPoint Presentation</vt:lpstr>
      <vt:lpstr>Difference between Ambivalence and Resistance/Discord</vt:lpstr>
      <vt:lpstr>Question:  How do you handle clients’  resistance? </vt:lpstr>
      <vt:lpstr>Let’s experience it</vt:lpstr>
      <vt:lpstr>PowerPoint Presentation</vt:lpstr>
      <vt:lpstr>Traps that increase resistance</vt:lpstr>
      <vt:lpstr>The Expert Trap</vt:lpstr>
      <vt:lpstr>The Premature Focus Trap</vt:lpstr>
      <vt:lpstr>Part 2</vt:lpstr>
      <vt:lpstr>What is Motivational Interviewing?</vt:lpstr>
      <vt:lpstr> MI:  Spirit and general principles</vt:lpstr>
      <vt:lpstr>   Four Fundamental Processes </vt:lpstr>
      <vt:lpstr>Four Processes:</vt:lpstr>
      <vt:lpstr>Giving advise and information</vt:lpstr>
      <vt:lpstr>Effectiveness of MI</vt:lpstr>
      <vt:lpstr>Myths about MI</vt:lpstr>
      <vt:lpstr>How do we Roll with Resistance?</vt:lpstr>
      <vt:lpstr>PowerPoint Presentation</vt:lpstr>
      <vt:lpstr>Empathy</vt:lpstr>
      <vt:lpstr>Empathy</vt:lpstr>
      <vt:lpstr>PowerPoint Presentation</vt:lpstr>
      <vt:lpstr> Closed Questions</vt:lpstr>
      <vt:lpstr>Open ended         Close ended</vt:lpstr>
      <vt:lpstr>The “Dead” Questions</vt:lpstr>
      <vt:lpstr>Large-group Exercise:  Open-ended Questions</vt:lpstr>
      <vt:lpstr>Snap-closed ended, clap-open ended</vt:lpstr>
      <vt:lpstr>Open Questions Practice</vt:lpstr>
      <vt:lpstr>Supporting Self-Efficacy: Affirmations</vt:lpstr>
      <vt:lpstr>Affirmations Include…</vt:lpstr>
      <vt:lpstr>Forming Affirmations Practice</vt:lpstr>
      <vt:lpstr>PowerPoint Presentation</vt:lpstr>
      <vt:lpstr>PowerPoint Presentation</vt:lpstr>
      <vt:lpstr>Reflective Listening</vt:lpstr>
      <vt:lpstr>PowerPoint Presentation</vt:lpstr>
      <vt:lpstr>Why the Emphasis on Reflection?</vt:lpstr>
      <vt:lpstr>Reflective Listening</vt:lpstr>
      <vt:lpstr>Different messages with questions vs. statements</vt:lpstr>
      <vt:lpstr>Levels of Reflection</vt:lpstr>
      <vt:lpstr>It is time for some laughter</vt:lpstr>
      <vt:lpstr>How do we Roll with Resistance?</vt:lpstr>
      <vt:lpstr>Reflective Responses for Resistance (SAD)</vt:lpstr>
      <vt:lpstr>I don’t want to be in this stupid substance abuse program!  I don’t have a drug problem. The juduge told me I had to do this program to go home. I really want to go home and be good. I can stop drinking and smoking weed when I want to; it’s not a problem for me. I have not done any drugs since I have been locked up. </vt:lpstr>
      <vt:lpstr>Work is boring and I don’t want to go anymore. It’s a waste of my time and I’m not learning anything. My boss is stupid. He gives me the dirtiest jobs just because I’m the new guy. I am really smart and they are boring me. When I get out of treatment I want to get a job and I am smart enough to fill out an application without help. I will do fine finding a job where I can learn something. I realize that I have to help my family with support when I get out. That’s what is really important to me.</vt:lpstr>
      <vt:lpstr>Every time I come to a case conference, all you ever do is ask me if I still hang out with my using friends. My friends gave me support when my family was not around. My friends are good people. We only use drugs sometimes; it’s not as bad as you think. Plus it’s too hard to leave your longtime friends. I like this journal stuff on values; it reminds me of when I had family and support around. I would like to live like that again. I know that my family still cares about me, but I have my friends now and we look out for each other. I’m really torn between my family and my friends </vt:lpstr>
      <vt:lpstr>Practicing Reflections</vt:lpstr>
      <vt:lpstr>PowerPoint Presentation</vt:lpstr>
      <vt:lpstr>Practice 1. Personal change(reflections only w/chips) </vt:lpstr>
      <vt:lpstr>Exercise: The value of reflections</vt:lpstr>
      <vt:lpstr>PowerPoint Presentation</vt:lpstr>
      <vt:lpstr>Change Talk and Sustain Talk</vt:lpstr>
      <vt:lpstr>Change Talk</vt:lpstr>
      <vt:lpstr>3 Magic Skills in Dancing With Change Talk </vt:lpstr>
      <vt:lpstr>Change Talk</vt:lpstr>
      <vt:lpstr>Let’s learn how to recognize change talk</vt:lpstr>
      <vt:lpstr>Recognize Change Talk Practice</vt:lpstr>
      <vt:lpstr>PowerPoint Presentation</vt:lpstr>
      <vt:lpstr>Strategies for Eliciting Change Talk</vt:lpstr>
      <vt:lpstr>Responding to Change Talk</vt:lpstr>
      <vt:lpstr>Evoking Change Talk</vt:lpstr>
      <vt:lpstr>Evoking Change Talk: Querying Extremes</vt:lpstr>
      <vt:lpstr>Evoking Change Talk: Looking Back / Looking Forward</vt:lpstr>
      <vt:lpstr> Evoking Change Talk: Exploring Goals and Values</vt:lpstr>
      <vt:lpstr> IMPORTANCE RULER</vt:lpstr>
      <vt:lpstr>PowerPoint Presentation</vt:lpstr>
      <vt:lpstr>Summaries:</vt:lpstr>
      <vt:lpstr>Large-group Exercise: Summarizing</vt:lpstr>
      <vt:lpstr>  Signs of Readiness</vt:lpstr>
      <vt:lpstr>Change Plans</vt:lpstr>
      <vt:lpstr>Committing to a Plan</vt:lpstr>
      <vt:lpstr>PowerPoint Presentation</vt:lpstr>
      <vt:lpstr>PowerPoint Presentation</vt:lpstr>
      <vt:lpstr>   Four Fundamental Processes </vt:lpstr>
      <vt:lpstr>End of the Training</vt:lpstr>
      <vt:lpstr>If you have more 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Motivational Interviewing Skills Training</dc:title>
  <dc:subject/>
  <dc:creator>Igor Koutsenok</dc:creator>
  <cp:keywords/>
  <dc:description/>
  <cp:lastModifiedBy>James Harvey</cp:lastModifiedBy>
  <cp:revision>1000</cp:revision>
  <dcterms:created xsi:type="dcterms:W3CDTF">2007-10-26T21:57:48Z</dcterms:created>
  <dcterms:modified xsi:type="dcterms:W3CDTF">2020-06-05T08:25:43Z</dcterms:modified>
  <cp:category/>
</cp:coreProperties>
</file>