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50"/>
  </p:notesMasterIdLst>
  <p:sldIdLst>
    <p:sldId id="256" r:id="rId2"/>
    <p:sldId id="263" r:id="rId3"/>
    <p:sldId id="264" r:id="rId4"/>
    <p:sldId id="259" r:id="rId5"/>
    <p:sldId id="321" r:id="rId6"/>
    <p:sldId id="272" r:id="rId7"/>
    <p:sldId id="278" r:id="rId8"/>
    <p:sldId id="279" r:id="rId9"/>
    <p:sldId id="280" r:id="rId10"/>
    <p:sldId id="273" r:id="rId11"/>
    <p:sldId id="261" r:id="rId12"/>
    <p:sldId id="282" r:id="rId13"/>
    <p:sldId id="283" r:id="rId14"/>
    <p:sldId id="284" r:id="rId15"/>
    <p:sldId id="291" r:id="rId16"/>
    <p:sldId id="289" r:id="rId17"/>
    <p:sldId id="292" r:id="rId18"/>
    <p:sldId id="287" r:id="rId19"/>
    <p:sldId id="286" r:id="rId20"/>
    <p:sldId id="288" r:id="rId21"/>
    <p:sldId id="285" r:id="rId22"/>
    <p:sldId id="293" r:id="rId23"/>
    <p:sldId id="295" r:id="rId24"/>
    <p:sldId id="262" r:id="rId25"/>
    <p:sldId id="298" r:id="rId26"/>
    <p:sldId id="296" r:id="rId27"/>
    <p:sldId id="297" r:id="rId28"/>
    <p:sldId id="318" r:id="rId29"/>
    <p:sldId id="294" r:id="rId30"/>
    <p:sldId id="312" r:id="rId31"/>
    <p:sldId id="266" r:id="rId32"/>
    <p:sldId id="319" r:id="rId33"/>
    <p:sldId id="315" r:id="rId34"/>
    <p:sldId id="322" r:id="rId35"/>
    <p:sldId id="300" r:id="rId36"/>
    <p:sldId id="313" r:id="rId37"/>
    <p:sldId id="302" r:id="rId38"/>
    <p:sldId id="303" r:id="rId39"/>
    <p:sldId id="305" r:id="rId40"/>
    <p:sldId id="323" r:id="rId41"/>
    <p:sldId id="301" r:id="rId42"/>
    <p:sldId id="308" r:id="rId43"/>
    <p:sldId id="275" r:id="rId44"/>
    <p:sldId id="307" r:id="rId45"/>
    <p:sldId id="276" r:id="rId46"/>
    <p:sldId id="277" r:id="rId47"/>
    <p:sldId id="320" r:id="rId48"/>
    <p:sldId id="29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92E01-4238-4758-A087-EF3EBA65E037}" v="23" dt="2020-03-09T19:46:33.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335" autoAdjust="0"/>
  </p:normalViewPr>
  <p:slideViewPr>
    <p:cSldViewPr snapToGrid="0">
      <p:cViewPr varScale="1">
        <p:scale>
          <a:sx n="52" d="100"/>
          <a:sy n="52" d="100"/>
        </p:scale>
        <p:origin x="187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Sierra" userId="4c4bd6b974aa8bff" providerId="LiveId" clId="{3327B05E-5AF8-4E86-9AAA-61B4817AC378}"/>
    <pc:docChg chg="custSel modSld">
      <pc:chgData name="Ana Sierra" userId="4c4bd6b974aa8bff" providerId="LiveId" clId="{3327B05E-5AF8-4E86-9AAA-61B4817AC378}" dt="2020-01-09T01:06:35.640" v="112" actId="20577"/>
      <pc:docMkLst>
        <pc:docMk/>
      </pc:docMkLst>
      <pc:sldChg chg="modNotesTx">
        <pc:chgData name="Ana Sierra" userId="4c4bd6b974aa8bff" providerId="LiveId" clId="{3327B05E-5AF8-4E86-9AAA-61B4817AC378}" dt="2020-01-09T01:06:35.640" v="112" actId="20577"/>
        <pc:sldMkLst>
          <pc:docMk/>
          <pc:sldMk cId="1897534525" sldId="308"/>
        </pc:sldMkLst>
      </pc:sldChg>
    </pc:docChg>
  </pc:docChgLst>
  <pc:docChgLst>
    <pc:chgData name="Ana Sierra" userId="4c4bd6b974aa8bff" providerId="LiveId" clId="{34092E01-4238-4758-A087-EF3EBA65E037}"/>
    <pc:docChg chg="custSel mod addSld modSld sldOrd">
      <pc:chgData name="Ana Sierra" userId="4c4bd6b974aa8bff" providerId="LiveId" clId="{34092E01-4238-4758-A087-EF3EBA65E037}" dt="2020-03-09T19:46:37.034" v="2068" actId="20577"/>
      <pc:docMkLst>
        <pc:docMk/>
      </pc:docMkLst>
      <pc:sldChg chg="modNotesTx">
        <pc:chgData name="Ana Sierra" userId="4c4bd6b974aa8bff" providerId="LiveId" clId="{34092E01-4238-4758-A087-EF3EBA65E037}" dt="2020-03-09T18:17:12.838" v="4" actId="20577"/>
        <pc:sldMkLst>
          <pc:docMk/>
          <pc:sldMk cId="3059172718" sldId="256"/>
        </pc:sldMkLst>
      </pc:sldChg>
      <pc:sldChg chg="modSp mod modNotesTx">
        <pc:chgData name="Ana Sierra" userId="4c4bd6b974aa8bff" providerId="LiveId" clId="{34092E01-4238-4758-A087-EF3EBA65E037}" dt="2020-03-09T18:32:46.123" v="381" actId="20577"/>
        <pc:sldMkLst>
          <pc:docMk/>
          <pc:sldMk cId="2536003157" sldId="259"/>
        </pc:sldMkLst>
        <pc:spChg chg="mod">
          <ac:chgData name="Ana Sierra" userId="4c4bd6b974aa8bff" providerId="LiveId" clId="{34092E01-4238-4758-A087-EF3EBA65E037}" dt="2020-03-09T18:32:46.123" v="381" actId="20577"/>
          <ac:spMkLst>
            <pc:docMk/>
            <pc:sldMk cId="2536003157" sldId="259"/>
            <ac:spMk id="3" creationId="{1DC58069-92AE-47AF-B545-1DBB99A433E4}"/>
          </ac:spMkLst>
        </pc:spChg>
      </pc:sldChg>
      <pc:sldChg chg="modSp modNotesTx">
        <pc:chgData name="Ana Sierra" userId="4c4bd6b974aa8bff" providerId="LiveId" clId="{34092E01-4238-4758-A087-EF3EBA65E037}" dt="2020-03-09T19:46:37.034" v="2068" actId="20577"/>
        <pc:sldMkLst>
          <pc:docMk/>
          <pc:sldMk cId="2686553820" sldId="263"/>
        </pc:sldMkLst>
        <pc:graphicFrameChg chg="mod">
          <ac:chgData name="Ana Sierra" userId="4c4bd6b974aa8bff" providerId="LiveId" clId="{34092E01-4238-4758-A087-EF3EBA65E037}" dt="2020-03-09T19:46:33.168" v="2059" actId="20577"/>
          <ac:graphicFrameMkLst>
            <pc:docMk/>
            <pc:sldMk cId="2686553820" sldId="263"/>
            <ac:graphicFrameMk id="5" creationId="{3D4442AC-FB86-4D90-90CD-9FF789590751}"/>
          </ac:graphicFrameMkLst>
        </pc:graphicFrameChg>
      </pc:sldChg>
      <pc:sldChg chg="modNotesTx">
        <pc:chgData name="Ana Sierra" userId="4c4bd6b974aa8bff" providerId="LiveId" clId="{34092E01-4238-4758-A087-EF3EBA65E037}" dt="2020-03-09T18:26:02.623" v="8" actId="20577"/>
        <pc:sldMkLst>
          <pc:docMk/>
          <pc:sldMk cId="2713435905" sldId="264"/>
        </pc:sldMkLst>
      </pc:sldChg>
      <pc:sldChg chg="modSp mod modNotesTx">
        <pc:chgData name="Ana Sierra" userId="4c4bd6b974aa8bff" providerId="LiveId" clId="{34092E01-4238-4758-A087-EF3EBA65E037}" dt="2020-03-09T18:49:53.156" v="930" actId="313"/>
        <pc:sldMkLst>
          <pc:docMk/>
          <pc:sldMk cId="993144040" sldId="266"/>
        </pc:sldMkLst>
        <pc:spChg chg="mod">
          <ac:chgData name="Ana Sierra" userId="4c4bd6b974aa8bff" providerId="LiveId" clId="{34092E01-4238-4758-A087-EF3EBA65E037}" dt="2020-03-09T18:49:53.156" v="930" actId="313"/>
          <ac:spMkLst>
            <pc:docMk/>
            <pc:sldMk cId="993144040" sldId="266"/>
            <ac:spMk id="3" creationId="{35F2579F-795A-47EB-AC92-2B1E9DBBB1C7}"/>
          </ac:spMkLst>
        </pc:spChg>
      </pc:sldChg>
      <pc:sldChg chg="addSp delSp modSp mod modNotesTx">
        <pc:chgData name="Ana Sierra" userId="4c4bd6b974aa8bff" providerId="LiveId" clId="{34092E01-4238-4758-A087-EF3EBA65E037}" dt="2020-03-09T18:30:50.480" v="364" actId="1076"/>
        <pc:sldMkLst>
          <pc:docMk/>
          <pc:sldMk cId="3965063318" sldId="273"/>
        </pc:sldMkLst>
        <pc:spChg chg="del">
          <ac:chgData name="Ana Sierra" userId="4c4bd6b974aa8bff" providerId="LiveId" clId="{34092E01-4238-4758-A087-EF3EBA65E037}" dt="2020-03-09T18:29:49.294" v="331" actId="478"/>
          <ac:spMkLst>
            <pc:docMk/>
            <pc:sldMk cId="3965063318" sldId="273"/>
            <ac:spMk id="3" creationId="{21E28A83-BCDC-4A69-A1F0-A8D22B659557}"/>
          </ac:spMkLst>
        </pc:spChg>
        <pc:spChg chg="mod">
          <ac:chgData name="Ana Sierra" userId="4c4bd6b974aa8bff" providerId="LiveId" clId="{34092E01-4238-4758-A087-EF3EBA65E037}" dt="2020-03-09T18:29:59.644" v="335" actId="403"/>
          <ac:spMkLst>
            <pc:docMk/>
            <pc:sldMk cId="3965063318" sldId="273"/>
            <ac:spMk id="4" creationId="{F16AF363-64DD-43D8-9D05-C86331D1523C}"/>
          </ac:spMkLst>
        </pc:spChg>
        <pc:spChg chg="mod">
          <ac:chgData name="Ana Sierra" userId="4c4bd6b974aa8bff" providerId="LiveId" clId="{34092E01-4238-4758-A087-EF3EBA65E037}" dt="2020-03-09T18:30:50.480" v="364" actId="1076"/>
          <ac:spMkLst>
            <pc:docMk/>
            <pc:sldMk cId="3965063318" sldId="273"/>
            <ac:spMk id="5" creationId="{23CFEE9B-09DC-4179-BA8A-835FA848C885}"/>
          </ac:spMkLst>
        </pc:spChg>
        <pc:spChg chg="add del mod">
          <ac:chgData name="Ana Sierra" userId="4c4bd6b974aa8bff" providerId="LiveId" clId="{34092E01-4238-4758-A087-EF3EBA65E037}" dt="2020-03-09T18:29:51.609" v="332" actId="478"/>
          <ac:spMkLst>
            <pc:docMk/>
            <pc:sldMk cId="3965063318" sldId="273"/>
            <ac:spMk id="7" creationId="{8B1A52C9-0868-4A4F-8FB1-BF32E19C8C55}"/>
          </ac:spMkLst>
        </pc:spChg>
      </pc:sldChg>
      <pc:sldChg chg="addSp delSp modSp mod">
        <pc:chgData name="Ana Sierra" userId="4c4bd6b974aa8bff" providerId="LiveId" clId="{34092E01-4238-4758-A087-EF3EBA65E037}" dt="2020-03-09T18:42:18.703" v="442" actId="1076"/>
        <pc:sldMkLst>
          <pc:docMk/>
          <pc:sldMk cId="208119764" sldId="283"/>
        </pc:sldMkLst>
        <pc:spChg chg="del">
          <ac:chgData name="Ana Sierra" userId="4c4bd6b974aa8bff" providerId="LiveId" clId="{34092E01-4238-4758-A087-EF3EBA65E037}" dt="2020-03-09T18:41:59.329" v="438" actId="26606"/>
          <ac:spMkLst>
            <pc:docMk/>
            <pc:sldMk cId="208119764" sldId="283"/>
            <ac:spMk id="110" creationId="{C2579DAE-C141-48DB-810E-C070C300819E}"/>
          </ac:spMkLst>
        </pc:spChg>
        <pc:spChg chg="del">
          <ac:chgData name="Ana Sierra" userId="4c4bd6b974aa8bff" providerId="LiveId" clId="{34092E01-4238-4758-A087-EF3EBA65E037}" dt="2020-03-09T18:41:59.329" v="438" actId="26606"/>
          <ac:spMkLst>
            <pc:docMk/>
            <pc:sldMk cId="208119764" sldId="283"/>
            <ac:spMk id="112" creationId="{02FD90C3-6350-4D5B-9738-6E94EDF30F74}"/>
          </ac:spMkLst>
        </pc:spChg>
        <pc:spChg chg="del">
          <ac:chgData name="Ana Sierra" userId="4c4bd6b974aa8bff" providerId="LiveId" clId="{34092E01-4238-4758-A087-EF3EBA65E037}" dt="2020-03-09T18:41:59.329" v="438" actId="26606"/>
          <ac:spMkLst>
            <pc:docMk/>
            <pc:sldMk cId="208119764" sldId="283"/>
            <ac:spMk id="114" creationId="{41497DE5-0939-4D1D-9350-0C5E1B209C68}"/>
          </ac:spMkLst>
        </pc:spChg>
        <pc:spChg chg="del">
          <ac:chgData name="Ana Sierra" userId="4c4bd6b974aa8bff" providerId="LiveId" clId="{34092E01-4238-4758-A087-EF3EBA65E037}" dt="2020-03-09T18:41:59.329" v="438" actId="26606"/>
          <ac:spMkLst>
            <pc:docMk/>
            <pc:sldMk cId="208119764" sldId="283"/>
            <ac:spMk id="116" creationId="{5CCC70ED-6C63-4537-B7EB-51990D6C0A6F}"/>
          </ac:spMkLst>
        </pc:spChg>
        <pc:spChg chg="del">
          <ac:chgData name="Ana Sierra" userId="4c4bd6b974aa8bff" providerId="LiveId" clId="{34092E01-4238-4758-A087-EF3EBA65E037}" dt="2020-03-09T18:41:59.329" v="438" actId="26606"/>
          <ac:spMkLst>
            <pc:docMk/>
            <pc:sldMk cId="208119764" sldId="283"/>
            <ac:spMk id="118" creationId="{B76E24C1-2968-40DC-A36E-F6B85F0F0752}"/>
          </ac:spMkLst>
        </pc:spChg>
        <pc:spChg chg="add">
          <ac:chgData name="Ana Sierra" userId="4c4bd6b974aa8bff" providerId="LiveId" clId="{34092E01-4238-4758-A087-EF3EBA65E037}" dt="2020-03-09T18:41:59.329" v="438" actId="26606"/>
          <ac:spMkLst>
            <pc:docMk/>
            <pc:sldMk cId="208119764" sldId="283"/>
            <ac:spMk id="123" creationId="{C2579DAE-C141-48DB-810E-C070C300819E}"/>
          </ac:spMkLst>
        </pc:spChg>
        <pc:spChg chg="add">
          <ac:chgData name="Ana Sierra" userId="4c4bd6b974aa8bff" providerId="LiveId" clId="{34092E01-4238-4758-A087-EF3EBA65E037}" dt="2020-03-09T18:41:59.329" v="438" actId="26606"/>
          <ac:spMkLst>
            <pc:docMk/>
            <pc:sldMk cId="208119764" sldId="283"/>
            <ac:spMk id="125" creationId="{02FD90C3-6350-4D5B-9738-6E94EDF30F74}"/>
          </ac:spMkLst>
        </pc:spChg>
        <pc:graphicFrameChg chg="mod modGraphic">
          <ac:chgData name="Ana Sierra" userId="4c4bd6b974aa8bff" providerId="LiveId" clId="{34092E01-4238-4758-A087-EF3EBA65E037}" dt="2020-03-09T18:42:18.703" v="442" actId="1076"/>
          <ac:graphicFrameMkLst>
            <pc:docMk/>
            <pc:sldMk cId="208119764" sldId="283"/>
            <ac:graphicFrameMk id="6" creationId="{11466A01-6A1F-40C4-9AC5-CFC3510A4511}"/>
          </ac:graphicFrameMkLst>
        </pc:graphicFrameChg>
      </pc:sldChg>
      <pc:sldChg chg="addSp delSp modSp mod">
        <pc:chgData name="Ana Sierra" userId="4c4bd6b974aa8bff" providerId="LiveId" clId="{34092E01-4238-4758-A087-EF3EBA65E037}" dt="2020-03-09T18:41:36.802" v="437" actId="1076"/>
        <pc:sldMkLst>
          <pc:docMk/>
          <pc:sldMk cId="954842532" sldId="284"/>
        </pc:sldMkLst>
        <pc:spChg chg="add">
          <ac:chgData name="Ana Sierra" userId="4c4bd6b974aa8bff" providerId="LiveId" clId="{34092E01-4238-4758-A087-EF3EBA65E037}" dt="2020-03-09T18:41:23.747" v="434" actId="26606"/>
          <ac:spMkLst>
            <pc:docMk/>
            <pc:sldMk cId="954842532" sldId="284"/>
            <ac:spMk id="88" creationId="{C2579DAE-C141-48DB-810E-C070C300819E}"/>
          </ac:spMkLst>
        </pc:spChg>
        <pc:spChg chg="add">
          <ac:chgData name="Ana Sierra" userId="4c4bd6b974aa8bff" providerId="LiveId" clId="{34092E01-4238-4758-A087-EF3EBA65E037}" dt="2020-03-09T18:41:23.747" v="434" actId="26606"/>
          <ac:spMkLst>
            <pc:docMk/>
            <pc:sldMk cId="954842532" sldId="284"/>
            <ac:spMk id="90" creationId="{02FD90C3-6350-4D5B-9738-6E94EDF30F74}"/>
          </ac:spMkLst>
        </pc:spChg>
        <pc:spChg chg="del">
          <ac:chgData name="Ana Sierra" userId="4c4bd6b974aa8bff" providerId="LiveId" clId="{34092E01-4238-4758-A087-EF3EBA65E037}" dt="2020-03-09T18:41:23.747" v="434" actId="26606"/>
          <ac:spMkLst>
            <pc:docMk/>
            <pc:sldMk cId="954842532" sldId="284"/>
            <ac:spMk id="143" creationId="{C2579DAE-C141-48DB-810E-C070C300819E}"/>
          </ac:spMkLst>
        </pc:spChg>
        <pc:spChg chg="del">
          <ac:chgData name="Ana Sierra" userId="4c4bd6b974aa8bff" providerId="LiveId" clId="{34092E01-4238-4758-A087-EF3EBA65E037}" dt="2020-03-09T18:41:23.747" v="434" actId="26606"/>
          <ac:spMkLst>
            <pc:docMk/>
            <pc:sldMk cId="954842532" sldId="284"/>
            <ac:spMk id="144" creationId="{02FD90C3-6350-4D5B-9738-6E94EDF30F74}"/>
          </ac:spMkLst>
        </pc:spChg>
        <pc:spChg chg="del">
          <ac:chgData name="Ana Sierra" userId="4c4bd6b974aa8bff" providerId="LiveId" clId="{34092E01-4238-4758-A087-EF3EBA65E037}" dt="2020-03-09T18:41:23.747" v="434" actId="26606"/>
          <ac:spMkLst>
            <pc:docMk/>
            <pc:sldMk cId="954842532" sldId="284"/>
            <ac:spMk id="145" creationId="{41497DE5-0939-4D1D-9350-0C5E1B209C68}"/>
          </ac:spMkLst>
        </pc:spChg>
        <pc:spChg chg="del">
          <ac:chgData name="Ana Sierra" userId="4c4bd6b974aa8bff" providerId="LiveId" clId="{34092E01-4238-4758-A087-EF3EBA65E037}" dt="2020-03-09T18:41:23.747" v="434" actId="26606"/>
          <ac:spMkLst>
            <pc:docMk/>
            <pc:sldMk cId="954842532" sldId="284"/>
            <ac:spMk id="146" creationId="{5CCC70ED-6C63-4537-B7EB-51990D6C0A6F}"/>
          </ac:spMkLst>
        </pc:spChg>
        <pc:spChg chg="del">
          <ac:chgData name="Ana Sierra" userId="4c4bd6b974aa8bff" providerId="LiveId" clId="{34092E01-4238-4758-A087-EF3EBA65E037}" dt="2020-03-09T18:41:23.747" v="434" actId="26606"/>
          <ac:spMkLst>
            <pc:docMk/>
            <pc:sldMk cId="954842532" sldId="284"/>
            <ac:spMk id="147" creationId="{B76E24C1-2968-40DC-A36E-F6B85F0F0752}"/>
          </ac:spMkLst>
        </pc:spChg>
        <pc:graphicFrameChg chg="mod modGraphic">
          <ac:chgData name="Ana Sierra" userId="4c4bd6b974aa8bff" providerId="LiveId" clId="{34092E01-4238-4758-A087-EF3EBA65E037}" dt="2020-03-09T18:41:36.802" v="437" actId="1076"/>
          <ac:graphicFrameMkLst>
            <pc:docMk/>
            <pc:sldMk cId="954842532" sldId="284"/>
            <ac:graphicFrameMk id="6" creationId="{57B6BF21-B86D-4ACF-8606-FC6DEF385552}"/>
          </ac:graphicFrameMkLst>
        </pc:graphicFrameChg>
      </pc:sldChg>
      <pc:sldChg chg="ord">
        <pc:chgData name="Ana Sierra" userId="4c4bd6b974aa8bff" providerId="LiveId" clId="{34092E01-4238-4758-A087-EF3EBA65E037}" dt="2020-03-09T18:35:45.654" v="416"/>
        <pc:sldMkLst>
          <pc:docMk/>
          <pc:sldMk cId="1080827741" sldId="286"/>
        </pc:sldMkLst>
      </pc:sldChg>
      <pc:sldChg chg="addSp delSp modSp mod">
        <pc:chgData name="Ana Sierra" userId="4c4bd6b974aa8bff" providerId="LiveId" clId="{34092E01-4238-4758-A087-EF3EBA65E037}" dt="2020-03-09T18:40:26.366" v="427" actId="1076"/>
        <pc:sldMkLst>
          <pc:docMk/>
          <pc:sldMk cId="3812178861" sldId="289"/>
        </pc:sldMkLst>
        <pc:spChg chg="del">
          <ac:chgData name="Ana Sierra" userId="4c4bd6b974aa8bff" providerId="LiveId" clId="{34092E01-4238-4758-A087-EF3EBA65E037}" dt="2020-03-09T18:40:15.890" v="424" actId="26606"/>
          <ac:spMkLst>
            <pc:docMk/>
            <pc:sldMk cId="3812178861" sldId="289"/>
            <ac:spMk id="38" creationId="{C2579DAE-C141-48DB-810E-C070C300819E}"/>
          </ac:spMkLst>
        </pc:spChg>
        <pc:spChg chg="del">
          <ac:chgData name="Ana Sierra" userId="4c4bd6b974aa8bff" providerId="LiveId" clId="{34092E01-4238-4758-A087-EF3EBA65E037}" dt="2020-03-09T18:40:15.890" v="424" actId="26606"/>
          <ac:spMkLst>
            <pc:docMk/>
            <pc:sldMk cId="3812178861" sldId="289"/>
            <ac:spMk id="40" creationId="{02FD90C3-6350-4D5B-9738-6E94EDF30F74}"/>
          </ac:spMkLst>
        </pc:spChg>
        <pc:spChg chg="del">
          <ac:chgData name="Ana Sierra" userId="4c4bd6b974aa8bff" providerId="LiveId" clId="{34092E01-4238-4758-A087-EF3EBA65E037}" dt="2020-03-09T18:40:15.890" v="424" actId="26606"/>
          <ac:spMkLst>
            <pc:docMk/>
            <pc:sldMk cId="3812178861" sldId="289"/>
            <ac:spMk id="42" creationId="{41497DE5-0939-4D1D-9350-0C5E1B209C68}"/>
          </ac:spMkLst>
        </pc:spChg>
        <pc:spChg chg="del">
          <ac:chgData name="Ana Sierra" userId="4c4bd6b974aa8bff" providerId="LiveId" clId="{34092E01-4238-4758-A087-EF3EBA65E037}" dt="2020-03-09T18:40:15.890" v="424" actId="26606"/>
          <ac:spMkLst>
            <pc:docMk/>
            <pc:sldMk cId="3812178861" sldId="289"/>
            <ac:spMk id="44" creationId="{5CCC70ED-6C63-4537-B7EB-51990D6C0A6F}"/>
          </ac:spMkLst>
        </pc:spChg>
        <pc:spChg chg="del">
          <ac:chgData name="Ana Sierra" userId="4c4bd6b974aa8bff" providerId="LiveId" clId="{34092E01-4238-4758-A087-EF3EBA65E037}" dt="2020-03-09T18:40:15.890" v="424" actId="26606"/>
          <ac:spMkLst>
            <pc:docMk/>
            <pc:sldMk cId="3812178861" sldId="289"/>
            <ac:spMk id="46" creationId="{B76E24C1-2968-40DC-A36E-F6B85F0F0752}"/>
          </ac:spMkLst>
        </pc:spChg>
        <pc:spChg chg="add">
          <ac:chgData name="Ana Sierra" userId="4c4bd6b974aa8bff" providerId="LiveId" clId="{34092E01-4238-4758-A087-EF3EBA65E037}" dt="2020-03-09T18:40:15.890" v="424" actId="26606"/>
          <ac:spMkLst>
            <pc:docMk/>
            <pc:sldMk cId="3812178861" sldId="289"/>
            <ac:spMk id="51" creationId="{C2579DAE-C141-48DB-810E-C070C300819E}"/>
          </ac:spMkLst>
        </pc:spChg>
        <pc:spChg chg="add">
          <ac:chgData name="Ana Sierra" userId="4c4bd6b974aa8bff" providerId="LiveId" clId="{34092E01-4238-4758-A087-EF3EBA65E037}" dt="2020-03-09T18:40:15.890" v="424" actId="26606"/>
          <ac:spMkLst>
            <pc:docMk/>
            <pc:sldMk cId="3812178861" sldId="289"/>
            <ac:spMk id="53" creationId="{02FD90C3-6350-4D5B-9738-6E94EDF30F74}"/>
          </ac:spMkLst>
        </pc:spChg>
        <pc:graphicFrameChg chg="mod modGraphic">
          <ac:chgData name="Ana Sierra" userId="4c4bd6b974aa8bff" providerId="LiveId" clId="{34092E01-4238-4758-A087-EF3EBA65E037}" dt="2020-03-09T18:40:26.366" v="427" actId="1076"/>
          <ac:graphicFrameMkLst>
            <pc:docMk/>
            <pc:sldMk cId="3812178861" sldId="289"/>
            <ac:graphicFrameMk id="2" creationId="{874D22A8-9659-406B-8DE6-3C18A5CCEE18}"/>
          </ac:graphicFrameMkLst>
        </pc:graphicFrameChg>
      </pc:sldChg>
      <pc:sldChg chg="addSp delSp modSp mod">
        <pc:chgData name="Ana Sierra" userId="4c4bd6b974aa8bff" providerId="LiveId" clId="{34092E01-4238-4758-A087-EF3EBA65E037}" dt="2020-03-09T18:41:06.823" v="433" actId="1076"/>
        <pc:sldMkLst>
          <pc:docMk/>
          <pc:sldMk cId="1068167056" sldId="291"/>
        </pc:sldMkLst>
        <pc:spChg chg="del">
          <ac:chgData name="Ana Sierra" userId="4c4bd6b974aa8bff" providerId="LiveId" clId="{34092E01-4238-4758-A087-EF3EBA65E037}" dt="2020-03-09T18:40:52.480" v="429" actId="26606"/>
          <ac:spMkLst>
            <pc:docMk/>
            <pc:sldMk cId="1068167056" sldId="291"/>
            <ac:spMk id="102" creationId="{C2579DAE-C141-48DB-810E-C070C300819E}"/>
          </ac:spMkLst>
        </pc:spChg>
        <pc:spChg chg="del">
          <ac:chgData name="Ana Sierra" userId="4c4bd6b974aa8bff" providerId="LiveId" clId="{34092E01-4238-4758-A087-EF3EBA65E037}" dt="2020-03-09T18:40:52.480" v="429" actId="26606"/>
          <ac:spMkLst>
            <pc:docMk/>
            <pc:sldMk cId="1068167056" sldId="291"/>
            <ac:spMk id="104" creationId="{02FD90C3-6350-4D5B-9738-6E94EDF30F74}"/>
          </ac:spMkLst>
        </pc:spChg>
        <pc:spChg chg="del">
          <ac:chgData name="Ana Sierra" userId="4c4bd6b974aa8bff" providerId="LiveId" clId="{34092E01-4238-4758-A087-EF3EBA65E037}" dt="2020-03-09T18:40:52.480" v="429" actId="26606"/>
          <ac:spMkLst>
            <pc:docMk/>
            <pc:sldMk cId="1068167056" sldId="291"/>
            <ac:spMk id="106" creationId="{41497DE5-0939-4D1D-9350-0C5E1B209C68}"/>
          </ac:spMkLst>
        </pc:spChg>
        <pc:spChg chg="del">
          <ac:chgData name="Ana Sierra" userId="4c4bd6b974aa8bff" providerId="LiveId" clId="{34092E01-4238-4758-A087-EF3EBA65E037}" dt="2020-03-09T18:40:52.480" v="429" actId="26606"/>
          <ac:spMkLst>
            <pc:docMk/>
            <pc:sldMk cId="1068167056" sldId="291"/>
            <ac:spMk id="108" creationId="{5CCC70ED-6C63-4537-B7EB-51990D6C0A6F}"/>
          </ac:spMkLst>
        </pc:spChg>
        <pc:spChg chg="del">
          <ac:chgData name="Ana Sierra" userId="4c4bd6b974aa8bff" providerId="LiveId" clId="{34092E01-4238-4758-A087-EF3EBA65E037}" dt="2020-03-09T18:40:52.480" v="429" actId="26606"/>
          <ac:spMkLst>
            <pc:docMk/>
            <pc:sldMk cId="1068167056" sldId="291"/>
            <ac:spMk id="110" creationId="{B76E24C1-2968-40DC-A36E-F6B85F0F0752}"/>
          </ac:spMkLst>
        </pc:spChg>
        <pc:spChg chg="add">
          <ac:chgData name="Ana Sierra" userId="4c4bd6b974aa8bff" providerId="LiveId" clId="{34092E01-4238-4758-A087-EF3EBA65E037}" dt="2020-03-09T18:40:52.480" v="429" actId="26606"/>
          <ac:spMkLst>
            <pc:docMk/>
            <pc:sldMk cId="1068167056" sldId="291"/>
            <ac:spMk id="115" creationId="{C2579DAE-C141-48DB-810E-C070C300819E}"/>
          </ac:spMkLst>
        </pc:spChg>
        <pc:spChg chg="add">
          <ac:chgData name="Ana Sierra" userId="4c4bd6b974aa8bff" providerId="LiveId" clId="{34092E01-4238-4758-A087-EF3EBA65E037}" dt="2020-03-09T18:40:52.480" v="429" actId="26606"/>
          <ac:spMkLst>
            <pc:docMk/>
            <pc:sldMk cId="1068167056" sldId="291"/>
            <ac:spMk id="117" creationId="{02FD90C3-6350-4D5B-9738-6E94EDF30F74}"/>
          </ac:spMkLst>
        </pc:spChg>
        <pc:graphicFrameChg chg="mod modGraphic">
          <ac:chgData name="Ana Sierra" userId="4c4bd6b974aa8bff" providerId="LiveId" clId="{34092E01-4238-4758-A087-EF3EBA65E037}" dt="2020-03-09T18:41:06.823" v="433" actId="1076"/>
          <ac:graphicFrameMkLst>
            <pc:docMk/>
            <pc:sldMk cId="1068167056" sldId="291"/>
            <ac:graphicFrameMk id="4" creationId="{8A969EDE-3902-4DFC-9180-611CBB6EE3A1}"/>
          </ac:graphicFrameMkLst>
        </pc:graphicFrameChg>
      </pc:sldChg>
      <pc:sldChg chg="addSp delSp modSp mod">
        <pc:chgData name="Ana Sierra" userId="4c4bd6b974aa8bff" providerId="LiveId" clId="{34092E01-4238-4758-A087-EF3EBA65E037}" dt="2020-03-09T18:40:40.931" v="428" actId="26606"/>
        <pc:sldMkLst>
          <pc:docMk/>
          <pc:sldMk cId="2088939468" sldId="292"/>
        </pc:sldMkLst>
        <pc:spChg chg="del">
          <ac:chgData name="Ana Sierra" userId="4c4bd6b974aa8bff" providerId="LiveId" clId="{34092E01-4238-4758-A087-EF3EBA65E037}" dt="2020-03-09T18:40:40.931" v="428" actId="26606"/>
          <ac:spMkLst>
            <pc:docMk/>
            <pc:sldMk cId="2088939468" sldId="292"/>
            <ac:spMk id="62" creationId="{C2579DAE-C141-48DB-810E-C070C300819E}"/>
          </ac:spMkLst>
        </pc:spChg>
        <pc:spChg chg="del">
          <ac:chgData name="Ana Sierra" userId="4c4bd6b974aa8bff" providerId="LiveId" clId="{34092E01-4238-4758-A087-EF3EBA65E037}" dt="2020-03-09T18:40:40.931" v="428" actId="26606"/>
          <ac:spMkLst>
            <pc:docMk/>
            <pc:sldMk cId="2088939468" sldId="292"/>
            <ac:spMk id="64" creationId="{02FD90C3-6350-4D5B-9738-6E94EDF30F74}"/>
          </ac:spMkLst>
        </pc:spChg>
        <pc:spChg chg="del">
          <ac:chgData name="Ana Sierra" userId="4c4bd6b974aa8bff" providerId="LiveId" clId="{34092E01-4238-4758-A087-EF3EBA65E037}" dt="2020-03-09T18:40:40.931" v="428" actId="26606"/>
          <ac:spMkLst>
            <pc:docMk/>
            <pc:sldMk cId="2088939468" sldId="292"/>
            <ac:spMk id="66" creationId="{41497DE5-0939-4D1D-9350-0C5E1B209C68}"/>
          </ac:spMkLst>
        </pc:spChg>
        <pc:spChg chg="del">
          <ac:chgData name="Ana Sierra" userId="4c4bd6b974aa8bff" providerId="LiveId" clId="{34092E01-4238-4758-A087-EF3EBA65E037}" dt="2020-03-09T18:40:40.931" v="428" actId="26606"/>
          <ac:spMkLst>
            <pc:docMk/>
            <pc:sldMk cId="2088939468" sldId="292"/>
            <ac:spMk id="68" creationId="{5CCC70ED-6C63-4537-B7EB-51990D6C0A6F}"/>
          </ac:spMkLst>
        </pc:spChg>
        <pc:spChg chg="del">
          <ac:chgData name="Ana Sierra" userId="4c4bd6b974aa8bff" providerId="LiveId" clId="{34092E01-4238-4758-A087-EF3EBA65E037}" dt="2020-03-09T18:40:40.931" v="428" actId="26606"/>
          <ac:spMkLst>
            <pc:docMk/>
            <pc:sldMk cId="2088939468" sldId="292"/>
            <ac:spMk id="70" creationId="{B76E24C1-2968-40DC-A36E-F6B85F0F0752}"/>
          </ac:spMkLst>
        </pc:spChg>
        <pc:spChg chg="add">
          <ac:chgData name="Ana Sierra" userId="4c4bd6b974aa8bff" providerId="LiveId" clId="{34092E01-4238-4758-A087-EF3EBA65E037}" dt="2020-03-09T18:40:40.931" v="428" actId="26606"/>
          <ac:spMkLst>
            <pc:docMk/>
            <pc:sldMk cId="2088939468" sldId="292"/>
            <ac:spMk id="75" creationId="{C2579DAE-C141-48DB-810E-C070C300819E}"/>
          </ac:spMkLst>
        </pc:spChg>
        <pc:spChg chg="add">
          <ac:chgData name="Ana Sierra" userId="4c4bd6b974aa8bff" providerId="LiveId" clId="{34092E01-4238-4758-A087-EF3EBA65E037}" dt="2020-03-09T18:40:40.931" v="428" actId="26606"/>
          <ac:spMkLst>
            <pc:docMk/>
            <pc:sldMk cId="2088939468" sldId="292"/>
            <ac:spMk id="77" creationId="{02FD90C3-6350-4D5B-9738-6E94EDF30F74}"/>
          </ac:spMkLst>
        </pc:spChg>
        <pc:graphicFrameChg chg="mod modGraphic">
          <ac:chgData name="Ana Sierra" userId="4c4bd6b974aa8bff" providerId="LiveId" clId="{34092E01-4238-4758-A087-EF3EBA65E037}" dt="2020-03-09T18:40:40.931" v="428" actId="26606"/>
          <ac:graphicFrameMkLst>
            <pc:docMk/>
            <pc:sldMk cId="2088939468" sldId="292"/>
            <ac:graphicFrameMk id="2" creationId="{3FCFD2DE-C6A6-4440-98A0-8149297521FB}"/>
          </ac:graphicFrameMkLst>
        </pc:graphicFrameChg>
      </pc:sldChg>
      <pc:sldChg chg="modNotesTx">
        <pc:chgData name="Ana Sierra" userId="4c4bd6b974aa8bff" providerId="LiveId" clId="{34092E01-4238-4758-A087-EF3EBA65E037}" dt="2020-03-09T18:43:48.539" v="497" actId="20577"/>
        <pc:sldMkLst>
          <pc:docMk/>
          <pc:sldMk cId="58746919" sldId="294"/>
        </pc:sldMkLst>
      </pc:sldChg>
      <pc:sldChg chg="modNotesTx">
        <pc:chgData name="Ana Sierra" userId="4c4bd6b974aa8bff" providerId="LiveId" clId="{34092E01-4238-4758-A087-EF3EBA65E037}" dt="2020-03-09T19:40:32.650" v="2057" actId="20577"/>
        <pc:sldMkLst>
          <pc:docMk/>
          <pc:sldMk cId="1787619879" sldId="299"/>
        </pc:sldMkLst>
      </pc:sldChg>
      <pc:sldChg chg="modNotesTx">
        <pc:chgData name="Ana Sierra" userId="4c4bd6b974aa8bff" providerId="LiveId" clId="{34092E01-4238-4758-A087-EF3EBA65E037}" dt="2020-03-09T18:50:43.445" v="932" actId="20577"/>
        <pc:sldMkLst>
          <pc:docMk/>
          <pc:sldMk cId="1626055782" sldId="301"/>
        </pc:sldMkLst>
      </pc:sldChg>
      <pc:sldChg chg="modSp mod">
        <pc:chgData name="Ana Sierra" userId="4c4bd6b974aa8bff" providerId="LiveId" clId="{34092E01-4238-4758-A087-EF3EBA65E037}" dt="2020-03-09T19:28:11.535" v="1993" actId="20577"/>
        <pc:sldMkLst>
          <pc:docMk/>
          <pc:sldMk cId="3093301802" sldId="305"/>
        </pc:sldMkLst>
        <pc:spChg chg="mod">
          <ac:chgData name="Ana Sierra" userId="4c4bd6b974aa8bff" providerId="LiveId" clId="{34092E01-4238-4758-A087-EF3EBA65E037}" dt="2020-03-09T19:28:11.535" v="1993" actId="20577"/>
          <ac:spMkLst>
            <pc:docMk/>
            <pc:sldMk cId="3093301802" sldId="305"/>
            <ac:spMk id="2" creationId="{E942E7A3-3D72-4102-A983-AAEE93E5B404}"/>
          </ac:spMkLst>
        </pc:spChg>
      </pc:sldChg>
      <pc:sldChg chg="modNotesTx">
        <pc:chgData name="Ana Sierra" userId="4c4bd6b974aa8bff" providerId="LiveId" clId="{34092E01-4238-4758-A087-EF3EBA65E037}" dt="2020-03-09T18:56:47.532" v="1023" actId="20577"/>
        <pc:sldMkLst>
          <pc:docMk/>
          <pc:sldMk cId="3329996524" sldId="307"/>
        </pc:sldMkLst>
      </pc:sldChg>
      <pc:sldChg chg="addSp delSp modSp mod ord modNotesTx">
        <pc:chgData name="Ana Sierra" userId="4c4bd6b974aa8bff" providerId="LiveId" clId="{34092E01-4238-4758-A087-EF3EBA65E037}" dt="2020-03-09T18:46:45.634" v="683" actId="20577"/>
        <pc:sldMkLst>
          <pc:docMk/>
          <pc:sldMk cId="2886674188" sldId="312"/>
        </pc:sldMkLst>
        <pc:spChg chg="del mod">
          <ac:chgData name="Ana Sierra" userId="4c4bd6b974aa8bff" providerId="LiveId" clId="{34092E01-4238-4758-A087-EF3EBA65E037}" dt="2020-03-09T18:44:44.666" v="502" actId="478"/>
          <ac:spMkLst>
            <pc:docMk/>
            <pc:sldMk cId="2886674188" sldId="312"/>
            <ac:spMk id="5" creationId="{6D2C1D37-D753-44DF-8691-7D70C4CF498C}"/>
          </ac:spMkLst>
        </pc:spChg>
        <pc:spChg chg="add mod">
          <ac:chgData name="Ana Sierra" userId="4c4bd6b974aa8bff" providerId="LiveId" clId="{34092E01-4238-4758-A087-EF3EBA65E037}" dt="2020-03-09T18:45:38.884" v="524" actId="1076"/>
          <ac:spMkLst>
            <pc:docMk/>
            <pc:sldMk cId="2886674188" sldId="312"/>
            <ac:spMk id="19" creationId="{9CC5DE3E-1189-413A-B6DC-B8FECDE343B4}"/>
          </ac:spMkLst>
        </pc:spChg>
        <pc:spChg chg="del">
          <ac:chgData name="Ana Sierra" userId="4c4bd6b974aa8bff" providerId="LiveId" clId="{34092E01-4238-4758-A087-EF3EBA65E037}" dt="2020-03-09T18:44:23.724" v="500" actId="26606"/>
          <ac:spMkLst>
            <pc:docMk/>
            <pc:sldMk cId="2886674188" sldId="312"/>
            <ac:spMk id="23" creationId="{C2579DAE-C141-48DB-810E-C070C300819E}"/>
          </ac:spMkLst>
        </pc:spChg>
        <pc:spChg chg="del">
          <ac:chgData name="Ana Sierra" userId="4c4bd6b974aa8bff" providerId="LiveId" clId="{34092E01-4238-4758-A087-EF3EBA65E037}" dt="2020-03-09T18:44:23.724" v="500" actId="26606"/>
          <ac:spMkLst>
            <pc:docMk/>
            <pc:sldMk cId="2886674188" sldId="312"/>
            <ac:spMk id="25" creationId="{02FD90C3-6350-4D5B-9738-6E94EDF30F74}"/>
          </ac:spMkLst>
        </pc:spChg>
        <pc:spChg chg="add del">
          <ac:chgData name="Ana Sierra" userId="4c4bd6b974aa8bff" providerId="LiveId" clId="{34092E01-4238-4758-A087-EF3EBA65E037}" dt="2020-03-09T18:44:30.222" v="501" actId="478"/>
          <ac:spMkLst>
            <pc:docMk/>
            <pc:sldMk cId="2886674188" sldId="312"/>
            <ac:spMk id="29" creationId="{1FB0A9B2-9C9B-49CA-BEC1-7A0DC9837BC6}"/>
          </ac:spMkLst>
        </pc:spChg>
        <pc:spChg chg="add del">
          <ac:chgData name="Ana Sierra" userId="4c4bd6b974aa8bff" providerId="LiveId" clId="{34092E01-4238-4758-A087-EF3EBA65E037}" dt="2020-03-09T18:44:51.855" v="503" actId="26606"/>
          <ac:spMkLst>
            <pc:docMk/>
            <pc:sldMk cId="2886674188" sldId="312"/>
            <ac:spMk id="32" creationId="{44CC594A-A820-450F-B363-C19201FCFEC6}"/>
          </ac:spMkLst>
        </pc:spChg>
        <pc:spChg chg="add del">
          <ac:chgData name="Ana Sierra" userId="4c4bd6b974aa8bff" providerId="LiveId" clId="{34092E01-4238-4758-A087-EF3EBA65E037}" dt="2020-03-09T18:44:51.855" v="503" actId="26606"/>
          <ac:spMkLst>
            <pc:docMk/>
            <pc:sldMk cId="2886674188" sldId="312"/>
            <ac:spMk id="34" creationId="{59FAB3DA-E9ED-4574-ABCC-378BC0FF1BBC}"/>
          </ac:spMkLst>
        </pc:spChg>
        <pc:spChg chg="add del">
          <ac:chgData name="Ana Sierra" userId="4c4bd6b974aa8bff" providerId="LiveId" clId="{34092E01-4238-4758-A087-EF3EBA65E037}" dt="2020-03-09T18:44:51.855" v="503" actId="26606"/>
          <ac:spMkLst>
            <pc:docMk/>
            <pc:sldMk cId="2886674188" sldId="312"/>
            <ac:spMk id="36" creationId="{53B8D6B0-55D6-48DC-86D8-FD95D5F118AB}"/>
          </ac:spMkLst>
        </pc:spChg>
        <pc:spChg chg="add del">
          <ac:chgData name="Ana Sierra" userId="4c4bd6b974aa8bff" providerId="LiveId" clId="{34092E01-4238-4758-A087-EF3EBA65E037}" dt="2020-03-09T18:44:55.485" v="505" actId="26606"/>
          <ac:spMkLst>
            <pc:docMk/>
            <pc:sldMk cId="2886674188" sldId="312"/>
            <ac:spMk id="41" creationId="{C2579DAE-C141-48DB-810E-C070C300819E}"/>
          </ac:spMkLst>
        </pc:spChg>
        <pc:spChg chg="add del">
          <ac:chgData name="Ana Sierra" userId="4c4bd6b974aa8bff" providerId="LiveId" clId="{34092E01-4238-4758-A087-EF3EBA65E037}" dt="2020-03-09T18:44:55.485" v="505" actId="26606"/>
          <ac:spMkLst>
            <pc:docMk/>
            <pc:sldMk cId="2886674188" sldId="312"/>
            <ac:spMk id="43" creationId="{02FD90C3-6350-4D5B-9738-6E94EDF30F74}"/>
          </ac:spMkLst>
        </pc:spChg>
        <pc:spChg chg="add del">
          <ac:chgData name="Ana Sierra" userId="4c4bd6b974aa8bff" providerId="LiveId" clId="{34092E01-4238-4758-A087-EF3EBA65E037}" dt="2020-03-09T18:44:55.485" v="505" actId="26606"/>
          <ac:spMkLst>
            <pc:docMk/>
            <pc:sldMk cId="2886674188" sldId="312"/>
            <ac:spMk id="45" creationId="{BCD2D517-BC35-4439-AC31-06DF764F25FC}"/>
          </ac:spMkLst>
        </pc:spChg>
        <pc:spChg chg="add del">
          <ac:chgData name="Ana Sierra" userId="4c4bd6b974aa8bff" providerId="LiveId" clId="{34092E01-4238-4758-A087-EF3EBA65E037}" dt="2020-03-09T18:44:55.485" v="505" actId="26606"/>
          <ac:spMkLst>
            <pc:docMk/>
            <pc:sldMk cId="2886674188" sldId="312"/>
            <ac:spMk id="47" creationId="{2DD3F846-0483-40F5-A881-0C1AD2A0CAD7}"/>
          </ac:spMkLst>
        </pc:spChg>
        <pc:spChg chg="add">
          <ac:chgData name="Ana Sierra" userId="4c4bd6b974aa8bff" providerId="LiveId" clId="{34092E01-4238-4758-A087-EF3EBA65E037}" dt="2020-03-09T18:44:55.485" v="505" actId="26606"/>
          <ac:spMkLst>
            <pc:docMk/>
            <pc:sldMk cId="2886674188" sldId="312"/>
            <ac:spMk id="52" creationId="{C2579DAE-C141-48DB-810E-C070C300819E}"/>
          </ac:spMkLst>
        </pc:spChg>
        <pc:spChg chg="add">
          <ac:chgData name="Ana Sierra" userId="4c4bd6b974aa8bff" providerId="LiveId" clId="{34092E01-4238-4758-A087-EF3EBA65E037}" dt="2020-03-09T18:44:55.485" v="505" actId="26606"/>
          <ac:spMkLst>
            <pc:docMk/>
            <pc:sldMk cId="2886674188" sldId="312"/>
            <ac:spMk id="54" creationId="{02FD90C3-6350-4D5B-9738-6E94EDF30F74}"/>
          </ac:spMkLst>
        </pc:spChg>
        <pc:spChg chg="add">
          <ac:chgData name="Ana Sierra" userId="4c4bd6b974aa8bff" providerId="LiveId" clId="{34092E01-4238-4758-A087-EF3EBA65E037}" dt="2020-03-09T18:44:55.485" v="505" actId="26606"/>
          <ac:spMkLst>
            <pc:docMk/>
            <pc:sldMk cId="2886674188" sldId="312"/>
            <ac:spMk id="56" creationId="{41497DE5-0939-4D1D-9350-0C5E1B209C68}"/>
          </ac:spMkLst>
        </pc:spChg>
        <pc:spChg chg="add">
          <ac:chgData name="Ana Sierra" userId="4c4bd6b974aa8bff" providerId="LiveId" clId="{34092E01-4238-4758-A087-EF3EBA65E037}" dt="2020-03-09T18:44:55.485" v="505" actId="26606"/>
          <ac:spMkLst>
            <pc:docMk/>
            <pc:sldMk cId="2886674188" sldId="312"/>
            <ac:spMk id="58" creationId="{5CCC70ED-6C63-4537-B7EB-51990D6C0A6F}"/>
          </ac:spMkLst>
        </pc:spChg>
        <pc:spChg chg="add">
          <ac:chgData name="Ana Sierra" userId="4c4bd6b974aa8bff" providerId="LiveId" clId="{34092E01-4238-4758-A087-EF3EBA65E037}" dt="2020-03-09T18:44:55.485" v="505" actId="26606"/>
          <ac:spMkLst>
            <pc:docMk/>
            <pc:sldMk cId="2886674188" sldId="312"/>
            <ac:spMk id="60" creationId="{B76E24C1-2968-40DC-A36E-F6B85F0F0752}"/>
          </ac:spMkLst>
        </pc:spChg>
        <pc:picChg chg="mod ord">
          <ac:chgData name="Ana Sierra" userId="4c4bd6b974aa8bff" providerId="LiveId" clId="{34092E01-4238-4758-A087-EF3EBA65E037}" dt="2020-03-09T18:45:11.061" v="510" actId="14100"/>
          <ac:picMkLst>
            <pc:docMk/>
            <pc:sldMk cId="2886674188" sldId="312"/>
            <ac:picMk id="4" creationId="{ED6E3ACC-6A87-4125-9BDD-7DD4B6D9A5D5}"/>
          </ac:picMkLst>
        </pc:picChg>
      </pc:sldChg>
      <pc:sldChg chg="modSp">
        <pc:chgData name="Ana Sierra" userId="4c4bd6b974aa8bff" providerId="LiveId" clId="{34092E01-4238-4758-A087-EF3EBA65E037}" dt="2020-03-09T18:47:00.913" v="685" actId="14100"/>
        <pc:sldMkLst>
          <pc:docMk/>
          <pc:sldMk cId="3887500699" sldId="315"/>
        </pc:sldMkLst>
        <pc:picChg chg="mod">
          <ac:chgData name="Ana Sierra" userId="4c4bd6b974aa8bff" providerId="LiveId" clId="{34092E01-4238-4758-A087-EF3EBA65E037}" dt="2020-03-09T18:47:00.913" v="685" actId="14100"/>
          <ac:picMkLst>
            <pc:docMk/>
            <pc:sldMk cId="3887500699" sldId="315"/>
            <ac:picMk id="7170" creationId="{3A05D073-F407-4084-AE8D-F296E6F94993}"/>
          </ac:picMkLst>
        </pc:picChg>
      </pc:sldChg>
      <pc:sldChg chg="modSp mod modNotesTx">
        <pc:chgData name="Ana Sierra" userId="4c4bd6b974aa8bff" providerId="LiveId" clId="{34092E01-4238-4758-A087-EF3EBA65E037}" dt="2020-03-09T18:33:45.897" v="414" actId="20577"/>
        <pc:sldMkLst>
          <pc:docMk/>
          <pc:sldMk cId="3887661818" sldId="321"/>
        </pc:sldMkLst>
        <pc:spChg chg="mod">
          <ac:chgData name="Ana Sierra" userId="4c4bd6b974aa8bff" providerId="LiveId" clId="{34092E01-4238-4758-A087-EF3EBA65E037}" dt="2020-03-09T18:33:45.897" v="414" actId="20577"/>
          <ac:spMkLst>
            <pc:docMk/>
            <pc:sldMk cId="3887661818" sldId="321"/>
            <ac:spMk id="3" creationId="{3762E067-EC52-47B7-982B-4B63ACA3EAC2}"/>
          </ac:spMkLst>
        </pc:spChg>
      </pc:sldChg>
      <pc:sldChg chg="delSp modSp add mod modNotesTx">
        <pc:chgData name="Ana Sierra" userId="4c4bd6b974aa8bff" providerId="LiveId" clId="{34092E01-4238-4758-A087-EF3EBA65E037}" dt="2020-03-09T19:09:04.392" v="1301" actId="313"/>
        <pc:sldMkLst>
          <pc:docMk/>
          <pc:sldMk cId="3326862634" sldId="322"/>
        </pc:sldMkLst>
        <pc:spChg chg="mod">
          <ac:chgData name="Ana Sierra" userId="4c4bd6b974aa8bff" providerId="LiveId" clId="{34092E01-4238-4758-A087-EF3EBA65E037}" dt="2020-03-09T19:08:16.902" v="1058" actId="1076"/>
          <ac:spMkLst>
            <pc:docMk/>
            <pc:sldMk cId="3326862634" sldId="322"/>
            <ac:spMk id="2" creationId="{A4B0B0CB-43BC-4522-BD3F-E0FF428BC2A8}"/>
          </ac:spMkLst>
        </pc:spChg>
        <pc:spChg chg="del mod">
          <ac:chgData name="Ana Sierra" userId="4c4bd6b974aa8bff" providerId="LiveId" clId="{34092E01-4238-4758-A087-EF3EBA65E037}" dt="2020-03-09T19:08:13.846" v="1057" actId="478"/>
          <ac:spMkLst>
            <pc:docMk/>
            <pc:sldMk cId="3326862634" sldId="322"/>
            <ac:spMk id="3" creationId="{767C9993-73EA-4792-97BD-7A26EA039E01}"/>
          </ac:spMkLst>
        </pc:spChg>
      </pc:sldChg>
      <pc:sldChg chg="addSp modSp add mod modNotesTx">
        <pc:chgData name="Ana Sierra" userId="4c4bd6b974aa8bff" providerId="LiveId" clId="{34092E01-4238-4758-A087-EF3EBA65E037}" dt="2020-03-09T19:40:18.047" v="2053" actId="1076"/>
        <pc:sldMkLst>
          <pc:docMk/>
          <pc:sldMk cId="1348558789" sldId="323"/>
        </pc:sldMkLst>
        <pc:spChg chg="mod">
          <ac:chgData name="Ana Sierra" userId="4c4bd6b974aa8bff" providerId="LiveId" clId="{34092E01-4238-4758-A087-EF3EBA65E037}" dt="2020-03-09T19:31:52.269" v="2034" actId="120"/>
          <ac:spMkLst>
            <pc:docMk/>
            <pc:sldMk cId="1348558789" sldId="323"/>
            <ac:spMk id="2" creationId="{A7CDE6AE-0C65-4C3C-866B-40353FAD45F4}"/>
          </ac:spMkLst>
        </pc:spChg>
        <pc:spChg chg="mod">
          <ac:chgData name="Ana Sierra" userId="4c4bd6b974aa8bff" providerId="LiveId" clId="{34092E01-4238-4758-A087-EF3EBA65E037}" dt="2020-03-09T19:39:26.781" v="2037" actId="27636"/>
          <ac:spMkLst>
            <pc:docMk/>
            <pc:sldMk cId="1348558789" sldId="323"/>
            <ac:spMk id="3" creationId="{54F108D2-6EAF-4094-86D7-EB833192A18C}"/>
          </ac:spMkLst>
        </pc:spChg>
        <pc:spChg chg="add mod">
          <ac:chgData name="Ana Sierra" userId="4c4bd6b974aa8bff" providerId="LiveId" clId="{34092E01-4238-4758-A087-EF3EBA65E037}" dt="2020-03-09T19:40:18.047" v="2053" actId="1076"/>
          <ac:spMkLst>
            <pc:docMk/>
            <pc:sldMk cId="1348558789" sldId="323"/>
            <ac:spMk id="4" creationId="{2E4C7B57-EAB9-4084-AAF1-980928C8759E}"/>
          </ac:spMkLst>
        </pc:spChg>
        <pc:picChg chg="add mod">
          <ac:chgData name="Ana Sierra" userId="4c4bd6b974aa8bff" providerId="LiveId" clId="{34092E01-4238-4758-A087-EF3EBA65E037}" dt="2020-03-09T19:31:49.961" v="2033" actId="1076"/>
          <ac:picMkLst>
            <pc:docMk/>
            <pc:sldMk cId="1348558789" sldId="323"/>
            <ac:picMk id="1026" creationId="{AE161D91-67DA-4EB0-B44F-D7A42715F6B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FE596-3CF0-434D-A1C6-54201BAB80A8}"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5D83B07-374C-477C-9B12-D7757104603E}">
      <dgm:prSet/>
      <dgm:spPr/>
      <dgm:t>
        <a:bodyPr/>
        <a:lstStyle/>
        <a:p>
          <a:pPr>
            <a:lnSpc>
              <a:spcPct val="100000"/>
            </a:lnSpc>
            <a:defRPr b="1"/>
          </a:pPr>
          <a:r>
            <a:rPr lang="en-US" dirty="0">
              <a:latin typeface="Times New Roman" panose="02020603050405020304" pitchFamily="18" charset="0"/>
              <a:cs typeface="Times New Roman" panose="02020603050405020304" pitchFamily="18" charset="0"/>
            </a:rPr>
            <a:t>Methodology:</a:t>
          </a:r>
        </a:p>
      </dgm:t>
    </dgm:pt>
    <dgm:pt modelId="{42CDFC25-9B5B-45EC-99B6-58DB8CEF1D7B}" type="parTrans" cxnId="{0E1CB648-74A8-40CB-A2E8-05DABCEA0C5D}">
      <dgm:prSet/>
      <dgm:spPr/>
      <dgm:t>
        <a:bodyPr/>
        <a:lstStyle/>
        <a:p>
          <a:endParaRPr lang="en-US"/>
        </a:p>
      </dgm:t>
    </dgm:pt>
    <dgm:pt modelId="{B784F67C-1798-4EBC-B597-D9404D4CF269}" type="sibTrans" cxnId="{0E1CB648-74A8-40CB-A2E8-05DABCEA0C5D}">
      <dgm:prSet/>
      <dgm:spPr/>
      <dgm:t>
        <a:bodyPr/>
        <a:lstStyle/>
        <a:p>
          <a:endParaRPr lang="en-US"/>
        </a:p>
      </dgm:t>
    </dgm:pt>
    <dgm:pt modelId="{232E04ED-E4D2-4BF8-A4BB-A43C2C616649}">
      <dgm:prSet/>
      <dgm:spPr/>
      <dgm:t>
        <a:bodyPr/>
        <a:lstStyle/>
        <a:p>
          <a:pPr>
            <a:lnSpc>
              <a:spcPct val="100000"/>
            </a:lnSpc>
          </a:pPr>
          <a:r>
            <a:rPr lang="en-US" dirty="0">
              <a:latin typeface="Times New Roman" panose="02020603050405020304" pitchFamily="18" charset="0"/>
              <a:cs typeface="Times New Roman" panose="02020603050405020304" pitchFamily="18" charset="0"/>
            </a:rPr>
            <a:t>Active discussion</a:t>
          </a:r>
        </a:p>
      </dgm:t>
    </dgm:pt>
    <dgm:pt modelId="{7CE81A0E-B4B8-4FC8-8188-71BDBC86D111}" type="parTrans" cxnId="{E25AFD91-52AC-49B2-99C0-638A4DDDE85C}">
      <dgm:prSet/>
      <dgm:spPr/>
      <dgm:t>
        <a:bodyPr/>
        <a:lstStyle/>
        <a:p>
          <a:endParaRPr lang="en-US"/>
        </a:p>
      </dgm:t>
    </dgm:pt>
    <dgm:pt modelId="{D9291C23-9ABB-4BBB-917B-F1B05B557B41}" type="sibTrans" cxnId="{E25AFD91-52AC-49B2-99C0-638A4DDDE85C}">
      <dgm:prSet/>
      <dgm:spPr/>
      <dgm:t>
        <a:bodyPr/>
        <a:lstStyle/>
        <a:p>
          <a:endParaRPr lang="en-US"/>
        </a:p>
      </dgm:t>
    </dgm:pt>
    <dgm:pt modelId="{D1F64DF3-6125-4020-A1BF-4C1641C86F41}">
      <dgm:prSet/>
      <dgm:spPr/>
      <dgm:t>
        <a:bodyPr/>
        <a:lstStyle/>
        <a:p>
          <a:pPr>
            <a:lnSpc>
              <a:spcPct val="100000"/>
            </a:lnSpc>
            <a:defRPr b="1"/>
          </a:pPr>
          <a:r>
            <a:rPr lang="en-US" dirty="0">
              <a:latin typeface="Times New Roman" panose="02020603050405020304" pitchFamily="18" charset="0"/>
              <a:cs typeface="Times New Roman" panose="02020603050405020304" pitchFamily="18" charset="0"/>
            </a:rPr>
            <a:t>Required Materials: </a:t>
          </a:r>
        </a:p>
      </dgm:t>
    </dgm:pt>
    <dgm:pt modelId="{C4E2B429-B64B-4EB6-AFB8-8F51421195A8}" type="parTrans" cxnId="{E43ECA58-3716-4F11-85BE-0440683A84C8}">
      <dgm:prSet/>
      <dgm:spPr/>
      <dgm:t>
        <a:bodyPr/>
        <a:lstStyle/>
        <a:p>
          <a:endParaRPr lang="en-US"/>
        </a:p>
      </dgm:t>
    </dgm:pt>
    <dgm:pt modelId="{F25C987E-B789-493B-9CC3-509C8C9D122F}" type="sibTrans" cxnId="{E43ECA58-3716-4F11-85BE-0440683A84C8}">
      <dgm:prSet/>
      <dgm:spPr/>
      <dgm:t>
        <a:bodyPr/>
        <a:lstStyle/>
        <a:p>
          <a:endParaRPr lang="en-US"/>
        </a:p>
      </dgm:t>
    </dgm:pt>
    <dgm:pt modelId="{E8064D49-015A-4AB3-A8E7-14D37E6C1EB8}">
      <dgm:prSet/>
      <dgm:spPr/>
      <dgm:t>
        <a:bodyPr/>
        <a:lstStyle/>
        <a:p>
          <a:pPr>
            <a:lnSpc>
              <a:spcPct val="100000"/>
            </a:lnSpc>
          </a:pPr>
          <a:r>
            <a:rPr lang="en-US" dirty="0">
              <a:latin typeface="Times New Roman" panose="02020603050405020304" pitchFamily="18" charset="0"/>
              <a:cs typeface="Times New Roman" panose="02020603050405020304" pitchFamily="18" charset="0"/>
            </a:rPr>
            <a:t>Easel Pad</a:t>
          </a:r>
        </a:p>
      </dgm:t>
    </dgm:pt>
    <dgm:pt modelId="{62F86A01-263F-4DB2-85F2-56705072EB6B}" type="parTrans" cxnId="{53C37610-B051-4788-B83D-DCD159BB9F3F}">
      <dgm:prSet/>
      <dgm:spPr/>
      <dgm:t>
        <a:bodyPr/>
        <a:lstStyle/>
        <a:p>
          <a:endParaRPr lang="en-US"/>
        </a:p>
      </dgm:t>
    </dgm:pt>
    <dgm:pt modelId="{4378843C-BD7A-4649-BAF6-86348380F72E}" type="sibTrans" cxnId="{53C37610-B051-4788-B83D-DCD159BB9F3F}">
      <dgm:prSet/>
      <dgm:spPr/>
      <dgm:t>
        <a:bodyPr/>
        <a:lstStyle/>
        <a:p>
          <a:endParaRPr lang="en-US"/>
        </a:p>
      </dgm:t>
    </dgm:pt>
    <dgm:pt modelId="{9FD146ED-7B5F-4640-8F2F-E15AEDCB979C}">
      <dgm:prSet/>
      <dgm:spPr/>
      <dgm:t>
        <a:bodyPr/>
        <a:lstStyle/>
        <a:p>
          <a:pPr>
            <a:lnSpc>
              <a:spcPct val="100000"/>
            </a:lnSpc>
          </a:pPr>
          <a:r>
            <a:rPr lang="en-US" dirty="0">
              <a:latin typeface="Times New Roman" panose="02020603050405020304" pitchFamily="18" charset="0"/>
              <a:cs typeface="Times New Roman" panose="02020603050405020304" pitchFamily="18" charset="0"/>
            </a:rPr>
            <a:t>Participant Manual </a:t>
          </a:r>
        </a:p>
      </dgm:t>
    </dgm:pt>
    <dgm:pt modelId="{82DD20DF-CC19-4ACE-9DF3-36B2459F325A}" type="parTrans" cxnId="{38122E3D-4165-40F8-9530-75DE0C665C36}">
      <dgm:prSet/>
      <dgm:spPr/>
      <dgm:t>
        <a:bodyPr/>
        <a:lstStyle/>
        <a:p>
          <a:endParaRPr lang="en-US"/>
        </a:p>
      </dgm:t>
    </dgm:pt>
    <dgm:pt modelId="{0BA51CBE-E29C-4B72-85FB-FDDDE427191E}" type="sibTrans" cxnId="{38122E3D-4165-40F8-9530-75DE0C665C36}">
      <dgm:prSet/>
      <dgm:spPr/>
      <dgm:t>
        <a:bodyPr/>
        <a:lstStyle/>
        <a:p>
          <a:endParaRPr lang="en-US"/>
        </a:p>
      </dgm:t>
    </dgm:pt>
    <dgm:pt modelId="{F90CF6D8-B6DD-479D-8816-F04CA6C70CDB}">
      <dgm:prSet/>
      <dgm:spPr/>
      <dgm:t>
        <a:bodyPr/>
        <a:lstStyle/>
        <a:p>
          <a:pPr>
            <a:lnSpc>
              <a:spcPct val="100000"/>
            </a:lnSpc>
          </a:pPr>
          <a:r>
            <a:rPr lang="en-US" dirty="0">
              <a:latin typeface="Times New Roman" panose="02020603050405020304" pitchFamily="18" charset="0"/>
              <a:cs typeface="Times New Roman" panose="02020603050405020304" pitchFamily="18" charset="0"/>
            </a:rPr>
            <a:t>Notepad for each participant</a:t>
          </a:r>
        </a:p>
      </dgm:t>
    </dgm:pt>
    <dgm:pt modelId="{D5E980DA-F9BC-485D-943C-97D0983ED79C}" type="parTrans" cxnId="{BD8A3A89-0976-4442-9967-988DEF5943F1}">
      <dgm:prSet/>
      <dgm:spPr/>
      <dgm:t>
        <a:bodyPr/>
        <a:lstStyle/>
        <a:p>
          <a:endParaRPr lang="en-US"/>
        </a:p>
      </dgm:t>
    </dgm:pt>
    <dgm:pt modelId="{7CF11DF5-7740-4335-AF6E-0EE858B50FB2}" type="sibTrans" cxnId="{BD8A3A89-0976-4442-9967-988DEF5943F1}">
      <dgm:prSet/>
      <dgm:spPr/>
      <dgm:t>
        <a:bodyPr/>
        <a:lstStyle/>
        <a:p>
          <a:endParaRPr lang="en-US"/>
        </a:p>
      </dgm:t>
    </dgm:pt>
    <dgm:pt modelId="{F3A745F7-E315-4914-8251-97B9DFC345E6}">
      <dgm:prSet/>
      <dgm:spPr/>
      <dgm:t>
        <a:bodyPr/>
        <a:lstStyle/>
        <a:p>
          <a:pPr>
            <a:lnSpc>
              <a:spcPct val="100000"/>
            </a:lnSpc>
          </a:pPr>
          <a:r>
            <a:rPr lang="en-US" dirty="0">
              <a:latin typeface="Times New Roman" panose="02020603050405020304" pitchFamily="18" charset="0"/>
              <a:cs typeface="Times New Roman" panose="02020603050405020304" pitchFamily="18" charset="0"/>
            </a:rPr>
            <a:t>Pens &amp; Pencils </a:t>
          </a:r>
        </a:p>
      </dgm:t>
    </dgm:pt>
    <dgm:pt modelId="{2740E72E-D18D-48C4-BF1A-E62453F4FD69}" type="parTrans" cxnId="{B8A1A6B5-B8D0-4210-BB3F-2DA0A768CC16}">
      <dgm:prSet/>
      <dgm:spPr/>
      <dgm:t>
        <a:bodyPr/>
        <a:lstStyle/>
        <a:p>
          <a:endParaRPr lang="en-US"/>
        </a:p>
      </dgm:t>
    </dgm:pt>
    <dgm:pt modelId="{EC72AF8E-7259-4ACE-9546-A18033CB6FB3}" type="sibTrans" cxnId="{B8A1A6B5-B8D0-4210-BB3F-2DA0A768CC16}">
      <dgm:prSet/>
      <dgm:spPr/>
      <dgm:t>
        <a:bodyPr/>
        <a:lstStyle/>
        <a:p>
          <a:endParaRPr lang="en-US"/>
        </a:p>
      </dgm:t>
    </dgm:pt>
    <dgm:pt modelId="{6C374E8C-A8E6-45F2-A298-A5853C4DFD18}">
      <dgm:prSet/>
      <dgm:spPr/>
      <dgm:t>
        <a:bodyPr/>
        <a:lstStyle/>
        <a:p>
          <a:pPr>
            <a:lnSpc>
              <a:spcPct val="100000"/>
            </a:lnSpc>
            <a:defRPr b="1"/>
          </a:pPr>
          <a:r>
            <a:rPr lang="en-US" dirty="0">
              <a:latin typeface="Times New Roman" panose="02020603050405020304" pitchFamily="18" charset="0"/>
              <a:cs typeface="Times New Roman" panose="02020603050405020304" pitchFamily="18" charset="0"/>
            </a:rPr>
            <a:t>Duration: 4 hours</a:t>
          </a:r>
        </a:p>
      </dgm:t>
    </dgm:pt>
    <dgm:pt modelId="{6252417E-81FD-4EE0-83DD-D3BAC8E3D767}" type="parTrans" cxnId="{155E3321-2606-4F4F-AE7C-A76C07C37E91}">
      <dgm:prSet/>
      <dgm:spPr/>
      <dgm:t>
        <a:bodyPr/>
        <a:lstStyle/>
        <a:p>
          <a:endParaRPr lang="en-US"/>
        </a:p>
      </dgm:t>
    </dgm:pt>
    <dgm:pt modelId="{B2CE9B67-B0B3-41A7-B8BB-45DFF0C8BE5A}" type="sibTrans" cxnId="{155E3321-2606-4F4F-AE7C-A76C07C37E91}">
      <dgm:prSet/>
      <dgm:spPr/>
      <dgm:t>
        <a:bodyPr/>
        <a:lstStyle/>
        <a:p>
          <a:endParaRPr lang="en-US"/>
        </a:p>
      </dgm:t>
    </dgm:pt>
    <dgm:pt modelId="{A35A9966-A9A0-4097-8845-857D24AE6010}" type="pres">
      <dgm:prSet presAssocID="{5C3FE596-3CF0-434D-A1C6-54201BAB80A8}" presName="root" presStyleCnt="0">
        <dgm:presLayoutVars>
          <dgm:dir/>
          <dgm:resizeHandles val="exact"/>
        </dgm:presLayoutVars>
      </dgm:prSet>
      <dgm:spPr/>
    </dgm:pt>
    <dgm:pt modelId="{1D2E8717-97E9-43A6-A405-CB1C4807641C}" type="pres">
      <dgm:prSet presAssocID="{75D83B07-374C-477C-9B12-D7757104603E}" presName="compNode" presStyleCnt="0"/>
      <dgm:spPr/>
    </dgm:pt>
    <dgm:pt modelId="{2E5ED103-CC3F-48A5-AA84-11D650D9E4BC}" type="pres">
      <dgm:prSet presAssocID="{75D83B07-374C-477C-9B12-D77571046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AD1A9F-4AAB-45DB-8E80-541626910560}" type="pres">
      <dgm:prSet presAssocID="{75D83B07-374C-477C-9B12-D7757104603E}" presName="iconSpace" presStyleCnt="0"/>
      <dgm:spPr/>
    </dgm:pt>
    <dgm:pt modelId="{D7F1D983-5749-4809-AD6C-892344DB3E57}" type="pres">
      <dgm:prSet presAssocID="{75D83B07-374C-477C-9B12-D7757104603E}" presName="parTx" presStyleLbl="revTx" presStyleIdx="0" presStyleCnt="6">
        <dgm:presLayoutVars>
          <dgm:chMax val="0"/>
          <dgm:chPref val="0"/>
        </dgm:presLayoutVars>
      </dgm:prSet>
      <dgm:spPr/>
    </dgm:pt>
    <dgm:pt modelId="{C95561F9-07F8-4942-839A-4AE1C6CAF497}" type="pres">
      <dgm:prSet presAssocID="{75D83B07-374C-477C-9B12-D7757104603E}" presName="txSpace" presStyleCnt="0"/>
      <dgm:spPr/>
    </dgm:pt>
    <dgm:pt modelId="{F4E559CF-8D59-41A0-A4EC-743A65D9DDA1}" type="pres">
      <dgm:prSet presAssocID="{75D83B07-374C-477C-9B12-D7757104603E}" presName="desTx" presStyleLbl="revTx" presStyleIdx="1" presStyleCnt="6">
        <dgm:presLayoutVars/>
      </dgm:prSet>
      <dgm:spPr/>
    </dgm:pt>
    <dgm:pt modelId="{65AFFAAC-D037-478D-905D-6EC3B548E8EF}" type="pres">
      <dgm:prSet presAssocID="{B784F67C-1798-4EBC-B597-D9404D4CF269}" presName="sibTrans" presStyleCnt="0"/>
      <dgm:spPr/>
    </dgm:pt>
    <dgm:pt modelId="{1BBB6522-6DF4-4233-A807-8F8534274BC6}" type="pres">
      <dgm:prSet presAssocID="{D1F64DF3-6125-4020-A1BF-4C1641C86F41}" presName="compNode" presStyleCnt="0"/>
      <dgm:spPr/>
    </dgm:pt>
    <dgm:pt modelId="{9FFF9C76-5FFF-489A-9D5E-8B2291B67E18}" type="pres">
      <dgm:prSet presAssocID="{D1F64DF3-6125-4020-A1BF-4C1641C86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1A1245C-E0C9-4442-B794-0CDAD3DB5922}" type="pres">
      <dgm:prSet presAssocID="{D1F64DF3-6125-4020-A1BF-4C1641C86F41}" presName="iconSpace" presStyleCnt="0"/>
      <dgm:spPr/>
    </dgm:pt>
    <dgm:pt modelId="{928BD0F5-35AF-4EA0-9411-242645764909}" type="pres">
      <dgm:prSet presAssocID="{D1F64DF3-6125-4020-A1BF-4C1641C86F41}" presName="parTx" presStyleLbl="revTx" presStyleIdx="2" presStyleCnt="6">
        <dgm:presLayoutVars>
          <dgm:chMax val="0"/>
          <dgm:chPref val="0"/>
        </dgm:presLayoutVars>
      </dgm:prSet>
      <dgm:spPr/>
    </dgm:pt>
    <dgm:pt modelId="{CAD8C53F-7C9A-447D-9048-53EB3226FDB4}" type="pres">
      <dgm:prSet presAssocID="{D1F64DF3-6125-4020-A1BF-4C1641C86F41}" presName="txSpace" presStyleCnt="0"/>
      <dgm:spPr/>
    </dgm:pt>
    <dgm:pt modelId="{9A7599B2-73E9-41BB-9AED-45A8F8A3037D}" type="pres">
      <dgm:prSet presAssocID="{D1F64DF3-6125-4020-A1BF-4C1641C86F41}" presName="desTx" presStyleLbl="revTx" presStyleIdx="3" presStyleCnt="6">
        <dgm:presLayoutVars/>
      </dgm:prSet>
      <dgm:spPr/>
    </dgm:pt>
    <dgm:pt modelId="{066D25B0-C4F0-488A-AA24-2D2C9C39961D}" type="pres">
      <dgm:prSet presAssocID="{F25C987E-B789-493B-9CC3-509C8C9D122F}" presName="sibTrans" presStyleCnt="0"/>
      <dgm:spPr/>
    </dgm:pt>
    <dgm:pt modelId="{9B697A01-F563-43B5-AD48-8CC08A6606FC}" type="pres">
      <dgm:prSet presAssocID="{6C374E8C-A8E6-45F2-A298-A5853C4DFD18}" presName="compNode" presStyleCnt="0"/>
      <dgm:spPr/>
    </dgm:pt>
    <dgm:pt modelId="{FE35D783-6DB6-46F1-980D-EF9C4C65D716}" type="pres">
      <dgm:prSet presAssocID="{6C374E8C-A8E6-45F2-A298-A5853C4DF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A8D225A-FC1A-4A4A-BB97-5166D96FB5AF}" type="pres">
      <dgm:prSet presAssocID="{6C374E8C-A8E6-45F2-A298-A5853C4DFD18}" presName="iconSpace" presStyleCnt="0"/>
      <dgm:spPr/>
    </dgm:pt>
    <dgm:pt modelId="{3B40013B-ACBA-4478-8B60-362EF1FD0937}" type="pres">
      <dgm:prSet presAssocID="{6C374E8C-A8E6-45F2-A298-A5853C4DFD18}" presName="parTx" presStyleLbl="revTx" presStyleIdx="4" presStyleCnt="6">
        <dgm:presLayoutVars>
          <dgm:chMax val="0"/>
          <dgm:chPref val="0"/>
        </dgm:presLayoutVars>
      </dgm:prSet>
      <dgm:spPr/>
    </dgm:pt>
    <dgm:pt modelId="{C77B7831-CA77-4F6F-B792-8BEBA63E1791}" type="pres">
      <dgm:prSet presAssocID="{6C374E8C-A8E6-45F2-A298-A5853C4DFD18}" presName="txSpace" presStyleCnt="0"/>
      <dgm:spPr/>
    </dgm:pt>
    <dgm:pt modelId="{696D68A6-120B-4A6A-B67A-61242D930D93}" type="pres">
      <dgm:prSet presAssocID="{6C374E8C-A8E6-45F2-A298-A5853C4DFD18}" presName="desTx" presStyleLbl="revTx" presStyleIdx="5" presStyleCnt="6">
        <dgm:presLayoutVars/>
      </dgm:prSet>
      <dgm:spPr/>
    </dgm:pt>
  </dgm:ptLst>
  <dgm:cxnLst>
    <dgm:cxn modelId="{53C37610-B051-4788-B83D-DCD159BB9F3F}" srcId="{D1F64DF3-6125-4020-A1BF-4C1641C86F41}" destId="{E8064D49-015A-4AB3-A8E7-14D37E6C1EB8}" srcOrd="0" destOrd="0" parTransId="{62F86A01-263F-4DB2-85F2-56705072EB6B}" sibTransId="{4378843C-BD7A-4649-BAF6-86348380F72E}"/>
    <dgm:cxn modelId="{155E3321-2606-4F4F-AE7C-A76C07C37E91}" srcId="{5C3FE596-3CF0-434D-A1C6-54201BAB80A8}" destId="{6C374E8C-A8E6-45F2-A298-A5853C4DFD18}" srcOrd="2" destOrd="0" parTransId="{6252417E-81FD-4EE0-83DD-D3BAC8E3D767}" sibTransId="{B2CE9B67-B0B3-41A7-B8BB-45DFF0C8BE5A}"/>
    <dgm:cxn modelId="{38122E3D-4165-40F8-9530-75DE0C665C36}" srcId="{D1F64DF3-6125-4020-A1BF-4C1641C86F41}" destId="{9FD146ED-7B5F-4640-8F2F-E15AEDCB979C}" srcOrd="1" destOrd="0" parTransId="{82DD20DF-CC19-4ACE-9DF3-36B2459F325A}" sibTransId="{0BA51CBE-E29C-4B72-85FB-FDDDE427191E}"/>
    <dgm:cxn modelId="{05277544-8E8F-46BA-ABAC-7C0E95E61145}" type="presOf" srcId="{E8064D49-015A-4AB3-A8E7-14D37E6C1EB8}" destId="{9A7599B2-73E9-41BB-9AED-45A8F8A3037D}" srcOrd="0" destOrd="0" presId="urn:microsoft.com/office/officeart/2018/2/layout/IconLabelDescriptionList"/>
    <dgm:cxn modelId="{0E1CB648-74A8-40CB-A2E8-05DABCEA0C5D}" srcId="{5C3FE596-3CF0-434D-A1C6-54201BAB80A8}" destId="{75D83B07-374C-477C-9B12-D7757104603E}" srcOrd="0" destOrd="0" parTransId="{42CDFC25-9B5B-45EC-99B6-58DB8CEF1D7B}" sibTransId="{B784F67C-1798-4EBC-B597-D9404D4CF269}"/>
    <dgm:cxn modelId="{D60DD86A-42CC-4F2B-A150-470905999B74}" type="presOf" srcId="{75D83B07-374C-477C-9B12-D7757104603E}" destId="{D7F1D983-5749-4809-AD6C-892344DB3E57}" srcOrd="0" destOrd="0" presId="urn:microsoft.com/office/officeart/2018/2/layout/IconLabelDescriptionList"/>
    <dgm:cxn modelId="{97B1374D-F044-4DE6-A695-94E4C200352A}" type="presOf" srcId="{6C374E8C-A8E6-45F2-A298-A5853C4DFD18}" destId="{3B40013B-ACBA-4478-8B60-362EF1FD0937}" srcOrd="0" destOrd="0" presId="urn:microsoft.com/office/officeart/2018/2/layout/IconLabelDescriptionList"/>
    <dgm:cxn modelId="{E22D8778-30F7-4090-B755-9D5D21493F67}" type="presOf" srcId="{9FD146ED-7B5F-4640-8F2F-E15AEDCB979C}" destId="{9A7599B2-73E9-41BB-9AED-45A8F8A3037D}" srcOrd="0" destOrd="1" presId="urn:microsoft.com/office/officeart/2018/2/layout/IconLabelDescriptionList"/>
    <dgm:cxn modelId="{E43ECA58-3716-4F11-85BE-0440683A84C8}" srcId="{5C3FE596-3CF0-434D-A1C6-54201BAB80A8}" destId="{D1F64DF3-6125-4020-A1BF-4C1641C86F41}" srcOrd="1" destOrd="0" parTransId="{C4E2B429-B64B-4EB6-AFB8-8F51421195A8}" sibTransId="{F25C987E-B789-493B-9CC3-509C8C9D122F}"/>
    <dgm:cxn modelId="{A886AF59-F58F-42FE-823F-0FF02C8885B8}" type="presOf" srcId="{5C3FE596-3CF0-434D-A1C6-54201BAB80A8}" destId="{A35A9966-A9A0-4097-8845-857D24AE6010}" srcOrd="0" destOrd="0" presId="urn:microsoft.com/office/officeart/2018/2/layout/IconLabelDescriptionList"/>
    <dgm:cxn modelId="{D167F45A-2283-4E11-938F-0E70E535E06C}" type="presOf" srcId="{F3A745F7-E315-4914-8251-97B9DFC345E6}" destId="{9A7599B2-73E9-41BB-9AED-45A8F8A3037D}" srcOrd="0" destOrd="3" presId="urn:microsoft.com/office/officeart/2018/2/layout/IconLabelDescriptionList"/>
    <dgm:cxn modelId="{BD8A3A89-0976-4442-9967-988DEF5943F1}" srcId="{D1F64DF3-6125-4020-A1BF-4C1641C86F41}" destId="{F90CF6D8-B6DD-479D-8816-F04CA6C70CDB}" srcOrd="2" destOrd="0" parTransId="{D5E980DA-F9BC-485D-943C-97D0983ED79C}" sibTransId="{7CF11DF5-7740-4335-AF6E-0EE858B50FB2}"/>
    <dgm:cxn modelId="{E25AFD91-52AC-49B2-99C0-638A4DDDE85C}" srcId="{75D83B07-374C-477C-9B12-D7757104603E}" destId="{232E04ED-E4D2-4BF8-A4BB-A43C2C616649}" srcOrd="0" destOrd="0" parTransId="{7CE81A0E-B4B8-4FC8-8188-71BDBC86D111}" sibTransId="{D9291C23-9ABB-4BBB-917B-F1B05B557B41}"/>
    <dgm:cxn modelId="{B8A1A6B5-B8D0-4210-BB3F-2DA0A768CC16}" srcId="{D1F64DF3-6125-4020-A1BF-4C1641C86F41}" destId="{F3A745F7-E315-4914-8251-97B9DFC345E6}" srcOrd="3" destOrd="0" parTransId="{2740E72E-D18D-48C4-BF1A-E62453F4FD69}" sibTransId="{EC72AF8E-7259-4ACE-9546-A18033CB6FB3}"/>
    <dgm:cxn modelId="{863E64E0-14C0-4CFF-8AB8-100D4B5C7254}" type="presOf" srcId="{D1F64DF3-6125-4020-A1BF-4C1641C86F41}" destId="{928BD0F5-35AF-4EA0-9411-242645764909}" srcOrd="0" destOrd="0" presId="urn:microsoft.com/office/officeart/2018/2/layout/IconLabelDescriptionList"/>
    <dgm:cxn modelId="{0458AFE1-4558-4C45-8AF0-C870E3EB0C86}" type="presOf" srcId="{232E04ED-E4D2-4BF8-A4BB-A43C2C616649}" destId="{F4E559CF-8D59-41A0-A4EC-743A65D9DDA1}" srcOrd="0" destOrd="0" presId="urn:microsoft.com/office/officeart/2018/2/layout/IconLabelDescriptionList"/>
    <dgm:cxn modelId="{3143EEEB-72B6-4444-A577-7B80193D78CE}" type="presOf" srcId="{F90CF6D8-B6DD-479D-8816-F04CA6C70CDB}" destId="{9A7599B2-73E9-41BB-9AED-45A8F8A3037D}" srcOrd="0" destOrd="2" presId="urn:microsoft.com/office/officeart/2018/2/layout/IconLabelDescriptionList"/>
    <dgm:cxn modelId="{36A1601B-C385-4F13-BF7D-88BE4CEE7D29}" type="presParOf" srcId="{A35A9966-A9A0-4097-8845-857D24AE6010}" destId="{1D2E8717-97E9-43A6-A405-CB1C4807641C}" srcOrd="0" destOrd="0" presId="urn:microsoft.com/office/officeart/2018/2/layout/IconLabelDescriptionList"/>
    <dgm:cxn modelId="{6EEF6218-D68D-4D79-AB0C-3C79E5782004}" type="presParOf" srcId="{1D2E8717-97E9-43A6-A405-CB1C4807641C}" destId="{2E5ED103-CC3F-48A5-AA84-11D650D9E4BC}" srcOrd="0" destOrd="0" presId="urn:microsoft.com/office/officeart/2018/2/layout/IconLabelDescriptionList"/>
    <dgm:cxn modelId="{19B3847D-D503-403E-AEB9-49B1FEEB1370}" type="presParOf" srcId="{1D2E8717-97E9-43A6-A405-CB1C4807641C}" destId="{C5AD1A9F-4AAB-45DB-8E80-541626910560}" srcOrd="1" destOrd="0" presId="urn:microsoft.com/office/officeart/2018/2/layout/IconLabelDescriptionList"/>
    <dgm:cxn modelId="{E908D26D-5076-4A38-841A-9F3EB7FDB1C9}" type="presParOf" srcId="{1D2E8717-97E9-43A6-A405-CB1C4807641C}" destId="{D7F1D983-5749-4809-AD6C-892344DB3E57}" srcOrd="2" destOrd="0" presId="urn:microsoft.com/office/officeart/2018/2/layout/IconLabelDescriptionList"/>
    <dgm:cxn modelId="{037F6A7F-EE47-4269-9AE1-F347CA5E2A28}" type="presParOf" srcId="{1D2E8717-97E9-43A6-A405-CB1C4807641C}" destId="{C95561F9-07F8-4942-839A-4AE1C6CAF497}" srcOrd="3" destOrd="0" presId="urn:microsoft.com/office/officeart/2018/2/layout/IconLabelDescriptionList"/>
    <dgm:cxn modelId="{B33C0B19-EC5C-4E82-BF1F-A116DD02EAE5}" type="presParOf" srcId="{1D2E8717-97E9-43A6-A405-CB1C4807641C}" destId="{F4E559CF-8D59-41A0-A4EC-743A65D9DDA1}" srcOrd="4" destOrd="0" presId="urn:microsoft.com/office/officeart/2018/2/layout/IconLabelDescriptionList"/>
    <dgm:cxn modelId="{9F675D7D-C832-4F13-856E-7567A632E1B2}" type="presParOf" srcId="{A35A9966-A9A0-4097-8845-857D24AE6010}" destId="{65AFFAAC-D037-478D-905D-6EC3B548E8EF}" srcOrd="1" destOrd="0" presId="urn:microsoft.com/office/officeart/2018/2/layout/IconLabelDescriptionList"/>
    <dgm:cxn modelId="{9589726F-9125-485E-9F8A-E8AC7885559B}" type="presParOf" srcId="{A35A9966-A9A0-4097-8845-857D24AE6010}" destId="{1BBB6522-6DF4-4233-A807-8F8534274BC6}" srcOrd="2" destOrd="0" presId="urn:microsoft.com/office/officeart/2018/2/layout/IconLabelDescriptionList"/>
    <dgm:cxn modelId="{92F9F6DC-EEED-486D-8E5D-1B811EB2DF36}" type="presParOf" srcId="{1BBB6522-6DF4-4233-A807-8F8534274BC6}" destId="{9FFF9C76-5FFF-489A-9D5E-8B2291B67E18}" srcOrd="0" destOrd="0" presId="urn:microsoft.com/office/officeart/2018/2/layout/IconLabelDescriptionList"/>
    <dgm:cxn modelId="{2A36EA7F-2BF9-48D1-B4B2-85876B2444D7}" type="presParOf" srcId="{1BBB6522-6DF4-4233-A807-8F8534274BC6}" destId="{61A1245C-E0C9-4442-B794-0CDAD3DB5922}" srcOrd="1" destOrd="0" presId="urn:microsoft.com/office/officeart/2018/2/layout/IconLabelDescriptionList"/>
    <dgm:cxn modelId="{BADF9C0C-E364-4BB9-8CF8-AF16A51F6288}" type="presParOf" srcId="{1BBB6522-6DF4-4233-A807-8F8534274BC6}" destId="{928BD0F5-35AF-4EA0-9411-242645764909}" srcOrd="2" destOrd="0" presId="urn:microsoft.com/office/officeart/2018/2/layout/IconLabelDescriptionList"/>
    <dgm:cxn modelId="{3993953A-3E33-4F34-99E6-16AAF55E553A}" type="presParOf" srcId="{1BBB6522-6DF4-4233-A807-8F8534274BC6}" destId="{CAD8C53F-7C9A-447D-9048-53EB3226FDB4}" srcOrd="3" destOrd="0" presId="urn:microsoft.com/office/officeart/2018/2/layout/IconLabelDescriptionList"/>
    <dgm:cxn modelId="{76D06F2A-CAEF-4A6E-BC91-B2CF3EAD4D73}" type="presParOf" srcId="{1BBB6522-6DF4-4233-A807-8F8534274BC6}" destId="{9A7599B2-73E9-41BB-9AED-45A8F8A3037D}" srcOrd="4" destOrd="0" presId="urn:microsoft.com/office/officeart/2018/2/layout/IconLabelDescriptionList"/>
    <dgm:cxn modelId="{6FCAA603-C9AF-482E-B94B-6A25991D87A1}" type="presParOf" srcId="{A35A9966-A9A0-4097-8845-857D24AE6010}" destId="{066D25B0-C4F0-488A-AA24-2D2C9C39961D}" srcOrd="3" destOrd="0" presId="urn:microsoft.com/office/officeart/2018/2/layout/IconLabelDescriptionList"/>
    <dgm:cxn modelId="{C0A87FA9-D256-4B9F-9550-F88360B9EAC7}" type="presParOf" srcId="{A35A9966-A9A0-4097-8845-857D24AE6010}" destId="{9B697A01-F563-43B5-AD48-8CC08A6606FC}" srcOrd="4" destOrd="0" presId="urn:microsoft.com/office/officeart/2018/2/layout/IconLabelDescriptionList"/>
    <dgm:cxn modelId="{325936CB-B642-4592-9A5E-B56945277FB8}" type="presParOf" srcId="{9B697A01-F563-43B5-AD48-8CC08A6606FC}" destId="{FE35D783-6DB6-46F1-980D-EF9C4C65D716}" srcOrd="0" destOrd="0" presId="urn:microsoft.com/office/officeart/2018/2/layout/IconLabelDescriptionList"/>
    <dgm:cxn modelId="{1E9ECEBA-26B6-442C-979E-3EDE0F7617AA}" type="presParOf" srcId="{9B697A01-F563-43B5-AD48-8CC08A6606FC}" destId="{7A8D225A-FC1A-4A4A-BB97-5166D96FB5AF}" srcOrd="1" destOrd="0" presId="urn:microsoft.com/office/officeart/2018/2/layout/IconLabelDescriptionList"/>
    <dgm:cxn modelId="{B64D972A-5627-4493-AB62-DB263845B8F3}" type="presParOf" srcId="{9B697A01-F563-43B5-AD48-8CC08A6606FC}" destId="{3B40013B-ACBA-4478-8B60-362EF1FD0937}" srcOrd="2" destOrd="0" presId="urn:microsoft.com/office/officeart/2018/2/layout/IconLabelDescriptionList"/>
    <dgm:cxn modelId="{5D882028-3564-448A-B7E4-C00694DA501A}" type="presParOf" srcId="{9B697A01-F563-43B5-AD48-8CC08A6606FC}" destId="{C77B7831-CA77-4F6F-B792-8BEBA63E1791}" srcOrd="3" destOrd="0" presId="urn:microsoft.com/office/officeart/2018/2/layout/IconLabelDescriptionList"/>
    <dgm:cxn modelId="{F59887A3-CEDD-4A90-B366-07DF929E0D50}" type="presParOf" srcId="{9B697A01-F563-43B5-AD48-8CC08A6606FC}" destId="{696D68A6-120B-4A6A-B67A-61242D930D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D103-CC3F-48A5-AA84-11D650D9E4BC}">
      <dsp:nvSpPr>
        <dsp:cNvPr id="0" name=""/>
        <dsp:cNvSpPr/>
      </dsp:nvSpPr>
      <dsp:spPr>
        <a:xfrm>
          <a:off x="7359" y="252379"/>
          <a:ext cx="1137317" cy="11373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1D983-5749-4809-AD6C-892344DB3E57}">
      <dsp:nvSpPr>
        <dsp:cNvPr id="0" name=""/>
        <dsp:cNvSpPr/>
      </dsp:nvSpPr>
      <dsp:spPr>
        <a:xfrm>
          <a:off x="7359" y="1523620"/>
          <a:ext cx="3249479" cy="48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Methodology:</a:t>
          </a:r>
        </a:p>
      </dsp:txBody>
      <dsp:txXfrm>
        <a:off x="7359" y="1523620"/>
        <a:ext cx="3249479" cy="487421"/>
      </dsp:txXfrm>
    </dsp:sp>
    <dsp:sp modelId="{F4E559CF-8D59-41A0-A4EC-743A65D9DDA1}">
      <dsp:nvSpPr>
        <dsp:cNvPr id="0" name=""/>
        <dsp:cNvSpPr/>
      </dsp:nvSpPr>
      <dsp:spPr>
        <a:xfrm>
          <a:off x="7359" y="2073331"/>
          <a:ext cx="3249479" cy="129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Active discussion</a:t>
          </a:r>
        </a:p>
      </dsp:txBody>
      <dsp:txXfrm>
        <a:off x="7359" y="2073331"/>
        <a:ext cx="3249479" cy="1293530"/>
      </dsp:txXfrm>
    </dsp:sp>
    <dsp:sp modelId="{9FFF9C76-5FFF-489A-9D5E-8B2291B67E18}">
      <dsp:nvSpPr>
        <dsp:cNvPr id="0" name=""/>
        <dsp:cNvSpPr/>
      </dsp:nvSpPr>
      <dsp:spPr>
        <a:xfrm>
          <a:off x="3825498" y="252379"/>
          <a:ext cx="1137317" cy="11373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BD0F5-35AF-4EA0-9411-242645764909}">
      <dsp:nvSpPr>
        <dsp:cNvPr id="0" name=""/>
        <dsp:cNvSpPr/>
      </dsp:nvSpPr>
      <dsp:spPr>
        <a:xfrm>
          <a:off x="3825498" y="1523620"/>
          <a:ext cx="3249479" cy="48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Required Materials: </a:t>
          </a:r>
        </a:p>
      </dsp:txBody>
      <dsp:txXfrm>
        <a:off x="3825498" y="1523620"/>
        <a:ext cx="3249479" cy="487421"/>
      </dsp:txXfrm>
    </dsp:sp>
    <dsp:sp modelId="{9A7599B2-73E9-41BB-9AED-45A8F8A3037D}">
      <dsp:nvSpPr>
        <dsp:cNvPr id="0" name=""/>
        <dsp:cNvSpPr/>
      </dsp:nvSpPr>
      <dsp:spPr>
        <a:xfrm>
          <a:off x="3825498" y="2073331"/>
          <a:ext cx="3249479" cy="129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Easel Pad</a:t>
          </a:r>
        </a:p>
        <a:p>
          <a:pPr marL="0" lvl="0" indent="0" algn="l" defTabSz="755650">
            <a:lnSpc>
              <a:spcPct val="10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Participant Manual </a:t>
          </a:r>
        </a:p>
        <a:p>
          <a:pPr marL="0" lvl="0" indent="0" algn="l" defTabSz="755650">
            <a:lnSpc>
              <a:spcPct val="10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Notepad for each participant</a:t>
          </a:r>
        </a:p>
        <a:p>
          <a:pPr marL="0" lvl="0" indent="0" algn="l" defTabSz="755650">
            <a:lnSpc>
              <a:spcPct val="10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Pens &amp; Pencils </a:t>
          </a:r>
        </a:p>
      </dsp:txBody>
      <dsp:txXfrm>
        <a:off x="3825498" y="2073331"/>
        <a:ext cx="3249479" cy="1293530"/>
      </dsp:txXfrm>
    </dsp:sp>
    <dsp:sp modelId="{FE35D783-6DB6-46F1-980D-EF9C4C65D716}">
      <dsp:nvSpPr>
        <dsp:cNvPr id="0" name=""/>
        <dsp:cNvSpPr/>
      </dsp:nvSpPr>
      <dsp:spPr>
        <a:xfrm>
          <a:off x="7643637" y="252379"/>
          <a:ext cx="1137317" cy="11373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0013B-ACBA-4478-8B60-362EF1FD0937}">
      <dsp:nvSpPr>
        <dsp:cNvPr id="0" name=""/>
        <dsp:cNvSpPr/>
      </dsp:nvSpPr>
      <dsp:spPr>
        <a:xfrm>
          <a:off x="7643637" y="1523620"/>
          <a:ext cx="3249479" cy="487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Duration: 4 hours</a:t>
          </a:r>
        </a:p>
      </dsp:txBody>
      <dsp:txXfrm>
        <a:off x="7643637" y="1523620"/>
        <a:ext cx="3249479" cy="487421"/>
      </dsp:txXfrm>
    </dsp:sp>
    <dsp:sp modelId="{696D68A6-120B-4A6A-B67A-61242D930D93}">
      <dsp:nvSpPr>
        <dsp:cNvPr id="0" name=""/>
        <dsp:cNvSpPr/>
      </dsp:nvSpPr>
      <dsp:spPr>
        <a:xfrm>
          <a:off x="7643637" y="2073331"/>
          <a:ext cx="3249479" cy="129353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96DDD-CC72-434D-9B46-F0978672FDA1}"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82838F-D2C1-401C-A334-091CFE2EB759}" type="slidenum">
              <a:rPr lang="en-US" smtClean="0"/>
              <a:t>‹#›</a:t>
            </a:fld>
            <a:endParaRPr lang="en-US"/>
          </a:p>
        </p:txBody>
      </p:sp>
    </p:spTree>
    <p:extLst>
      <p:ext uri="{BB962C8B-B14F-4D97-AF65-F5344CB8AC3E}">
        <p14:creationId xmlns:p14="http://schemas.microsoft.com/office/powerpoint/2010/main" val="135462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alcohol/fact-sheets/caffeine-and-alcohol.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welcome all the participants and thank them for being part of this training.  S/he should introduce him/herself, adding information to the introduction which provides foundation for his/her expertise in working with adolescents. The trainer should then ask participants to introduce themselves, each saying their name, country of origin/country of work, institution and position there, populations with which they have worked and years experience with adolescents. </a:t>
            </a:r>
          </a:p>
          <a:p>
            <a:endParaRPr lang="en-US" altLang="es-ES_tradnl" dirty="0"/>
          </a:p>
          <a:p>
            <a:r>
              <a:rPr lang="en-US" altLang="es-ES_tradnl" dirty="0"/>
              <a:t>The trainer should lead the group to a discussion of basic rules during the time of the training. An easel pad should be used to write these rules. The trainer can start by suggesting an example such as; 1) Respectful listening and communication during discussions. The trainer should allow some participants to suggest other rules to engage them in the process. The trainer can also write one expectation of the current training. S/he should note expectation responses on the easel pad, then review them, pointing out the expectations that will be covered by the training, and those that will not.  S/he should thank the participants and point out the different areas of expertise in the room.</a:t>
            </a:r>
          </a:p>
          <a:p>
            <a:endParaRPr lang="en-US" altLang="es-ES_tradnl" dirty="0"/>
          </a:p>
          <a:p>
            <a:r>
              <a:rPr lang="en-US" altLang="es-ES_tradnl" dirty="0"/>
              <a:t>The trainer should introduce the training by asking the participants why they think it is important to look at adolescent substance use differently from how we look at adult substance use.  What are the most important differences?  The trainer should note the responses on newsprint, then validate the reasons that are most noteworthy.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Module 1: Provides an introduction and conceptualization of the topic of adolescent substance abuse.</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a:t>
            </a:fld>
            <a:endParaRPr lang="en-US"/>
          </a:p>
        </p:txBody>
      </p:sp>
    </p:spTree>
    <p:extLst>
      <p:ext uri="{BB962C8B-B14F-4D97-AF65-F5344CB8AC3E}">
        <p14:creationId xmlns:p14="http://schemas.microsoft.com/office/powerpoint/2010/main" val="3303351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will provide a definition of substance abuse as indicated by the ICD-11. The trainer should spend more time discussing the ICD-10 and the guidelines below.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ICD Definition: </a:t>
            </a:r>
            <a:r>
              <a:rPr lang="en-US" sz="1200" b="0" i="0" kern="1200" dirty="0">
                <a:solidFill>
                  <a:schemeClr val="tx1"/>
                </a:solidFill>
                <a:effectLst/>
                <a:latin typeface="+mn-lt"/>
                <a:ea typeface="+mn-ea"/>
                <a:cs typeface="+mn-cs"/>
              </a:rPr>
              <a:t>The Tenth Revision of the International Classification of Diseases and Health Problems (ICD-10) defines the dependence syndrome as being a cluster of physiological, </a:t>
            </a:r>
            <a:r>
              <a:rPr lang="en-US" sz="1200" b="0" i="0" kern="1200" dirty="0" err="1">
                <a:solidFill>
                  <a:schemeClr val="tx1"/>
                </a:solidFill>
                <a:effectLst/>
                <a:latin typeface="+mn-lt"/>
                <a:ea typeface="+mn-ea"/>
                <a:cs typeface="+mn-cs"/>
              </a:rPr>
              <a:t>behavioural</a:t>
            </a:r>
            <a:r>
              <a:rPr lang="en-US" sz="1200" b="0" i="0" kern="1200" dirty="0">
                <a:solidFill>
                  <a:schemeClr val="tx1"/>
                </a:solidFill>
                <a:effectLst/>
                <a:latin typeface="+mn-lt"/>
                <a:ea typeface="+mn-ea"/>
                <a:cs typeface="+mn-cs"/>
              </a:rPr>
              <a:t>, and cognitive phenomena in which the use of a substance or a class of substances takes on a much higher priority for a given individual than other </a:t>
            </a:r>
            <a:r>
              <a:rPr lang="en-US" sz="1200" b="0" i="0" kern="1200" dirty="0" err="1">
                <a:solidFill>
                  <a:schemeClr val="tx1"/>
                </a:solidFill>
                <a:effectLst/>
                <a:latin typeface="+mn-lt"/>
                <a:ea typeface="+mn-ea"/>
                <a:cs typeface="+mn-cs"/>
              </a:rPr>
              <a:t>behaviours</a:t>
            </a:r>
            <a:r>
              <a:rPr lang="en-US" sz="1200" b="0" i="0" kern="1200" dirty="0">
                <a:solidFill>
                  <a:schemeClr val="tx1"/>
                </a:solidFill>
                <a:effectLst/>
                <a:latin typeface="+mn-lt"/>
                <a:ea typeface="+mn-ea"/>
                <a:cs typeface="+mn-cs"/>
              </a:rPr>
              <a:t> that once had greater value. </a:t>
            </a:r>
          </a:p>
          <a:p>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ICD-10 Diagnostic guidelines</a:t>
            </a:r>
          </a:p>
          <a:p>
            <a:pPr fontAlgn="base"/>
            <a:r>
              <a:rPr lang="en-US" sz="1200" b="0" i="0" kern="1200" dirty="0">
                <a:solidFill>
                  <a:schemeClr val="tx1"/>
                </a:solidFill>
                <a:effectLst/>
                <a:latin typeface="+mn-lt"/>
                <a:ea typeface="+mn-ea"/>
                <a:cs typeface="+mn-cs"/>
              </a:rPr>
              <a:t>A definite diagnosis of dependence should usually be made only if three or more of the following have been present together at some time during the previous year:</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 strong desire or sense of compulsion to take the substance;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Difficulties in controlling substance-taking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in terms of its onset, termination, or levels of use;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 physiological withdrawal state when substance use has ceased or have been reduced, as evidenced by: the characteristic withdrawal syndrome for the substance; or use of the same (or closely related) substance with the intention of relieving or avoiding withdrawal symptoms;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Evidence of tolerance, such that increased doses of the psychoactive substance are required in order to achieve effects originally produced by lower doses (clear examples of this are found in alcohol- and opiate-dependent individuals who may take daily doses sufficient to incapacitate or kill nontolerant users);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Progressive neglect of alternative pleasures or interests because of psychoactive substance use, increased amount of time necessary to obtain or take the substance or to recover from its effects;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Persisting with substance use despite clear evidence of overtly harmful consequences, such as harm to the liver through excessive drinking, depressive mood states consequent to periods of heavy substance use, or drug-related impairment of cognitive functioning; efforts should be made to determine that the user was actually, or could be expected to be, aware of the nature and extent of the harm.</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10</a:t>
            </a:fld>
            <a:endParaRPr lang="en-US"/>
          </a:p>
        </p:txBody>
      </p:sp>
    </p:spTree>
    <p:extLst>
      <p:ext uri="{BB962C8B-B14F-4D97-AF65-F5344CB8AC3E}">
        <p14:creationId xmlns:p14="http://schemas.microsoft.com/office/powerpoint/2010/main" val="275955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describe the different types of substances that adolescents might use. The trainer can ask the group what are some examples of types of substances they’ve heard adolescents consume. The trainer can ask the group if there are any other substances that adolescents use that is not mentioned on this PowerPoint slide. </a:t>
            </a:r>
          </a:p>
          <a:p>
            <a:endParaRPr lang="en-US" dirty="0"/>
          </a:p>
          <a:p>
            <a:r>
              <a:rPr lang="en-US" dirty="0"/>
              <a:t>The trainer will become familiar with the descriptions below and briefly discuss with the group. The NIH Drug Facts sheets are on the reference list for participants to read further on each of the drugs (NIH, 2019)</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Alcohol: </a:t>
            </a:r>
            <a:r>
              <a:rPr lang="en-US" b="0" dirty="0"/>
              <a:t>found in beer, wine, hard liquor comes from fermentation of sugars and yeast.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Marihuana (Cannabis): </a:t>
            </a:r>
            <a:r>
              <a:rPr lang="en-US" sz="1200" b="0" i="0" kern="1200" dirty="0">
                <a:solidFill>
                  <a:schemeClr val="tx1"/>
                </a:solidFill>
                <a:effectLst/>
                <a:latin typeface="+mn-lt"/>
                <a:ea typeface="+mn-ea"/>
                <a:cs typeface="+mn-cs"/>
              </a:rPr>
              <a:t>Marijuana refers to the dried leaves, flowers, stems, and seeds from the hemp plant, </a:t>
            </a:r>
            <a:r>
              <a:rPr lang="en-US" sz="1200" b="0" i="1" kern="1200" dirty="0">
                <a:solidFill>
                  <a:schemeClr val="tx1"/>
                </a:solidFill>
                <a:effectLst/>
                <a:latin typeface="+mn-lt"/>
                <a:ea typeface="+mn-ea"/>
                <a:cs typeface="+mn-cs"/>
              </a:rPr>
              <a:t>Cannabis sativa</a:t>
            </a:r>
            <a:r>
              <a:rPr lang="en-US" sz="1200" b="0" i="0" kern="1200" dirty="0">
                <a:solidFill>
                  <a:schemeClr val="tx1"/>
                </a:solidFill>
                <a:effectLst/>
                <a:latin typeface="+mn-lt"/>
                <a:ea typeface="+mn-ea"/>
                <a:cs typeface="+mn-cs"/>
              </a:rPr>
              <a: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Tobacco</a:t>
            </a:r>
            <a:r>
              <a:rPr lang="en-US" dirty="0"/>
              <a:t>: </a:t>
            </a:r>
            <a:r>
              <a:rPr lang="en-US" sz="1200" b="0" i="0" kern="1200" dirty="0">
                <a:solidFill>
                  <a:schemeClr val="tx1"/>
                </a:solidFill>
                <a:effectLst/>
                <a:latin typeface="+mn-lt"/>
                <a:ea typeface="+mn-ea"/>
                <a:cs typeface="+mn-cs"/>
              </a:rPr>
              <a:t>Contains nicotine, an ingredient that can lead to addiction, which is why so many people who use tobacco find it difficult to quit.</a:t>
            </a:r>
            <a:endParaRPr lang="en-US" dirty="0"/>
          </a:p>
          <a:p>
            <a:pPr marL="171450" indent="-171450" algn="l">
              <a:buFont typeface="Arial" panose="020B0604020202020204" pitchFamily="34" charset="0"/>
              <a:buChar char="•"/>
            </a:pPr>
            <a:r>
              <a:rPr lang="en-US" b="1" dirty="0"/>
              <a:t>Inhalants: </a:t>
            </a:r>
            <a:r>
              <a:rPr lang="en-US" sz="1200" b="0" i="0" kern="1200" dirty="0">
                <a:solidFill>
                  <a:schemeClr val="tx1"/>
                </a:solidFill>
                <a:effectLst/>
                <a:latin typeface="+mn-lt"/>
                <a:ea typeface="+mn-ea"/>
                <a:cs typeface="+mn-cs"/>
              </a:rPr>
              <a:t>solvents (liquids that become gas at room temperature), aerosol sprays, gases, nitrites.</a:t>
            </a:r>
            <a:endParaRPr lang="en-US" dirty="0"/>
          </a:p>
          <a:p>
            <a:pPr marL="171450" indent="-171450" algn="l">
              <a:buFont typeface="Arial" panose="020B0604020202020204" pitchFamily="34" charset="0"/>
              <a:buChar char="•"/>
            </a:pPr>
            <a:r>
              <a:rPr lang="en-US" b="1" dirty="0"/>
              <a:t>Cocaine Substances: </a:t>
            </a:r>
            <a:r>
              <a:rPr lang="en-US" sz="1200" b="0" i="0" kern="1200" dirty="0">
                <a:solidFill>
                  <a:schemeClr val="tx1"/>
                </a:solidFill>
                <a:effectLst/>
                <a:latin typeface="+mn-lt"/>
                <a:ea typeface="+mn-ea"/>
                <a:cs typeface="+mn-cs"/>
              </a:rPr>
              <a:t>a strong addictive stimulant drug made from the leaves of the coca plant.</a:t>
            </a:r>
          </a:p>
          <a:p>
            <a:pPr marL="171450" indent="-171450" algn="l">
              <a:buFont typeface="Arial" panose="020B0604020202020204" pitchFamily="34" charset="0"/>
              <a:buChar char="•"/>
            </a:pPr>
            <a:r>
              <a:rPr lang="en-US" b="1" dirty="0"/>
              <a:t>Amphetamine Stimulants (Ecstasy): </a:t>
            </a:r>
            <a:r>
              <a:rPr lang="en-US" dirty="0"/>
              <a:t>Also called Molly, is a </a:t>
            </a:r>
            <a:r>
              <a:rPr lang="en-US" sz="1200" b="0" i="1" kern="1200" dirty="0">
                <a:solidFill>
                  <a:schemeClr val="tx1"/>
                </a:solidFill>
                <a:effectLst/>
                <a:latin typeface="+mn-lt"/>
                <a:ea typeface="+mn-ea"/>
                <a:cs typeface="+mn-cs"/>
              </a:rPr>
              <a:t>3,4-methylenedioxy-methamphetamine</a:t>
            </a:r>
            <a:r>
              <a:rPr lang="en-US" sz="1200" b="0" i="0" kern="1200" dirty="0">
                <a:solidFill>
                  <a:schemeClr val="tx1"/>
                </a:solidFill>
                <a:effectLst/>
                <a:latin typeface="+mn-lt"/>
                <a:ea typeface="+mn-ea"/>
                <a:cs typeface="+mn-cs"/>
              </a:rPr>
              <a:t> (MDMA) is a synthetic drug that alters mood and perception.</a:t>
            </a:r>
            <a:endParaRPr lang="en-US" dirty="0"/>
          </a:p>
          <a:p>
            <a:pPr marL="171450" indent="-171450" algn="l">
              <a:buFont typeface="Arial" panose="020B0604020202020204" pitchFamily="34" charset="0"/>
              <a:buChar char="•"/>
            </a:pPr>
            <a:r>
              <a:rPr lang="en-US" b="1" dirty="0"/>
              <a:t>Opioids (Heroin): </a:t>
            </a:r>
            <a:r>
              <a:rPr lang="en-US" sz="1200" b="0" i="0" kern="1200" dirty="0">
                <a:solidFill>
                  <a:schemeClr val="tx1"/>
                </a:solidFill>
                <a:effectLst/>
                <a:latin typeface="+mn-lt"/>
                <a:ea typeface="+mn-ea"/>
                <a:cs typeface="+mn-cs"/>
              </a:rPr>
              <a:t>Heroin is an opioid drug made from morphine, which is a natural substance taken from the seed pod of the various opium poppy plants.</a:t>
            </a:r>
          </a:p>
          <a:p>
            <a:pPr marL="171450" indent="-171450" algn="l">
              <a:buFont typeface="Arial" panose="020B0604020202020204" pitchFamily="34" charset="0"/>
              <a:buChar char="•"/>
            </a:pPr>
            <a:r>
              <a:rPr lang="en-US" b="1" dirty="0"/>
              <a:t>Controlled Prescription Drugs: </a:t>
            </a:r>
            <a:r>
              <a:rPr lang="en-US" dirty="0"/>
              <a:t>Controlled substances are prescribed by a medical professional; they range from stimulants, depressants to painkillers.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Psychoactive Drugs: </a:t>
            </a:r>
            <a:r>
              <a:rPr lang="en-US" dirty="0"/>
              <a:t>Also called Hallucinogens are spilt into two categories </a:t>
            </a:r>
            <a:r>
              <a:rPr lang="en-US" sz="1200" b="1" i="0" kern="1200" dirty="0">
                <a:solidFill>
                  <a:schemeClr val="tx1"/>
                </a:solidFill>
                <a:effectLst/>
                <a:latin typeface="+mn-lt"/>
                <a:ea typeface="+mn-ea"/>
                <a:cs typeface="+mn-cs"/>
              </a:rPr>
              <a:t>classic hallucinogens</a:t>
            </a:r>
            <a:r>
              <a:rPr lang="en-US" sz="1200" b="0" i="0" kern="1200" dirty="0">
                <a:solidFill>
                  <a:schemeClr val="tx1"/>
                </a:solidFill>
                <a:effectLst/>
                <a:latin typeface="+mn-lt"/>
                <a:ea typeface="+mn-ea"/>
                <a:cs typeface="+mn-cs"/>
              </a:rPr>
              <a:t> (such as LSD) and </a:t>
            </a:r>
            <a:r>
              <a:rPr lang="en-US" sz="1200" b="1" i="0" kern="1200" dirty="0">
                <a:solidFill>
                  <a:schemeClr val="tx1"/>
                </a:solidFill>
                <a:effectLst/>
                <a:latin typeface="+mn-lt"/>
                <a:ea typeface="+mn-ea"/>
                <a:cs typeface="+mn-cs"/>
              </a:rPr>
              <a:t>dissociative drugs</a:t>
            </a:r>
            <a:r>
              <a:rPr lang="en-US" sz="1200" b="0" i="0" kern="1200" dirty="0">
                <a:solidFill>
                  <a:schemeClr val="tx1"/>
                </a:solidFill>
                <a:effectLst/>
                <a:latin typeface="+mn-lt"/>
                <a:ea typeface="+mn-ea"/>
                <a:cs typeface="+mn-cs"/>
              </a:rPr>
              <a:t> (such as PCP). Both types of hallucinogens can cause </a:t>
            </a:r>
            <a:r>
              <a:rPr lang="en-US" sz="1200" b="0" i="1" kern="1200" dirty="0">
                <a:solidFill>
                  <a:schemeClr val="tx1"/>
                </a:solidFill>
                <a:effectLst/>
                <a:latin typeface="+mn-lt"/>
                <a:ea typeface="+mn-ea"/>
                <a:cs typeface="+mn-cs"/>
              </a:rPr>
              <a:t>hallucinations</a:t>
            </a:r>
            <a:r>
              <a:rPr lang="en-US" sz="1200" b="0" i="0" kern="1200" dirty="0">
                <a:solidFill>
                  <a:schemeClr val="tx1"/>
                </a:solidFill>
                <a:effectLst/>
                <a:latin typeface="+mn-lt"/>
                <a:ea typeface="+mn-ea"/>
                <a:cs typeface="+mn-cs"/>
              </a:rPr>
              <a:t>, or sensations and images that seem real.</a:t>
            </a:r>
            <a:endParaRPr lang="en-US" dirty="0"/>
          </a:p>
          <a:p>
            <a:pPr marL="171450" indent="-171450" algn="l">
              <a:buFont typeface="Arial" panose="020B0604020202020204" pitchFamily="34" charset="0"/>
              <a:buChar char="•"/>
            </a:pPr>
            <a:r>
              <a:rPr lang="en-US" b="1" dirty="0"/>
              <a:t>Energy drinks</a:t>
            </a:r>
            <a:r>
              <a:rPr lang="en-US" dirty="0"/>
              <a:t>: newer trends among adolescents and readily available over the counter, they contain a high dose of caffeine. </a:t>
            </a:r>
          </a:p>
          <a:p>
            <a:pPr marL="171450" indent="-171450" algn="l">
              <a:buFont typeface="Arial" panose="020B0604020202020204" pitchFamily="34" charset="0"/>
              <a:buChar char="•"/>
            </a:pPr>
            <a:r>
              <a:rPr lang="en-US" b="1" dirty="0"/>
              <a:t>Bath Salts: </a:t>
            </a:r>
            <a:r>
              <a:rPr lang="en-US" sz="1200" b="0" i="0" kern="1200" dirty="0">
                <a:solidFill>
                  <a:schemeClr val="tx1"/>
                </a:solidFill>
                <a:effectLst/>
                <a:latin typeface="+mn-lt"/>
                <a:ea typeface="+mn-ea"/>
                <a:cs typeface="+mn-cs"/>
              </a:rPr>
              <a:t>Synthetic </a:t>
            </a:r>
            <a:r>
              <a:rPr lang="en-US" sz="1200" b="0" i="0" kern="1200" dirty="0" err="1">
                <a:solidFill>
                  <a:schemeClr val="tx1"/>
                </a:solidFill>
                <a:effectLst/>
                <a:latin typeface="+mn-lt"/>
                <a:ea typeface="+mn-ea"/>
                <a:cs typeface="+mn-cs"/>
              </a:rPr>
              <a:t>cathinones</a:t>
            </a:r>
            <a:r>
              <a:rPr lang="en-US" sz="1200" b="0" i="0" kern="1200" dirty="0">
                <a:solidFill>
                  <a:schemeClr val="tx1"/>
                </a:solidFill>
                <a:effectLst/>
                <a:latin typeface="+mn-lt"/>
                <a:ea typeface="+mn-ea"/>
                <a:cs typeface="+mn-cs"/>
              </a:rPr>
              <a:t> are human-made stimulants chemically related to cathinone, a substance found in the khat plant.</a:t>
            </a:r>
            <a:endParaRPr lang="en-US" dirty="0"/>
          </a:p>
          <a:p>
            <a:endParaRPr lang="en-US" dirty="0"/>
          </a:p>
          <a:p>
            <a:endParaRPr lang="en-US" dirty="0"/>
          </a:p>
          <a:p>
            <a:r>
              <a:rPr lang="en-US" dirty="0"/>
              <a:t>Although there is a wide range of substances, the trainer should point out that the focus will be on Alcohol and Marihuana as they are the most used substances. </a:t>
            </a:r>
          </a:p>
        </p:txBody>
      </p:sp>
      <p:sp>
        <p:nvSpPr>
          <p:cNvPr id="4" name="Slide Number Placeholder 3"/>
          <p:cNvSpPr>
            <a:spLocks noGrp="1"/>
          </p:cNvSpPr>
          <p:nvPr>
            <p:ph type="sldNum" sz="quarter" idx="5"/>
          </p:nvPr>
        </p:nvSpPr>
        <p:spPr/>
        <p:txBody>
          <a:bodyPr/>
          <a:lstStyle/>
          <a:p>
            <a:fld id="{A982838F-D2C1-401C-A334-091CFE2EB759}" type="slidenum">
              <a:rPr lang="en-US" smtClean="0"/>
              <a:t>11</a:t>
            </a:fld>
            <a:endParaRPr lang="en-US"/>
          </a:p>
        </p:txBody>
      </p:sp>
    </p:spTree>
    <p:extLst>
      <p:ext uri="{BB962C8B-B14F-4D97-AF65-F5344CB8AC3E}">
        <p14:creationId xmlns:p14="http://schemas.microsoft.com/office/powerpoint/2010/main" val="269951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prevalence of Cigarettes by region as per the Center for Disease Control’s Global Youth Tobacco Survey. These surveys are conducted in all regions; African, Middle Eastern, The Americas, Europe and South East Asia. </a:t>
            </a:r>
          </a:p>
          <a:p>
            <a:endParaRPr lang="en-US" dirty="0"/>
          </a:p>
          <a:p>
            <a:r>
              <a:rPr lang="en-US" dirty="0"/>
              <a:t>The trainer will also emphasize the range of age in these surveys are teenagers from 13-15 years old. </a:t>
            </a:r>
          </a:p>
        </p:txBody>
      </p:sp>
      <p:sp>
        <p:nvSpPr>
          <p:cNvPr id="4" name="Slide Number Placeholder 3"/>
          <p:cNvSpPr>
            <a:spLocks noGrp="1"/>
          </p:cNvSpPr>
          <p:nvPr>
            <p:ph type="sldNum" sz="quarter" idx="5"/>
          </p:nvPr>
        </p:nvSpPr>
        <p:spPr/>
        <p:txBody>
          <a:bodyPr/>
          <a:lstStyle/>
          <a:p>
            <a:fld id="{A982838F-D2C1-401C-A334-091CFE2EB759}" type="slidenum">
              <a:rPr lang="en-US" smtClean="0"/>
              <a:t>12</a:t>
            </a:fld>
            <a:endParaRPr lang="en-US"/>
          </a:p>
        </p:txBody>
      </p:sp>
    </p:spTree>
    <p:extLst>
      <p:ext uri="{BB962C8B-B14F-4D97-AF65-F5344CB8AC3E}">
        <p14:creationId xmlns:p14="http://schemas.microsoft.com/office/powerpoint/2010/main" val="2401771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provide a brief overview of the prevalence in the African countries on this table. The trainer should point out the countries with the highest prevalence and the lowest prevalence. Namibia has the highest prevalence at 11.9% and Eritrea has the lowest at 1.6%. </a:t>
            </a:r>
          </a:p>
        </p:txBody>
      </p:sp>
      <p:sp>
        <p:nvSpPr>
          <p:cNvPr id="4" name="Slide Number Placeholder 3"/>
          <p:cNvSpPr>
            <a:spLocks noGrp="1"/>
          </p:cNvSpPr>
          <p:nvPr>
            <p:ph type="sldNum" sz="quarter" idx="5"/>
          </p:nvPr>
        </p:nvSpPr>
        <p:spPr/>
        <p:txBody>
          <a:bodyPr/>
          <a:lstStyle/>
          <a:p>
            <a:fld id="{A982838F-D2C1-401C-A334-091CFE2EB759}" type="slidenum">
              <a:rPr lang="en-US" smtClean="0"/>
              <a:t>13</a:t>
            </a:fld>
            <a:endParaRPr lang="en-US"/>
          </a:p>
        </p:txBody>
      </p:sp>
    </p:spTree>
    <p:extLst>
      <p:ext uri="{BB962C8B-B14F-4D97-AF65-F5344CB8AC3E}">
        <p14:creationId xmlns:p14="http://schemas.microsoft.com/office/powerpoint/2010/main" val="1404862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provide a brief overview of the prevalence in the Middle Eastern countries on this table. The trainer should point out the countries with the highest prevalence and the lowest prevalence. West Bank has the highest prevalence at 17.5% and Oman has the lowest at 1.7%.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14</a:t>
            </a:fld>
            <a:endParaRPr lang="en-US"/>
          </a:p>
        </p:txBody>
      </p:sp>
    </p:spTree>
    <p:extLst>
      <p:ext uri="{BB962C8B-B14F-4D97-AF65-F5344CB8AC3E}">
        <p14:creationId xmlns:p14="http://schemas.microsoft.com/office/powerpoint/2010/main" val="3567475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provide a brief overview of the prevalence in the American countries on this table. The trainer should point out the countries with the highest prevalence and the lowest prevalence. Colombia has the highest prevalence at 26.7% and Antigua and Barbuda has the lowest at 1.4%.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15</a:t>
            </a:fld>
            <a:endParaRPr lang="en-US"/>
          </a:p>
        </p:txBody>
      </p:sp>
    </p:spTree>
    <p:extLst>
      <p:ext uri="{BB962C8B-B14F-4D97-AF65-F5344CB8AC3E}">
        <p14:creationId xmlns:p14="http://schemas.microsoft.com/office/powerpoint/2010/main" val="199033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provide a brief overview of the prevalence in the European countries on this table. The trainer should point out the countries with the highest prevalence and the lowest prevalence. Russia has the highest prevalence at 25.4% and Turkmenistan has the lowest at 0.0%.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16</a:t>
            </a:fld>
            <a:endParaRPr lang="en-US"/>
          </a:p>
        </p:txBody>
      </p:sp>
    </p:spTree>
    <p:extLst>
      <p:ext uri="{BB962C8B-B14F-4D97-AF65-F5344CB8AC3E}">
        <p14:creationId xmlns:p14="http://schemas.microsoft.com/office/powerpoint/2010/main" val="1550811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provide a brief overview of the prevalence in the South East Asian countries on this table. The trainer should point out the countries with the highest prevalence and the lowest prevalence. Indonesia has the highest prevalence at 18.3% and </a:t>
            </a:r>
            <a:r>
              <a:rPr lang="en-US" dirty="0" err="1"/>
              <a:t>Skri</a:t>
            </a:r>
            <a:r>
              <a:rPr lang="en-US" dirty="0"/>
              <a:t> Lanka has the lowest at 1.5%.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17</a:t>
            </a:fld>
            <a:endParaRPr lang="en-US"/>
          </a:p>
        </p:txBody>
      </p:sp>
    </p:spTree>
    <p:extLst>
      <p:ext uri="{BB962C8B-B14F-4D97-AF65-F5344CB8AC3E}">
        <p14:creationId xmlns:p14="http://schemas.microsoft.com/office/powerpoint/2010/main" val="313535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displays data of cigarette use by adolescent boys across the globe. The trainer should explain that the darker red indicated highest prevalence. </a:t>
            </a:r>
          </a:p>
        </p:txBody>
      </p:sp>
      <p:sp>
        <p:nvSpPr>
          <p:cNvPr id="4" name="Slide Number Placeholder 3"/>
          <p:cNvSpPr>
            <a:spLocks noGrp="1"/>
          </p:cNvSpPr>
          <p:nvPr>
            <p:ph type="sldNum" sz="quarter" idx="5"/>
          </p:nvPr>
        </p:nvSpPr>
        <p:spPr/>
        <p:txBody>
          <a:bodyPr/>
          <a:lstStyle/>
          <a:p>
            <a:fld id="{A982838F-D2C1-401C-A334-091CFE2EB759}" type="slidenum">
              <a:rPr lang="en-US" smtClean="0"/>
              <a:t>18</a:t>
            </a:fld>
            <a:endParaRPr lang="en-US"/>
          </a:p>
        </p:txBody>
      </p:sp>
    </p:spTree>
    <p:extLst>
      <p:ext uri="{BB962C8B-B14F-4D97-AF65-F5344CB8AC3E}">
        <p14:creationId xmlns:p14="http://schemas.microsoft.com/office/powerpoint/2010/main" val="581621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map displays data of Tobacco use by adolescent boys across the globe. The trainer should explain that the darker red indicated highest prevalence.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19</a:t>
            </a:fld>
            <a:endParaRPr lang="en-US"/>
          </a:p>
        </p:txBody>
      </p:sp>
    </p:spTree>
    <p:extLst>
      <p:ext uri="{BB962C8B-B14F-4D97-AF65-F5344CB8AC3E}">
        <p14:creationId xmlns:p14="http://schemas.microsoft.com/office/powerpoint/2010/main" val="99801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point out the methodology for this training. Active discussion refers to the trainer’s lecture but also participation from the audience in the form of questions, comments, suggestions that will enhance mutual learning. </a:t>
            </a:r>
          </a:p>
          <a:p>
            <a:endParaRPr lang="en-US" dirty="0"/>
          </a:p>
          <a:p>
            <a:r>
              <a:rPr lang="en-US" dirty="0"/>
              <a:t>The required materials for this module provide preparation for exercises.  </a:t>
            </a:r>
          </a:p>
          <a:p>
            <a:endParaRPr lang="en-US" dirty="0"/>
          </a:p>
          <a:p>
            <a:r>
              <a:rPr lang="en-US" dirty="0"/>
              <a:t>The expected duration of this module </a:t>
            </a:r>
            <a:r>
              <a:rPr lang="en-US"/>
              <a:t>is four </a:t>
            </a:r>
            <a:r>
              <a:rPr lang="en-US" dirty="0"/>
              <a:t>hours. </a:t>
            </a:r>
          </a:p>
        </p:txBody>
      </p:sp>
      <p:sp>
        <p:nvSpPr>
          <p:cNvPr id="4" name="Slide Number Placeholder 3"/>
          <p:cNvSpPr>
            <a:spLocks noGrp="1"/>
          </p:cNvSpPr>
          <p:nvPr>
            <p:ph type="sldNum" sz="quarter" idx="5"/>
          </p:nvPr>
        </p:nvSpPr>
        <p:spPr/>
        <p:txBody>
          <a:bodyPr/>
          <a:lstStyle/>
          <a:p>
            <a:fld id="{A982838F-D2C1-401C-A334-091CFE2EB759}" type="slidenum">
              <a:rPr lang="en-US" smtClean="0"/>
              <a:t>2</a:t>
            </a:fld>
            <a:endParaRPr lang="en-US"/>
          </a:p>
        </p:txBody>
      </p:sp>
    </p:spTree>
    <p:extLst>
      <p:ext uri="{BB962C8B-B14F-4D97-AF65-F5344CB8AC3E}">
        <p14:creationId xmlns:p14="http://schemas.microsoft.com/office/powerpoint/2010/main" val="179410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map displays data of cigarette use by adolescent girls across the globe. The trainer should explain that the darker red indicated highest prevalence.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20</a:t>
            </a:fld>
            <a:endParaRPr lang="en-US"/>
          </a:p>
        </p:txBody>
      </p:sp>
    </p:spTree>
    <p:extLst>
      <p:ext uri="{BB962C8B-B14F-4D97-AF65-F5344CB8AC3E}">
        <p14:creationId xmlns:p14="http://schemas.microsoft.com/office/powerpoint/2010/main" val="1727613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map displays data of Tobacco use by adolescent girls across the globe. The trainer should explain that the darker red indicated highest prevalence.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21</a:t>
            </a:fld>
            <a:endParaRPr lang="en-US"/>
          </a:p>
        </p:txBody>
      </p:sp>
    </p:spTree>
    <p:extLst>
      <p:ext uri="{BB962C8B-B14F-4D97-AF65-F5344CB8AC3E}">
        <p14:creationId xmlns:p14="http://schemas.microsoft.com/office/powerpoint/2010/main" val="3159085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prevalence of Alcohol by region as per the World Health Organization (WHO) and the Department of Health and Human Services (hhs.gov). These surveys are conducted in all regions; African, Middle Eastern, The Americas, Europe and South East Asia.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22</a:t>
            </a:fld>
            <a:endParaRPr lang="en-US"/>
          </a:p>
        </p:txBody>
      </p:sp>
    </p:spTree>
    <p:extLst>
      <p:ext uri="{BB962C8B-B14F-4D97-AF65-F5344CB8AC3E}">
        <p14:creationId xmlns:p14="http://schemas.microsoft.com/office/powerpoint/2010/main" val="1659750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present the world map by the World Health Organization’s Alcohol status report in 2018. The trainer should clarify that the current data displays the current prevalence of alcohol consumption of people 15 and over. </a:t>
            </a:r>
          </a:p>
          <a:p>
            <a:endParaRPr lang="en-US" dirty="0"/>
          </a:p>
          <a:p>
            <a:endParaRPr lang="en-US" dirty="0"/>
          </a:p>
          <a:p>
            <a:r>
              <a:rPr lang="en-US" dirty="0"/>
              <a:t>The trainer should emphasize the numbers of the following data: </a:t>
            </a:r>
          </a:p>
          <a:p>
            <a:pPr marL="171450" indent="-171450">
              <a:buFont typeface="Arial" panose="020B0604020202020204" pitchFamily="34" charset="0"/>
              <a:buChar char="•"/>
            </a:pPr>
            <a:r>
              <a:rPr lang="en-US" dirty="0"/>
              <a:t>The European Region has the highest rate of all (43.8%) </a:t>
            </a:r>
          </a:p>
          <a:p>
            <a:pPr marL="171450" indent="-171450">
              <a:buFont typeface="Arial" panose="020B0604020202020204" pitchFamily="34" charset="0"/>
              <a:buChar char="•"/>
            </a:pPr>
            <a:r>
              <a:rPr lang="en-US" dirty="0"/>
              <a:t>The Region of the Americas has the second’s highest at (38.2%) </a:t>
            </a:r>
          </a:p>
          <a:p>
            <a:pPr marL="171450" indent="-171450">
              <a:buFont typeface="Arial" panose="020B0604020202020204" pitchFamily="34" charset="0"/>
              <a:buChar char="•"/>
            </a:pPr>
            <a:r>
              <a:rPr lang="en-US" dirty="0"/>
              <a:t>The Western Pacific Region (37.9%). </a:t>
            </a:r>
          </a:p>
          <a:p>
            <a:pPr marL="171450" indent="-171450">
              <a:buFont typeface="Arial" panose="020B0604020202020204" pitchFamily="34" charset="0"/>
              <a:buChar char="•"/>
            </a:pPr>
            <a:r>
              <a:rPr lang="en-US" dirty="0"/>
              <a:t>The Eastern Mediterranean Region has the lowest rates (1.2%)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Global trends: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Average alcohol consumption was highest in Europe, the Americas, and established market economies such as Australia, Japan, and New Zealand.</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Average alcohol consumption generally was lower in Africa and Asia.</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Alcohol consumption was particularly low in the Muslim countries in the eastern Mediterranean region and on the Indian subcontinent.</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23</a:t>
            </a:fld>
            <a:endParaRPr lang="en-US"/>
          </a:p>
        </p:txBody>
      </p:sp>
    </p:spTree>
    <p:extLst>
      <p:ext uri="{BB962C8B-B14F-4D97-AF65-F5344CB8AC3E}">
        <p14:creationId xmlns:p14="http://schemas.microsoft.com/office/powerpoint/2010/main" val="1433801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will discuss facts about alcohol in adolescents. </a:t>
            </a:r>
          </a:p>
          <a:p>
            <a:endParaRPr lang="en-US" sz="1200" b="0" i="0" kern="1200" dirty="0">
              <a:solidFill>
                <a:schemeClr val="tx1"/>
              </a:solidFill>
              <a:effectLst/>
              <a:latin typeface="+mn-lt"/>
              <a:ea typeface="+mn-ea"/>
              <a:cs typeface="+mn-cs"/>
            </a:endParaRP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Alcohol is the most used drug among adolescents, even more than Marihuana and tobacco.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Adolescent males drink at a slightly higher rate than adolescent females.</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Adolescents who drink alcohol are more likely to skip school, fail grades and become more aggressive in the future.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Adolescents who use alcohol are more likely to try other drugs.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Historically since 2002 to 2015 rates of underage drinking have remained stable.  </a:t>
            </a:r>
          </a:p>
          <a:p>
            <a:pP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24</a:t>
            </a:fld>
            <a:endParaRPr lang="en-US"/>
          </a:p>
        </p:txBody>
      </p:sp>
    </p:spTree>
    <p:extLst>
      <p:ext uri="{BB962C8B-B14F-4D97-AF65-F5344CB8AC3E}">
        <p14:creationId xmlns:p14="http://schemas.microsoft.com/office/powerpoint/2010/main" val="882598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current number of adolescent users across the globe. The trainer should point out this data is measured by numbers in millions per region. </a:t>
            </a:r>
          </a:p>
          <a:p>
            <a:endParaRPr lang="en-US" dirty="0"/>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25</a:t>
            </a:fld>
            <a:endParaRPr lang="en-US"/>
          </a:p>
        </p:txBody>
      </p:sp>
    </p:spTree>
    <p:extLst>
      <p:ext uri="{BB962C8B-B14F-4D97-AF65-F5344CB8AC3E}">
        <p14:creationId xmlns:p14="http://schemas.microsoft.com/office/powerpoint/2010/main" val="2377602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data and assist the audience interpret the numbers. More importantly, the trainer should point out that most adolescents do not use alcohol and/or experiment with alcohol but are not current drinkers. </a:t>
            </a:r>
          </a:p>
          <a:p>
            <a:endParaRPr lang="en-US" dirty="0"/>
          </a:p>
          <a:p>
            <a:r>
              <a:rPr lang="en-US" dirty="0"/>
              <a:t>Acronyms for regions: </a:t>
            </a:r>
          </a:p>
          <a:p>
            <a:endParaRPr lang="en-US" dirty="0"/>
          </a:p>
          <a:p>
            <a:r>
              <a:rPr lang="en-US" dirty="0"/>
              <a:t>AFR = African Region, 21.4% are current drinkers. </a:t>
            </a:r>
          </a:p>
          <a:p>
            <a:r>
              <a:rPr lang="en-US" dirty="0"/>
              <a:t>AMR = The Americas Region, 38.2% are current drinkers. </a:t>
            </a:r>
          </a:p>
          <a:p>
            <a:r>
              <a:rPr lang="en-US" dirty="0"/>
              <a:t>EMR = Middle Eastern Region, 1.2% are current drinkers. </a:t>
            </a:r>
          </a:p>
          <a:p>
            <a:r>
              <a:rPr lang="en-US" dirty="0"/>
              <a:t>EUR = European Region, 43.8% are current drinkers. </a:t>
            </a:r>
          </a:p>
          <a:p>
            <a:r>
              <a:rPr lang="en-US" dirty="0"/>
              <a:t>SEAR = South-East Asian Region, 21.1% are current drinkers.</a:t>
            </a:r>
          </a:p>
          <a:p>
            <a:r>
              <a:rPr lang="en-US" dirty="0"/>
              <a:t>WPR = Western Pacific Region, 37.9 % are current drinkers. </a:t>
            </a:r>
          </a:p>
          <a:p>
            <a:endParaRPr lang="en-US" dirty="0"/>
          </a:p>
          <a:p>
            <a:r>
              <a:rPr lang="en-US" dirty="0"/>
              <a:t>World = 26.5% are current drinkers. </a:t>
            </a:r>
          </a:p>
        </p:txBody>
      </p:sp>
      <p:sp>
        <p:nvSpPr>
          <p:cNvPr id="4" name="Slide Number Placeholder 3"/>
          <p:cNvSpPr>
            <a:spLocks noGrp="1"/>
          </p:cNvSpPr>
          <p:nvPr>
            <p:ph type="sldNum" sz="quarter" idx="5"/>
          </p:nvPr>
        </p:nvSpPr>
        <p:spPr/>
        <p:txBody>
          <a:bodyPr/>
          <a:lstStyle/>
          <a:p>
            <a:fld id="{A982838F-D2C1-401C-A334-091CFE2EB759}" type="slidenum">
              <a:rPr lang="en-US" smtClean="0"/>
              <a:t>26</a:t>
            </a:fld>
            <a:endParaRPr lang="en-US"/>
          </a:p>
        </p:txBody>
      </p:sp>
    </p:spTree>
    <p:extLst>
      <p:ext uri="{BB962C8B-B14F-4D97-AF65-F5344CB8AC3E}">
        <p14:creationId xmlns:p14="http://schemas.microsoft.com/office/powerpoint/2010/main" val="1710511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point out the difference between adult drinkers and adolescent drinkers across regions. It is important to point out that the rate of percentage of adolescents comes from the overall number of drinkers. For example; in the Americas Region 35.0 percent of all males 15+ includes all adults as well, but from that number there are 30.1% of adolescents, therefore there are more adult drinkers in general than adolescents. The data must not be interpreted in a way that can mistake the perception of the rate of alcohol use among adolescents. </a:t>
            </a:r>
          </a:p>
        </p:txBody>
      </p:sp>
      <p:sp>
        <p:nvSpPr>
          <p:cNvPr id="4" name="Slide Number Placeholder 3"/>
          <p:cNvSpPr>
            <a:spLocks noGrp="1"/>
          </p:cNvSpPr>
          <p:nvPr>
            <p:ph type="sldNum" sz="quarter" idx="5"/>
          </p:nvPr>
        </p:nvSpPr>
        <p:spPr/>
        <p:txBody>
          <a:bodyPr/>
          <a:lstStyle/>
          <a:p>
            <a:fld id="{A982838F-D2C1-401C-A334-091CFE2EB759}" type="slidenum">
              <a:rPr lang="en-US" smtClean="0"/>
              <a:t>27</a:t>
            </a:fld>
            <a:endParaRPr lang="en-US"/>
          </a:p>
        </p:txBody>
      </p:sp>
    </p:spTree>
    <p:extLst>
      <p:ext uri="{BB962C8B-B14F-4D97-AF65-F5344CB8AC3E}">
        <p14:creationId xmlns:p14="http://schemas.microsoft.com/office/powerpoint/2010/main" val="2842008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The trainer will discus the topic of binge drinking as it is one of the most harmful and most common ways young adolescents use alcohol.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Binge drinking is the most common way that adolescents use alcohol: </a:t>
            </a:r>
            <a:r>
              <a:rPr lang="en-US" sz="1200" b="0" i="0" kern="1200" dirty="0">
                <a:solidFill>
                  <a:schemeClr val="tx1"/>
                </a:solidFill>
                <a:effectLst/>
                <a:latin typeface="+mn-lt"/>
                <a:ea typeface="+mn-ea"/>
                <a:cs typeface="+mn-cs"/>
              </a:rPr>
              <a:t>Binge drinking is defined, for males, as drinking five or more drinks on one occasion, and, for females, four or more drinks on one occasion.</a:t>
            </a:r>
          </a:p>
          <a:p>
            <a:endParaRPr lang="en-US" dirty="0"/>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Binge drinking is the most harmful way adolescents use alcohol.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 From those who drink, 18% binge drank alcohol.</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Young males are more likely to engage in binge drinking.</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Violence behavior such as; motor vehicle accidents, homicide and suicide can result from binge drinking</a:t>
            </a:r>
            <a:r>
              <a:rPr lang="en-US"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28</a:t>
            </a:fld>
            <a:endParaRPr lang="en-US"/>
          </a:p>
        </p:txBody>
      </p:sp>
    </p:spTree>
    <p:extLst>
      <p:ext uri="{BB962C8B-B14F-4D97-AF65-F5344CB8AC3E}">
        <p14:creationId xmlns:p14="http://schemas.microsoft.com/office/powerpoint/2010/main" val="3960419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prevalence of Marihuana and facts about adolescent use of Marihuana. </a:t>
            </a:r>
          </a:p>
        </p:txBody>
      </p:sp>
      <p:sp>
        <p:nvSpPr>
          <p:cNvPr id="4" name="Slide Number Placeholder 3"/>
          <p:cNvSpPr>
            <a:spLocks noGrp="1"/>
          </p:cNvSpPr>
          <p:nvPr>
            <p:ph type="sldNum" sz="quarter" idx="5"/>
          </p:nvPr>
        </p:nvSpPr>
        <p:spPr/>
        <p:txBody>
          <a:bodyPr/>
          <a:lstStyle/>
          <a:p>
            <a:fld id="{A982838F-D2C1-401C-A334-091CFE2EB759}" type="slidenum">
              <a:rPr lang="en-US" smtClean="0"/>
              <a:t>29</a:t>
            </a:fld>
            <a:endParaRPr lang="en-US"/>
          </a:p>
        </p:txBody>
      </p:sp>
    </p:spTree>
    <p:extLst>
      <p:ext uri="{BB962C8B-B14F-4D97-AF65-F5344CB8AC3E}">
        <p14:creationId xmlns:p14="http://schemas.microsoft.com/office/powerpoint/2010/main" val="297154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discuss the learning objectives and engage the group in their comments and whether these objectives have met some of their expectations. The trained should emphasize the need for this type of training. The trainer should ask the group to thoroughly consider participation as they have had experiences working with youth and their experiences are valuable for mutual learning. </a:t>
            </a:r>
          </a:p>
          <a:p>
            <a:endParaRPr lang="en-US" dirty="0"/>
          </a:p>
          <a:p>
            <a:pPr marL="0" indent="0">
              <a:buNone/>
            </a:pPr>
            <a:r>
              <a:rPr lang="en-US" sz="2800" dirty="0">
                <a:latin typeface="Times New Roman" panose="02020603050405020304" pitchFamily="18" charset="0"/>
                <a:cs typeface="Times New Roman" panose="02020603050405020304" pitchFamily="18" charset="0"/>
              </a:rPr>
              <a:t>Learning Objectives: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prioritize adolescent substance abuse as a global public health problem.</a:t>
            </a:r>
            <a:endParaRPr lang="en-US" sz="2800" dirty="0">
              <a:solidFill>
                <a:schemeClr val="accent2"/>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800" dirty="0">
                <a:solidFill>
                  <a:schemeClr val="accent2"/>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 understand the issue of adolescent substance use and its impact to societies.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learn about the prevalence of different types of substances adolescents are exposed to across the globe.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understand the differences between use, misuse and abuse of substances among adolescents.</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learn about the factors that impact future adolescent substance use.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a:t>
            </a:fld>
            <a:endParaRPr lang="en-US"/>
          </a:p>
        </p:txBody>
      </p:sp>
    </p:spTree>
    <p:extLst>
      <p:ext uri="{BB962C8B-B14F-4D97-AF65-F5344CB8AC3E}">
        <p14:creationId xmlns:p14="http://schemas.microsoft.com/office/powerpoint/2010/main" val="2605266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global prevalence of Marihuana or Cannabis use among young people by the UNODC. </a:t>
            </a:r>
          </a:p>
          <a:p>
            <a:endParaRPr lang="en-US" dirty="0"/>
          </a:p>
          <a:p>
            <a:r>
              <a:rPr lang="en-US" dirty="0"/>
              <a:t>Cannabis use among young people In most countries, cannabis is the most widely used drug, both among the general population and among young people. A global estimate, produced for the first time by UNODC, based on available data from 130 countries, suggests that, in 2016, 13.8 million young people (mostly students) aged 15–16 years, equivalent to </a:t>
            </a:r>
            <a:r>
              <a:rPr lang="en-US" b="1" i="1" dirty="0"/>
              <a:t>5.6 per cent of the population in that age range</a:t>
            </a:r>
            <a:r>
              <a:rPr lang="en-US" dirty="0"/>
              <a:t>, used cannabis at least once in the previous 12 months. </a:t>
            </a:r>
          </a:p>
        </p:txBody>
      </p:sp>
      <p:sp>
        <p:nvSpPr>
          <p:cNvPr id="4" name="Slide Number Placeholder 3"/>
          <p:cNvSpPr>
            <a:spLocks noGrp="1"/>
          </p:cNvSpPr>
          <p:nvPr>
            <p:ph type="sldNum" sz="quarter" idx="5"/>
          </p:nvPr>
        </p:nvSpPr>
        <p:spPr/>
        <p:txBody>
          <a:bodyPr/>
          <a:lstStyle/>
          <a:p>
            <a:fld id="{A982838F-D2C1-401C-A334-091CFE2EB759}" type="slidenum">
              <a:rPr lang="en-US" smtClean="0"/>
              <a:t>30</a:t>
            </a:fld>
            <a:endParaRPr lang="en-US"/>
          </a:p>
        </p:txBody>
      </p:sp>
    </p:spTree>
    <p:extLst>
      <p:ext uri="{BB962C8B-B14F-4D97-AF65-F5344CB8AC3E}">
        <p14:creationId xmlns:p14="http://schemas.microsoft.com/office/powerpoint/2010/main" val="1166415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can define what is Marihuana? Or can ask the group to provide their definition and understanding of the drug. Marijuana refers to the dried leaves, flowers, stems, and seeds from the hemp plant, </a:t>
            </a:r>
            <a:r>
              <a:rPr lang="en-US" sz="1200" b="0" i="1" kern="1200" dirty="0">
                <a:solidFill>
                  <a:schemeClr val="tx1"/>
                </a:solidFill>
                <a:effectLst/>
                <a:latin typeface="+mn-lt"/>
                <a:ea typeface="+mn-ea"/>
                <a:cs typeface="+mn-cs"/>
              </a:rPr>
              <a:t>Cannabis sativa</a:t>
            </a:r>
            <a:r>
              <a:rPr lang="en-US" sz="1200" b="0" i="0" kern="1200" dirty="0">
                <a:solidFill>
                  <a:schemeClr val="tx1"/>
                </a:solidFill>
                <a:effectLst/>
                <a:latin typeface="+mn-lt"/>
                <a:ea typeface="+mn-ea"/>
                <a:cs typeface="+mn-cs"/>
              </a:rPr>
              <a:t>. The plant contains the mind-altering chemical </a:t>
            </a:r>
            <a:r>
              <a:rPr lang="en-US" sz="1200" b="0" i="1" kern="1200" dirty="0">
                <a:solidFill>
                  <a:schemeClr val="tx1"/>
                </a:solidFill>
                <a:effectLst/>
                <a:latin typeface="+mn-lt"/>
                <a:ea typeface="+mn-ea"/>
                <a:cs typeface="+mn-cs"/>
              </a:rPr>
              <a:t>delta-9-tetrahydrocannabinol</a:t>
            </a:r>
            <a:r>
              <a:rPr lang="en-US" sz="1200" b="0" i="0" kern="1200" dirty="0">
                <a:solidFill>
                  <a:schemeClr val="tx1"/>
                </a:solidFill>
                <a:effectLst/>
                <a:latin typeface="+mn-lt"/>
                <a:ea typeface="+mn-ea"/>
                <a:cs typeface="+mn-cs"/>
              </a:rPr>
              <a:t> (THC) and other related compounds. Extracts can also be made from the cannabis plant.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Cannabis use can have a negative impact in the adolescent brain, resulting is irreversible neurological damage.</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Cannabis use among adolescents has increased overtime as it can be viewed as a socially accepted behavior in many countries globally.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Cannabis is the preferred drug of choice among young people. It is often consumed along with other substances.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Social norms in some countries have created a cultural acceptance of Marihuana use.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Early onset is a predictor of chronic substance use among adolescents.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31</a:t>
            </a:fld>
            <a:endParaRPr lang="en-US"/>
          </a:p>
        </p:txBody>
      </p:sp>
    </p:spTree>
    <p:extLst>
      <p:ext uri="{BB962C8B-B14F-4D97-AF65-F5344CB8AC3E}">
        <p14:creationId xmlns:p14="http://schemas.microsoft.com/office/powerpoint/2010/main" val="570062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Smoking Marihuana can lead to breathing problems in the future.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Eating Marihuana can lead to poisoning.</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Using marihuana in adolescence can damage the developing brain. </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Research suggest that using marihuana before the age of 16 are at high risk of developing drug use disorders and mental health problems such as anxiety, depression, and personality disorders.</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Adolescents experience lack of motivation, poor school performance and general dissatisfaction with life.  </a:t>
            </a:r>
            <a:endParaRPr lang="en-US" dirty="0"/>
          </a:p>
          <a:p>
            <a:pPr>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Brain development will be covered in more detail in the next module.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32</a:t>
            </a:fld>
            <a:endParaRPr lang="en-US"/>
          </a:p>
        </p:txBody>
      </p:sp>
    </p:spTree>
    <p:extLst>
      <p:ext uri="{BB962C8B-B14F-4D97-AF65-F5344CB8AC3E}">
        <p14:creationId xmlns:p14="http://schemas.microsoft.com/office/powerpoint/2010/main" val="4151336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explain the data from the MONITORING FUTURE National Survey Results on Drug Use. The data show the prevalence of use in the last 30 days of alcohol, cigarettes and marijuana. The trainer should point out that Marijuana use among adolescents is increasing, whereas alcohol and cigarettes are decreasing in general. </a:t>
            </a:r>
          </a:p>
        </p:txBody>
      </p:sp>
      <p:sp>
        <p:nvSpPr>
          <p:cNvPr id="4" name="Slide Number Placeholder 3"/>
          <p:cNvSpPr>
            <a:spLocks noGrp="1"/>
          </p:cNvSpPr>
          <p:nvPr>
            <p:ph type="sldNum" sz="quarter" idx="5"/>
          </p:nvPr>
        </p:nvSpPr>
        <p:spPr/>
        <p:txBody>
          <a:bodyPr/>
          <a:lstStyle/>
          <a:p>
            <a:fld id="{A982838F-D2C1-401C-A334-091CFE2EB759}" type="slidenum">
              <a:rPr lang="en-US" smtClean="0"/>
              <a:t>33</a:t>
            </a:fld>
            <a:endParaRPr lang="en-US"/>
          </a:p>
        </p:txBody>
      </p:sp>
    </p:spTree>
    <p:extLst>
      <p:ext uri="{BB962C8B-B14F-4D97-AF65-F5344CB8AC3E}">
        <p14:creationId xmlns:p14="http://schemas.microsoft.com/office/powerpoint/2010/main" val="3911121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other substances that even though they’re less frequent in adolescents, some of them are adolescent trends and on the rise of consumption. </a:t>
            </a:r>
          </a:p>
        </p:txBody>
      </p:sp>
      <p:sp>
        <p:nvSpPr>
          <p:cNvPr id="4" name="Slide Number Placeholder 3"/>
          <p:cNvSpPr>
            <a:spLocks noGrp="1"/>
          </p:cNvSpPr>
          <p:nvPr>
            <p:ph type="sldNum" sz="quarter" idx="5"/>
          </p:nvPr>
        </p:nvSpPr>
        <p:spPr/>
        <p:txBody>
          <a:bodyPr/>
          <a:lstStyle/>
          <a:p>
            <a:fld id="{A982838F-D2C1-401C-A334-091CFE2EB759}" type="slidenum">
              <a:rPr lang="en-US" smtClean="0"/>
              <a:t>34</a:t>
            </a:fld>
            <a:endParaRPr lang="en-US"/>
          </a:p>
        </p:txBody>
      </p:sp>
    </p:spTree>
    <p:extLst>
      <p:ext uri="{BB962C8B-B14F-4D97-AF65-F5344CB8AC3E}">
        <p14:creationId xmlns:p14="http://schemas.microsoft.com/office/powerpoint/2010/main" val="1282585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provide an overview of the prevalence of inhalants use, as per the CICAD report on Drug Use in the Americas. The definition of inhalant is a challenge for drug researchers: the term covers a broad range of chemical substances used for different purposes and in most cases sold legally and have differing degrees of psychoactive and pharmacological effects. Prevalence of past year use of inhalants ranges from 1.4% to 12%.  Inhalant use has been found at a young age, with lifetime prevalence rates of over 10% among eighth grade students in some countries. </a:t>
            </a:r>
          </a:p>
          <a:p>
            <a:endParaRPr lang="en-US" dirty="0"/>
          </a:p>
          <a:p>
            <a:r>
              <a:rPr lang="en-US" b="1" dirty="0"/>
              <a:t>Volatile Solvents</a:t>
            </a:r>
            <a:r>
              <a:rPr lang="en-US" dirty="0"/>
              <a:t>: Liquids that vaporize in room temperature, available in homes; glues, correction fluids, markers, degreasers, dry-clean fluids, gasoline, etc. </a:t>
            </a:r>
          </a:p>
          <a:p>
            <a:r>
              <a:rPr lang="en-US" b="1" dirty="0"/>
              <a:t>Aerosol: </a:t>
            </a:r>
            <a:r>
              <a:rPr lang="en-US" dirty="0"/>
              <a:t>Sprays; paint, deodorant, cooking spray, fabric protectors, etc.  </a:t>
            </a:r>
          </a:p>
          <a:p>
            <a:r>
              <a:rPr lang="en-US" b="1" dirty="0"/>
              <a:t>Gasses: </a:t>
            </a:r>
            <a:r>
              <a:rPr lang="en-US" dirty="0"/>
              <a:t>can be used in medical procedures (laughing gas) and available in homes such as; propane tanks, refrigerants. </a:t>
            </a:r>
          </a:p>
          <a:p>
            <a:endParaRPr lang="en-US" sz="1200" b="0" i="0" kern="1200" dirty="0">
              <a:solidFill>
                <a:schemeClr val="tx1"/>
              </a:solidFill>
              <a:effectLst/>
              <a:latin typeface="+mn-lt"/>
              <a:ea typeface="+mn-ea"/>
              <a:cs typeface="+mn-cs"/>
            </a:endParaRPr>
          </a:p>
          <a:p>
            <a:r>
              <a:rPr lang="en-US" dirty="0"/>
              <a:t>Among young people living on the street, the most commonly used drugs are likely to be inhalants, which can include paint thinner, petrol, paint, correction fluid and glue.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982838F-D2C1-401C-A334-091CFE2EB759}" type="slidenum">
              <a:rPr lang="en-US" smtClean="0"/>
              <a:t>35</a:t>
            </a:fld>
            <a:endParaRPr lang="en-US"/>
          </a:p>
        </p:txBody>
      </p:sp>
    </p:spTree>
    <p:extLst>
      <p:ext uri="{BB962C8B-B14F-4D97-AF65-F5344CB8AC3E}">
        <p14:creationId xmlns:p14="http://schemas.microsoft.com/office/powerpoint/2010/main" val="2022487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trainer should discuss briefly the charts on the slide.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this first chart, it should be noted that Felt-tip pens/markers or magic markers was the most commonly identified type of inhalant used by adolescents to get high.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second chart displays the fact that females are higher users of inhalants than males.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Inhalants are highly accessible, cheap, and easy to hide; they are also addictive and deadly. Inhalants are particularly appealing to adolescents for many reasons; they are legal, low cost, and easy to acquire.</a:t>
            </a:r>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36</a:t>
            </a:fld>
            <a:endParaRPr lang="en-US"/>
          </a:p>
        </p:txBody>
      </p:sp>
    </p:spTree>
    <p:extLst>
      <p:ext uri="{BB962C8B-B14F-4D97-AF65-F5344CB8AC3E}">
        <p14:creationId xmlns:p14="http://schemas.microsoft.com/office/powerpoint/2010/main" val="681071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Cocaine</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Indicators of cocaine use vary by population, past year prevalence ranges from 0.03% to almost 2%.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clear differences in cocaine use among boys and girls in secondary school, with higher rates of use among boys.</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 use in the general population ranges from 0.01% to a maximum of 0.9%.</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 use tends to be higher among boys than girls—except for Guatemala, Panama, and Uruguay, where they are roughly equal.</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Club drugs such as “ecstasy”, methamphetamine, cocaine, ketamine, LSD and GHB are used in high-income countries</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37</a:t>
            </a:fld>
            <a:endParaRPr lang="en-US"/>
          </a:p>
        </p:txBody>
      </p:sp>
    </p:spTree>
    <p:extLst>
      <p:ext uri="{BB962C8B-B14F-4D97-AF65-F5344CB8AC3E}">
        <p14:creationId xmlns:p14="http://schemas.microsoft.com/office/powerpoint/2010/main" val="2109261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Cocaine</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Indicators of cocaine use vary by population, past year prevalence ranges from 0.03% to almost 2%.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clear differences in cocaine use among boys and girls in secondary school, with higher rates of use among boys.</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 use in the general population ranges from 0.01% to a maximum of 0.9%.</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 use tends to be higher among boys than girls—except for Guatemala, Panama, and Uruguay, where they are roughly equal.</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Club drugs such as “ecstasy”, methamphetamine, cocaine, ketamine, LSD and GHB are used in high-income countries</a:t>
            </a: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Youth Opioid use is directly linked to sexual risk behavior.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38</a:t>
            </a:fld>
            <a:endParaRPr lang="en-US"/>
          </a:p>
        </p:txBody>
      </p:sp>
    </p:spTree>
    <p:extLst>
      <p:ext uri="{BB962C8B-B14F-4D97-AF65-F5344CB8AC3E}">
        <p14:creationId xmlns:p14="http://schemas.microsoft.com/office/powerpoint/2010/main" val="2546362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Bath Salts </a:t>
            </a:r>
          </a:p>
          <a:p>
            <a:pPr lvl="1">
              <a:buFont typeface="Arial" panose="020B0604020202020204" pitchFamily="34" charset="0"/>
              <a:buChar char="•"/>
            </a:pPr>
            <a:r>
              <a:rPr lang="en-US" dirty="0"/>
              <a:t>“Bath salts” are usually swallowed, snorted through the nose, inhaled, or injected with a needle. Snorting or injecting is the most harmful. </a:t>
            </a:r>
          </a:p>
          <a:p>
            <a:pPr lvl="1">
              <a:buFont typeface="Arial" panose="020B0604020202020204" pitchFamily="34" charset="0"/>
              <a:buChar char="•"/>
            </a:pPr>
            <a:r>
              <a:rPr lang="en-US" dirty="0"/>
              <a:t>Bath salts can temporarily produce feelings of joy and increased social interaction, including an increased sex drive. But they can also cause paranoia, nervousness, and hallucinations (seeing or hearing things that are not real).</a:t>
            </a:r>
          </a:p>
          <a:p>
            <a:pPr lvl="1">
              <a:buFont typeface="Arial" panose="020B0604020202020204" pitchFamily="34" charset="0"/>
              <a:buChar char="•"/>
            </a:pPr>
            <a:r>
              <a:rPr lang="en-US" dirty="0"/>
              <a:t>Researchers do know that bath salts are chemically like amphetamines, cocaine, and MDMA. Therefore, some of the effects of “bath salts"—such as feeling energetic and agitated—are similar.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Energy Drinks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 caffeine content per serving.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adolescent energy drink consumption has significantly increased in the past 10 years.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hlinkClick r:id="rId3"/>
              </a:rPr>
              <a:t>CDC reports</a:t>
            </a:r>
            <a:r>
              <a:rPr lang="en-US" sz="2000" dirty="0">
                <a:latin typeface="Times New Roman" panose="02020603050405020304" pitchFamily="18" charset="0"/>
                <a:cs typeface="Times New Roman" panose="02020603050405020304" pitchFamily="18" charset="0"/>
              </a:rPr>
              <a:t> that drinkers aged 15 to 23 who mix alcohol with energy drinks are four times more likely to binge drink at high intensity (i.e., consume six or more drinks per binge episode) than drinkers who do not mix alcohol with energy drinks.</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39</a:t>
            </a:fld>
            <a:endParaRPr lang="en-US"/>
          </a:p>
        </p:txBody>
      </p:sp>
    </p:spTree>
    <p:extLst>
      <p:ext uri="{BB962C8B-B14F-4D97-AF65-F5344CB8AC3E}">
        <p14:creationId xmlns:p14="http://schemas.microsoft.com/office/powerpoint/2010/main" val="290627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trainer should be familiar with the description of the problem below and be able to use the bullet points to guide the conversation. </a:t>
            </a:r>
            <a:r>
              <a:rPr lang="en-US" dirty="0"/>
              <a:t>The trainer will now conceptualize substance abuse among adolescents as a public health problem.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problem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Early use of substances increases a person’s chances of developing an addiction.  Drugs change brains—and this can lead to serious brain damage, drug misuse and other serious problems. Risk of drug misuse increases greatly during times of transition. Adults and children are affected differently. For an adult, a divorce or loss of a job may lead to drug misuse; for an adolescent, risky times include moving, changing schools and other major transitions. In early adolescence, when children advance from elementary through middle school, they face new and challenging social and academic situations. Often during this period, children are exposed to illicit substances such as cigarettes and alcohol for the first time. When they enter high school, adolescents may encounter greater availability of drugs, drug use by older teens, and social activities where drugs are used.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Adolescent behaviors that are a normal aspect of development, such as the desire to try new things or take greater risks, may increase adolescent tendencies to experiment with drugs. Some teens may give in to the urging of drug-using friends to share the experience with them. Others may think that taking drugs (such as steroids) will improve their appearance or their athletic performance or that taking substances such as alcohol or marijuana will help their anxiety in social situations. Adolescents are still developing judgment and decision-making skills may limit their ability to accurately assess the risks of all of these forms of drug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illicit substances in adolescence can disrupt brain function in areas critical to motivation, memory, learning, judgment, and behavior control.  Therefore, it is not surprising that adolescents who regularly use alcohol and other drugs often have family and social problems, poor academic performance, health-related problems (including mental health), and involvement with the juvenile justice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Due to the complex nature of the relationships among all of these areas impacting adolescents, experts came together to address the need for drug misuse services developed specifically for adolescents.  These areas of impact are different than those of adults, as is the related brain chemistry.  As such, a clear need to develop resources to meet the growing demand for services geared particularly to this target population was identified.  This manual is the result of those efforts.</a:t>
            </a:r>
          </a:p>
          <a:p>
            <a:r>
              <a:rPr lang="en-US" sz="1200" kern="1200" dirty="0">
                <a:solidFill>
                  <a:schemeClr val="tx1"/>
                </a:solidFill>
                <a:effectLst/>
                <a:latin typeface="+mn-lt"/>
                <a:ea typeface="+mn-ea"/>
                <a:cs typeface="+mn-cs"/>
              </a:rPr>
              <a:t>The overall goal of this training series is to reduce the significant health, social, and economic problems associated with adolescent alcohol and other drug use.  The goal is to build international treatment capacity through training, professionalizing, and expanding the regional treatment workforce. The training prepares counselors by providing the latest information about adolescents, substance misuse. Facilitators learn information on treatment and how to facilitate hands-on activities to develop skills and confidence in a relatively new treatment workforce. The curricula also provide an updated review for those who are beginning to supervise workers who are new to work with this population.</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4</a:t>
            </a:fld>
            <a:endParaRPr lang="en-US"/>
          </a:p>
        </p:txBody>
      </p:sp>
    </p:spTree>
    <p:extLst>
      <p:ext uri="{BB962C8B-B14F-4D97-AF65-F5344CB8AC3E}">
        <p14:creationId xmlns:p14="http://schemas.microsoft.com/office/powerpoint/2010/main" val="2049819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E-cigarettes</a:t>
            </a:r>
          </a:p>
          <a:p>
            <a:pPr lvl="1">
              <a:buFont typeface="Arial" panose="020B0604020202020204" pitchFamily="34" charset="0"/>
              <a:buChar char="•"/>
            </a:pPr>
            <a:r>
              <a:rPr lang="en-US" dirty="0"/>
              <a:t>Contain nicotine a highly addictive substance </a:t>
            </a:r>
          </a:p>
          <a:p>
            <a:pPr lvl="1">
              <a:buFont typeface="Arial" panose="020B0604020202020204" pitchFamily="34" charset="0"/>
              <a:buChar char="•"/>
            </a:pPr>
            <a:r>
              <a:rPr lang="en-US" dirty="0"/>
              <a:t>Trend that began with the introduction of e-cigarettes to help smokers quit cigarettes.</a:t>
            </a:r>
          </a:p>
          <a:p>
            <a:pPr lvl="1">
              <a:buFont typeface="Arial" panose="020B0604020202020204" pitchFamily="34" charset="0"/>
              <a:buChar char="•"/>
            </a:pPr>
            <a:r>
              <a:rPr lang="en-US" dirty="0"/>
              <a:t>Adolescent use had increased throughout the past few years in developed countries. </a:t>
            </a:r>
          </a:p>
          <a:p>
            <a:pPr lvl="1">
              <a:buFont typeface="Arial" panose="020B0604020202020204" pitchFamily="34" charset="0"/>
              <a:buChar char="•"/>
            </a:pPr>
            <a:r>
              <a:rPr lang="en-US" dirty="0"/>
              <a:t>A study found that user characteristics are mostly white male and female adolescents. </a:t>
            </a:r>
          </a:p>
          <a:p>
            <a:pPr lvl="1">
              <a:buFont typeface="Arial" panose="020B0604020202020204" pitchFamily="34" charset="0"/>
              <a:buChar char="•"/>
            </a:pPr>
            <a:r>
              <a:rPr lang="en-US" dirty="0"/>
              <a:t>An average of 25% of students used e-cigarettes, which is correlated to use of other substances.</a:t>
            </a:r>
          </a:p>
          <a:p>
            <a:pPr lvl="1">
              <a:buFont typeface="Arial" panose="020B0604020202020204" pitchFamily="34" charset="0"/>
              <a:buChar char="•"/>
            </a:pPr>
            <a:r>
              <a:rPr lang="en-US" sz="1200" b="0" i="0" kern="1200" dirty="0">
                <a:solidFill>
                  <a:schemeClr val="tx1"/>
                </a:solidFill>
                <a:effectLst/>
                <a:latin typeface="+mn-lt"/>
                <a:ea typeface="+mn-ea"/>
                <a:cs typeface="+mn-cs"/>
              </a:rPr>
              <a:t>Data from the 2019 Monitoring the Future Survey of 8th, 10th and 12th graders show alarmingly high rates of e-cigarette use compared to just a year ago, with rates doubling in the past two years. </a:t>
            </a:r>
            <a:endParaRPr lang="en-US" dirty="0"/>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40</a:t>
            </a:fld>
            <a:endParaRPr lang="en-US"/>
          </a:p>
        </p:txBody>
      </p:sp>
    </p:spTree>
    <p:extLst>
      <p:ext uri="{BB962C8B-B14F-4D97-AF65-F5344CB8AC3E}">
        <p14:creationId xmlns:p14="http://schemas.microsoft.com/office/powerpoint/2010/main" val="559689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discuss the graph and emphasize that Marihuana is the most used illicit drug among adolescents. The graph above represents data from a national survey in the United States. </a:t>
            </a:r>
          </a:p>
        </p:txBody>
      </p:sp>
      <p:sp>
        <p:nvSpPr>
          <p:cNvPr id="4" name="Slide Number Placeholder 3"/>
          <p:cNvSpPr>
            <a:spLocks noGrp="1"/>
          </p:cNvSpPr>
          <p:nvPr>
            <p:ph type="sldNum" sz="quarter" idx="5"/>
          </p:nvPr>
        </p:nvSpPr>
        <p:spPr/>
        <p:txBody>
          <a:bodyPr/>
          <a:lstStyle/>
          <a:p>
            <a:fld id="{A982838F-D2C1-401C-A334-091CFE2EB759}" type="slidenum">
              <a:rPr lang="en-US" smtClean="0"/>
              <a:t>41</a:t>
            </a:fld>
            <a:endParaRPr lang="en-US"/>
          </a:p>
        </p:txBody>
      </p:sp>
    </p:spTree>
    <p:extLst>
      <p:ext uri="{BB962C8B-B14F-4D97-AF65-F5344CB8AC3E}">
        <p14:creationId xmlns:p14="http://schemas.microsoft.com/office/powerpoint/2010/main" val="1295268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general routes of drug administration. These are routes used by different types of substances, the trainer should ask the group if they’re aware of other ways of administering drugs into the body that are not mentioned in this list. </a:t>
            </a:r>
          </a:p>
          <a:p>
            <a:endParaRPr lang="en-US" dirty="0"/>
          </a:p>
          <a:p>
            <a:r>
              <a:rPr lang="en-US" dirty="0"/>
              <a:t>The trainer should discuss the following more in detail: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Oral: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begin with the oral route. The drug gets into the blood by passing through the stomach to the small intestine where it is absorbed into the blood (like food or beverages).  The drug must be absorbed into the blood, go to the heart, to the lungs, to the heart again, then to the brain.  The drug is also diluted in with the food and beverages.  This is a long and not very efficient way to take drugs.  Drugs which are taken this way include alcohol, pills, marijuana or hashish.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IV: </a:t>
            </a:r>
          </a:p>
          <a:p>
            <a:r>
              <a:rPr lang="en-US" altLang="es-ES_tradnl" dirty="0"/>
              <a:t>The trainer should continue with injection.  The drug goes directly into the bloodstream, through a subcutaneous injection (under the skin),  an intramuscular injection (skin popping) or an intravenous injection (mainlining).  The person gets the drug directly, with no gradual onset, so the user experiences what is called a "rush," which is the high all at once.  Risks are related to unsanitary injection equipment, poor injection techniques, and toxins in the drugs.  Poor injection techniques can produce damage to the nerves or abscesses.  Bacteria injected can cause endocarditis, an infection around the lining of the heart.  Heroin can be injected in any manner, cocaine can only be injected intravenously, due to its toxicity.</a:t>
            </a:r>
          </a:p>
          <a:p>
            <a:r>
              <a:rPr lang="en-US" altLang="es-ES_tradn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SMOKED: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conclude with smoking or inhaling. The drug goes through the lung where air comes close to blood vessels for the exchange of oxygen and carbon dioxide.  If stretched out, the surface area for this exchange inside the lungs would cover half a football field.  The route is much shorter. as the blood only has to go from the lungs to the heart to the brain.  This is the most efficient way to get your drug into your system.  It also has a quick onset, with a "rush."  Risks include damage to the lungs and frequent respiratory problems.  Drugs taken this way include tobacco, crack/cocaine, marijuana and hashish.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Nasally: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continue with sniffing. The drugs is passed through the mucous membranes, which are very thin and filled with blood vessels.  These membranes are in the nose, gums and genitals.  The drug passes through the membrane easily, gets into the blood, to the heart, lungs, then brain.  This is a more efficient way to take drugs, although the risk is high for damage to these membranes.  Drugs taken this way include tobacco, cocaine and heroin.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42</a:t>
            </a:fld>
            <a:endParaRPr lang="en-US"/>
          </a:p>
        </p:txBody>
      </p:sp>
    </p:spTree>
    <p:extLst>
      <p:ext uri="{BB962C8B-B14F-4D97-AF65-F5344CB8AC3E}">
        <p14:creationId xmlns:p14="http://schemas.microsoft.com/office/powerpoint/2010/main" val="1237297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now discuss factors that place adolescents at risk of using substances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43</a:t>
            </a:fld>
            <a:endParaRPr lang="en-US"/>
          </a:p>
        </p:txBody>
      </p:sp>
    </p:spTree>
    <p:extLst>
      <p:ext uri="{BB962C8B-B14F-4D97-AF65-F5344CB8AC3E}">
        <p14:creationId xmlns:p14="http://schemas.microsoft.com/office/powerpoint/2010/main" val="1922161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role of genetic predisposition to addiction. </a:t>
            </a:r>
          </a:p>
          <a:p>
            <a:endParaRPr lang="en-US" dirty="0"/>
          </a:p>
          <a:p>
            <a:r>
              <a:rPr lang="en-US" sz="1200" b="0" i="0" kern="1200" dirty="0">
                <a:solidFill>
                  <a:schemeClr val="tx1"/>
                </a:solidFill>
                <a:effectLst/>
                <a:latin typeface="+mn-lt"/>
                <a:ea typeface="+mn-ea"/>
                <a:cs typeface="+mn-cs"/>
              </a:rPr>
              <a:t>In this chart, it is depicted that Heritability (weighted mean and range) of 10 addictive disorders: dependence on or abuse of hallucinogens, stimulants, cannabis, sedatives, opiates, and cocaine; alcohol dependence; smoking persistence; caffeine consumption or heavy use; and pathological gambling. Weighted heritability means were computed using data from large national surveys of adult twins.</a:t>
            </a:r>
            <a:endParaRPr lang="en-US" dirty="0"/>
          </a:p>
          <a:p>
            <a:endParaRPr lang="en-US" dirty="0"/>
          </a:p>
          <a:p>
            <a:r>
              <a:rPr lang="en-US" dirty="0"/>
              <a:t>The literature suggest that genes influence a person’s predisposition to be addicted to specific drugs. However, the environment also plays an important role in a person’s exposure to the substance and also the person’s decision to try the substance. </a:t>
            </a:r>
          </a:p>
        </p:txBody>
      </p:sp>
      <p:sp>
        <p:nvSpPr>
          <p:cNvPr id="4" name="Slide Number Placeholder 3"/>
          <p:cNvSpPr>
            <a:spLocks noGrp="1"/>
          </p:cNvSpPr>
          <p:nvPr>
            <p:ph type="sldNum" sz="quarter" idx="5"/>
          </p:nvPr>
        </p:nvSpPr>
        <p:spPr/>
        <p:txBody>
          <a:bodyPr/>
          <a:lstStyle/>
          <a:p>
            <a:fld id="{A982838F-D2C1-401C-A334-091CFE2EB759}" type="slidenum">
              <a:rPr lang="en-US" smtClean="0"/>
              <a:t>44</a:t>
            </a:fld>
            <a:endParaRPr lang="en-US"/>
          </a:p>
        </p:txBody>
      </p:sp>
    </p:spTree>
    <p:extLst>
      <p:ext uri="{BB962C8B-B14F-4D97-AF65-F5344CB8AC3E}">
        <p14:creationId xmlns:p14="http://schemas.microsoft.com/office/powerpoint/2010/main" val="3079629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predisposition to substance abuse due to mental health vulnerabilities. </a:t>
            </a:r>
          </a:p>
          <a:p>
            <a:endParaRPr lang="en-US" dirty="0"/>
          </a:p>
          <a:p>
            <a:r>
              <a:rPr lang="en-US" dirty="0"/>
              <a:t>Learning disorders: </a:t>
            </a:r>
            <a:r>
              <a:rPr lang="en-US" sz="1200" b="0" i="0" kern="1200" dirty="0">
                <a:solidFill>
                  <a:schemeClr val="tx1"/>
                </a:solidFill>
                <a:effectLst/>
                <a:latin typeface="+mn-lt"/>
                <a:ea typeface="+mn-ea"/>
                <a:cs typeface="+mn-cs"/>
              </a:rPr>
              <a:t>Children with learning disorders often experience difficulties in social environments which can lead to reduced self-esteem, academic difficulty, loneliness, depression and the desire for social acceptance. Thus, learning disabilities may indirectly lead to substance abuse by generating the types of behavior that typically lead to substance abuse.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Mental Illness: Research suggest high rates of comorbid substance use disorders and anxiety disorders—which include generalized anxiety disorder, panic disorder, and post-traumatic stress disorders. Adolescence is a crucial time where mental illness/symptoms can begin to appear, thus making this time-frame a vulnerable time for substance use.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Childhood Trauma: It is well-documented in research that one in four children and adolescents have experienced at least one traumatic event before the age of 16. From that number, about 13% will develop post-traumatic stress disorder (PTSD), which highly influences an adolescents’ vulnerability to substance use. This will be covered more in detail in the Trauma module.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45</a:t>
            </a:fld>
            <a:endParaRPr lang="en-US"/>
          </a:p>
        </p:txBody>
      </p:sp>
    </p:spTree>
    <p:extLst>
      <p:ext uri="{BB962C8B-B14F-4D97-AF65-F5344CB8AC3E}">
        <p14:creationId xmlns:p14="http://schemas.microsoft.com/office/powerpoint/2010/main" val="3666260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explain that, as part of this training, some of the risk and protective factors which impact on these levels of use will be examined.  The trainer will discuss risk and protective factors side by side as displayed in the definitions below.  </a:t>
            </a:r>
          </a:p>
          <a:p>
            <a:endParaRPr lang="en-US" dirty="0"/>
          </a:p>
          <a:p>
            <a:r>
              <a:rPr lang="en-US" b="1" dirty="0"/>
              <a:t>Child’s attachment style (NIDA, 2003): </a:t>
            </a:r>
            <a:r>
              <a:rPr lang="en-US" dirty="0"/>
              <a:t>this aspect refers to a child’s bonding with caregivers. A child who experiences warmth, support, feelings of care, being understood and love highly influences general wellbeing and decreases the risk of an adolescent making the choice to use. On the other hand, when a child experiences parental negative criticism, high expectations, rigid and strict parenting and emotional unavailability increases an adolescent’s risk for substance use. </a:t>
            </a:r>
          </a:p>
          <a:p>
            <a:endParaRPr lang="en-US" b="1" dirty="0"/>
          </a:p>
          <a:p>
            <a:r>
              <a:rPr lang="en-US" b="1" dirty="0"/>
              <a:t>Household environment (CDC, 2019): </a:t>
            </a:r>
            <a:r>
              <a:rPr lang="en-US" dirty="0"/>
              <a:t>family history of substance use and current parental use of substances can highly impact an adolescents’ access and normality of substance use.  An adolescent exposed to substances within the family unit has a higher risk of starting drug use. </a:t>
            </a:r>
            <a:r>
              <a:rPr lang="en-US" altLang="es-ES_tradnl" dirty="0"/>
              <a:t>At the general population level, international research has identified extreme economic deprivation, conflict in the family, a family history of mental health/behavioral problems and a lack of a protective environment as common risk factors for most adolescent substance abuse, delinquency, pregnancy and dropping out of school.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b="1" dirty="0"/>
              <a:t>Early Onset/use</a:t>
            </a:r>
            <a:r>
              <a:rPr lang="en-US" altLang="es-ES_tradnl" dirty="0"/>
              <a:t>: </a:t>
            </a:r>
            <a:r>
              <a:rPr lang="en-US" dirty="0"/>
              <a:t>research shows that young people who initiate drug use before the age of 15 are at twice the risk of having drug problems as those who wait until after the age of 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b="1" dirty="0"/>
              <a:t>Self-esteem: </a:t>
            </a:r>
            <a:r>
              <a:rPr lang="en-US" altLang="es-ES_tradnl" dirty="0"/>
              <a:t>Adolescents with a positive self-concept, high self-esteem and emotional wellbeing are less likely to use substances.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Academic Performance: </a:t>
            </a:r>
            <a:r>
              <a:rPr lang="en-US" altLang="es-ES_tradnl" dirty="0"/>
              <a:t>The trainer should explain that, among the domains of factors which impact on adolescent substance use is included the school environment.  Research has shown that low school quality, difficult access, labor demands and social norms are directly tied to the risk of substance use.  Additionally, an adolescent’s positive connection/relationship with school can be a protective factor.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b="1" dirty="0"/>
              <a:t>Peers &amp; Social Norms: </a:t>
            </a:r>
            <a:r>
              <a:rPr lang="en-US" altLang="es-ES_tradnl" dirty="0"/>
              <a:t>Adolescents find meaning in peer relationships as they’re figuring themselves out. Adolescents who associate with peers who are disruptive, use substances and are involved in criminal activity are more likely to use substances.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explain that, on the broadest level, social norms, gender and region impact on adolescent substance use.  The trainer should ask for specific examples, such as social norms which support alcohol use, double standards with respect to male vs female substance use, and regional accessibility to different substances.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b="1" dirty="0"/>
              <a:t>Community: </a:t>
            </a:r>
            <a:r>
              <a:rPr lang="en-US" altLang="es-ES_tradnl" dirty="0"/>
              <a:t>availability of drugs and other substances in the community can increase an adolescent’s access, therefore increasing substance use. High rates of delinquency in the community and general violence can also increase the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b="1" dirty="0"/>
              <a:t>Poverty</a:t>
            </a:r>
            <a:r>
              <a:rPr lang="en-US" altLang="es-ES_tradnl" dirty="0"/>
              <a:t>: The trainer should explain that the family is a very important domain, as most adolescents are still living within a family environment.  Household poverty and lack of connectedness increase risk of substance use.  The trainer should ask participants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will close by summarizing these factors that influence substance use in adolescents and also let the group know that we will discuss more protective factors in detail in the treatment module where we will cover the concept of resilience. Ultimately, the goal of any program is to reduce risk factors and increase protective factors. Further, the international literature suggests that strategies incorporating positive youth development and resilience have a greater likelihood of improving the health outcomes of adolescent than risk-reduction alone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46</a:t>
            </a:fld>
            <a:endParaRPr lang="en-US"/>
          </a:p>
        </p:txBody>
      </p:sp>
    </p:spTree>
    <p:extLst>
      <p:ext uri="{BB962C8B-B14F-4D97-AF65-F5344CB8AC3E}">
        <p14:creationId xmlns:p14="http://schemas.microsoft.com/office/powerpoint/2010/main" val="3767331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explain the model in this slide and allow the audience to read the footnote to better understand the figure. These are the factors associated with risk of substance use. </a:t>
            </a:r>
          </a:p>
          <a:p>
            <a:endParaRPr lang="en-US" dirty="0"/>
          </a:p>
          <a:p>
            <a:r>
              <a:rPr lang="en-US" dirty="0"/>
              <a:t>Environmental factors were discussed in the previous slide. Developing resilience is one of the factors that best predicts overall wellness among adolescents. That is, when adolescents respond positively to adversity it is more likely that they will not engage in use of substances. Resilience is a major protective factor. </a:t>
            </a:r>
          </a:p>
          <a:p>
            <a:endParaRPr lang="en-US" dirty="0"/>
          </a:p>
          <a:p>
            <a:r>
              <a:rPr lang="en-US" dirty="0"/>
              <a:t>Genetic predisposition was discussed previously. </a:t>
            </a:r>
          </a:p>
          <a:p>
            <a:endParaRPr lang="en-US" dirty="0"/>
          </a:p>
          <a:p>
            <a:r>
              <a:rPr lang="en-US" dirty="0"/>
              <a:t>The combination of these factors can impact an adolescents’ likelihood of substance abuse in the future. </a:t>
            </a:r>
          </a:p>
        </p:txBody>
      </p:sp>
      <p:sp>
        <p:nvSpPr>
          <p:cNvPr id="4" name="Slide Number Placeholder 3"/>
          <p:cNvSpPr>
            <a:spLocks noGrp="1"/>
          </p:cNvSpPr>
          <p:nvPr>
            <p:ph type="sldNum" sz="quarter" idx="5"/>
          </p:nvPr>
        </p:nvSpPr>
        <p:spPr/>
        <p:txBody>
          <a:bodyPr/>
          <a:lstStyle/>
          <a:p>
            <a:fld id="{A982838F-D2C1-401C-A334-091CFE2EB759}" type="slidenum">
              <a:rPr lang="en-US" smtClean="0"/>
              <a:t>47</a:t>
            </a:fld>
            <a:endParaRPr lang="en-US"/>
          </a:p>
        </p:txBody>
      </p:sp>
    </p:spTree>
    <p:extLst>
      <p:ext uri="{BB962C8B-B14F-4D97-AF65-F5344CB8AC3E}">
        <p14:creationId xmlns:p14="http://schemas.microsoft.com/office/powerpoint/2010/main" val="1695828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Alcohol and marijuana are the main drugs of use by students in most of the countries included in this comparative report. Prevalence is relatively high for this population but there is plenty of variability from country to country.  Tobacco is also used throughout the region, but to a lesser extent than alcohol and even marijuana. There is a lot of experimentation with cigarettes, but current use rates are very low. Marijuana prevalence overtook past year cigarette prevalence </a:t>
            </a:r>
          </a:p>
        </p:txBody>
      </p:sp>
      <p:sp>
        <p:nvSpPr>
          <p:cNvPr id="4" name="Slide Number Placeholder 3"/>
          <p:cNvSpPr>
            <a:spLocks noGrp="1"/>
          </p:cNvSpPr>
          <p:nvPr>
            <p:ph type="sldNum" sz="quarter" idx="5"/>
          </p:nvPr>
        </p:nvSpPr>
        <p:spPr/>
        <p:txBody>
          <a:bodyPr/>
          <a:lstStyle/>
          <a:p>
            <a:fld id="{A982838F-D2C1-401C-A334-091CFE2EB759}" type="slidenum">
              <a:rPr lang="en-US" smtClean="0"/>
              <a:t>48</a:t>
            </a:fld>
            <a:endParaRPr lang="en-US"/>
          </a:p>
        </p:txBody>
      </p:sp>
    </p:spTree>
    <p:extLst>
      <p:ext uri="{BB962C8B-B14F-4D97-AF65-F5344CB8AC3E}">
        <p14:creationId xmlns:p14="http://schemas.microsoft.com/office/powerpoint/2010/main" val="114793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a:solidFill>
                  <a:schemeClr val="tx1"/>
                </a:solidFill>
                <a:latin typeface="Times New Roman" panose="02020603050405020304" pitchFamily="18" charset="0"/>
                <a:cs typeface="Times New Roman" panose="02020603050405020304" pitchFamily="18" charset="0"/>
              </a:rPr>
              <a:t>The trainer emphasizes that adolescent substance use is a public health crisis that must be addressed as this debilitates societies. More specifically, interventions with adolescents are crucial because: </a:t>
            </a:r>
          </a:p>
          <a:p>
            <a:pPr>
              <a:buFont typeface="Arial" panose="020B0604020202020204" pitchFamily="34" charset="0"/>
              <a:buNone/>
            </a:pPr>
            <a:endParaRPr lang="en-US" sz="12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dirty="0">
                <a:solidFill>
                  <a:schemeClr val="tx1"/>
                </a:solidFill>
                <a:latin typeface="Times New Roman" panose="02020603050405020304" pitchFamily="18" charset="0"/>
                <a:cs typeface="Times New Roman" panose="02020603050405020304" pitchFamily="18" charset="0"/>
              </a:rPr>
              <a:t>Often during adolescence there, is exposure to substances such as cigarettes and alcohol for the first time. </a:t>
            </a:r>
          </a:p>
          <a:p>
            <a:pPr>
              <a:buFont typeface="Arial" panose="020B0604020202020204" pitchFamily="34" charset="0"/>
              <a:buChar char="•"/>
            </a:pPr>
            <a:endParaRPr lang="en-US" sz="12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dirty="0">
                <a:solidFill>
                  <a:schemeClr val="tx1"/>
                </a:solidFill>
                <a:latin typeface="Times New Roman" panose="02020603050405020304" pitchFamily="18" charset="0"/>
                <a:cs typeface="Times New Roman" panose="02020603050405020304" pitchFamily="18" charset="0"/>
              </a:rPr>
              <a:t>The goal is to build international treatment capacity through training, professionalizing, and expanding the regional treatment workforce.</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5</a:t>
            </a:fld>
            <a:endParaRPr lang="en-US"/>
          </a:p>
        </p:txBody>
      </p:sp>
    </p:spTree>
    <p:extLst>
      <p:ext uri="{BB962C8B-B14F-4D97-AF65-F5344CB8AC3E}">
        <p14:creationId xmlns:p14="http://schemas.microsoft.com/office/powerpoint/2010/main" val="314656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briefly discuss the international standards on adolescent substance use. </a:t>
            </a:r>
          </a:p>
          <a:p>
            <a:endParaRPr lang="en-US" dirty="0"/>
          </a:p>
          <a:p>
            <a:pPr>
              <a:buFont typeface="Arial" panose="020B0604020202020204" pitchFamily="34" charset="0"/>
              <a:buChar char="•"/>
            </a:pPr>
            <a:r>
              <a:rPr lang="en-US" dirty="0"/>
              <a:t>The United Nations’ International Standards on Drug Use Prevention state that adolescents should avoid and abstain from substances to encourage health development and benefit societies. This document provides recent research and interventions of how to address substance abuse in adolescents. </a:t>
            </a:r>
          </a:p>
          <a:p>
            <a:endParaRPr lang="en-US" dirty="0"/>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6</a:t>
            </a:fld>
            <a:endParaRPr lang="en-US"/>
          </a:p>
        </p:txBody>
      </p:sp>
    </p:spTree>
    <p:extLst>
      <p:ext uri="{BB962C8B-B14F-4D97-AF65-F5344CB8AC3E}">
        <p14:creationId xmlns:p14="http://schemas.microsoft.com/office/powerpoint/2010/main" val="140163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ask the participants to complete the following sentences through a brainstorm exercise. The trainer will note responses on the Easel pad.  After everyone has responded, s/he should read the following quotes, asking the group to identify when in time they believe the quote was originally said.</a:t>
            </a:r>
          </a:p>
          <a:p>
            <a:endParaRPr lang="en-US" altLang="es-ES_tradnl" dirty="0"/>
          </a:p>
          <a:p>
            <a:r>
              <a:rPr lang="en-US" altLang="es-ES_tradnl" dirty="0"/>
              <a:t>“I see no hope for the future of our people if they are dependent on frivolous youth of today, for certainly all youth are reckless beyond words…When I was young, we were taught to be discreet and respectful of elders, but the present youth are exceedingly disrespectful and impatient of restraint.”</a:t>
            </a:r>
          </a:p>
          <a:p>
            <a:pPr>
              <a:buFontTx/>
              <a:buChar char="-"/>
            </a:pPr>
            <a:r>
              <a:rPr lang="en-US" altLang="es-ES_tradnl" i="1" dirty="0"/>
              <a:t>Hesiod, 8</a:t>
            </a:r>
            <a:r>
              <a:rPr lang="en-US" altLang="es-ES_tradnl" i="1" baseline="30000" dirty="0"/>
              <a:t>th</a:t>
            </a:r>
            <a:r>
              <a:rPr lang="en-US" altLang="es-ES_tradnl" i="1" dirty="0"/>
              <a:t> Century BC</a:t>
            </a:r>
          </a:p>
          <a:p>
            <a:pPr>
              <a:buFontTx/>
              <a:buChar char="-"/>
            </a:pPr>
            <a:endParaRPr lang="en-US" altLang="es-ES_tradnl" i="1" dirty="0"/>
          </a:p>
          <a:p>
            <a:r>
              <a:rPr lang="en-US" altLang="es-ES_tradnl" dirty="0"/>
              <a:t>“Our youth now love luxury.  They have bad manners, contempt for authority; they show disrespect for their elders and love chatter in place of exercise;  they no longer rise when elders enter the room; they contradict their parents, chatter before company; gobble up their food and tyrannize their teachers.”</a:t>
            </a:r>
          </a:p>
          <a:p>
            <a:r>
              <a:rPr lang="en-US" altLang="es-ES_tradnl" dirty="0"/>
              <a:t>-</a:t>
            </a:r>
            <a:r>
              <a:rPr lang="en-US" altLang="es-ES_tradnl" i="1" dirty="0"/>
              <a:t>Socrates, 5</a:t>
            </a:r>
            <a:r>
              <a:rPr lang="en-US" altLang="es-ES_tradnl" i="1" baseline="30000" dirty="0"/>
              <a:t>th</a:t>
            </a:r>
            <a:r>
              <a:rPr lang="en-US" altLang="es-ES_tradnl" i="1" dirty="0"/>
              <a:t> Century BC</a:t>
            </a:r>
          </a:p>
          <a:p>
            <a:endParaRPr lang="en-US" altLang="es-ES_tradnl" i="1" dirty="0"/>
          </a:p>
          <a:p>
            <a:r>
              <a:rPr lang="en-US" altLang="es-ES_tradnl" dirty="0"/>
              <a:t>The trainer should point out that adolescence today is not all that different from adolescence throughout time, and that adults have always tended to see adolescents in the same light.</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7</a:t>
            </a:fld>
            <a:endParaRPr lang="en-US"/>
          </a:p>
        </p:txBody>
      </p:sp>
    </p:spTree>
    <p:extLst>
      <p:ext uri="{BB962C8B-B14F-4D97-AF65-F5344CB8AC3E}">
        <p14:creationId xmlns:p14="http://schemas.microsoft.com/office/powerpoint/2010/main" val="55857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s-ES_tradnl" dirty="0"/>
              <a:t>The trainer will explain that, key to the work that is performed with adolescents, is the understanding of the values and belief system we bring into our work.  S/he should ask the group why they believe that their own beliefs would impact work with adolescents. The trainer should lookout for responses such as: bias in development of treatment plans, preconceived notions about clients which can be barriers to a thorough assessment, the adolescent can perceive these beliefs, etc.</a:t>
            </a:r>
          </a:p>
          <a:p>
            <a:pPr eaLnBrk="1" hangingPunct="1">
              <a:spcBef>
                <a:spcPct val="0"/>
              </a:spcBef>
            </a:pPr>
            <a:endParaRPr lang="en-US" altLang="es-ES_tradnl" dirty="0"/>
          </a:p>
          <a:p>
            <a:pPr eaLnBrk="1" hangingPunct="1">
              <a:spcBef>
                <a:spcPct val="0"/>
              </a:spcBef>
            </a:pPr>
            <a:r>
              <a:rPr lang="en-US" altLang="es-ES_tradnl" dirty="0"/>
              <a:t>The trainer will then explain that the next exercise is to focus on clarifying our own values.  S/he should explain that, as far as values are concerned, there are no “right” or “wrong” answers, and that everyone should challenge themselves to be honest regarding their beliefs and responses.  The trainer will explain that the next exercise is called “forced choices” and will require that everyone “take a stand” regarding their own reactions to the statements read. </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8</a:t>
            </a:fld>
            <a:endParaRPr lang="en-US"/>
          </a:p>
        </p:txBody>
      </p:sp>
    </p:spTree>
    <p:extLst>
      <p:ext uri="{BB962C8B-B14F-4D97-AF65-F5344CB8AC3E}">
        <p14:creationId xmlns:p14="http://schemas.microsoft.com/office/powerpoint/2010/main" val="255343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es-ES_tradnl" sz="1200" dirty="0"/>
              <a:t>The trainer will read a variety of statements in connection to adolescents and adolescent AOD use.  </a:t>
            </a:r>
          </a:p>
          <a:p>
            <a:pPr eaLnBrk="1" hangingPunct="1">
              <a:lnSpc>
                <a:spcPct val="80000"/>
              </a:lnSpc>
              <a:spcBef>
                <a:spcPct val="0"/>
              </a:spcBef>
            </a:pPr>
            <a:endParaRPr lang="en-US" altLang="es-ES_tradnl" sz="1200" dirty="0"/>
          </a:p>
          <a:p>
            <a:pPr eaLnBrk="1" hangingPunct="1">
              <a:lnSpc>
                <a:spcPct val="80000"/>
              </a:lnSpc>
              <a:spcBef>
                <a:spcPct val="0"/>
              </a:spcBef>
            </a:pPr>
            <a:r>
              <a:rPr lang="en-US" altLang="es-ES_tradnl" sz="1200" b="1" dirty="0"/>
              <a:t>Forced Choices Exercise Instructions: </a:t>
            </a:r>
          </a:p>
          <a:p>
            <a:pPr marL="171450" indent="-171450" eaLnBrk="1" hangingPunct="1">
              <a:lnSpc>
                <a:spcPct val="80000"/>
              </a:lnSpc>
              <a:spcBef>
                <a:spcPct val="0"/>
              </a:spcBef>
              <a:buFont typeface="Arial" panose="020B0604020202020204" pitchFamily="34" charset="0"/>
              <a:buChar char="•"/>
            </a:pPr>
            <a:r>
              <a:rPr lang="en-US" altLang="es-ES_tradnl" sz="1200" dirty="0"/>
              <a:t>Participants will choose to either agree or disagree with the statements below. This will help participants identify some of their values regarding their personal views. The trainer can ask the group to either move to one extreme of the room if they agree with the statement read, or to the other side of the room if they disagree with the statement read. Alternately, the trainer can ask participants to stand up if they agree with the statement read or remain seated if they disagree with the statement read.</a:t>
            </a:r>
          </a:p>
          <a:p>
            <a:pPr eaLnBrk="1" hangingPunct="1">
              <a:lnSpc>
                <a:spcPct val="80000"/>
              </a:lnSpc>
              <a:spcBef>
                <a:spcPct val="0"/>
              </a:spcBef>
            </a:pPr>
            <a:endParaRPr lang="en-US" altLang="es-ES_tradnl" sz="1200" dirty="0"/>
          </a:p>
          <a:p>
            <a:pPr marL="171450" indent="-171450" eaLnBrk="1" hangingPunct="1">
              <a:lnSpc>
                <a:spcPct val="80000"/>
              </a:lnSpc>
              <a:spcBef>
                <a:spcPct val="0"/>
              </a:spcBef>
              <a:buFont typeface="Arial" panose="020B0604020202020204" pitchFamily="34" charset="0"/>
              <a:buChar char="•"/>
            </a:pPr>
            <a:r>
              <a:rPr lang="en-US" altLang="es-ES_tradnl" sz="1200" dirty="0"/>
              <a:t>The trainer should read each statement and allow participants to indicate if they agree with the statement or disagree with the statement.  Once they have indicated their choice, the trainer should ask those who agreed with the statement why they believe that someone might disagree with the statement.  Then, s/he should ask those who disagreed with the statement why they believe that someone might agree with the statement.  The trainer should allow some time for discussion.</a:t>
            </a:r>
          </a:p>
          <a:p>
            <a:pPr eaLnBrk="1" hangingPunct="1">
              <a:lnSpc>
                <a:spcPct val="80000"/>
              </a:lnSpc>
              <a:spcBef>
                <a:spcPct val="0"/>
              </a:spcBef>
            </a:pPr>
            <a:endParaRPr lang="en-US" altLang="es-ES_tradnl" sz="1200" dirty="0"/>
          </a:p>
          <a:p>
            <a:pPr marL="171450" indent="-171450" eaLnBrk="1" hangingPunct="1">
              <a:lnSpc>
                <a:spcPct val="80000"/>
              </a:lnSpc>
              <a:spcBef>
                <a:spcPct val="0"/>
              </a:spcBef>
              <a:buFont typeface="Arial" panose="020B0604020202020204" pitchFamily="34" charset="0"/>
              <a:buChar char="•"/>
            </a:pPr>
            <a:r>
              <a:rPr lang="en-US" altLang="es-ES_tradnl" sz="1200" dirty="0"/>
              <a:t>The trainer should then read each of the following statements, allowing participants to respond and to defend why someone might respond opposite to their own beliefs. </a:t>
            </a:r>
          </a:p>
          <a:p>
            <a:pPr>
              <a:lnSpc>
                <a:spcPct val="80000"/>
              </a:lnSpc>
            </a:pPr>
            <a:endParaRPr lang="en-US" altLang="es-ES_tradnl" sz="1200" b="1" dirty="0"/>
          </a:p>
          <a:p>
            <a:pPr>
              <a:lnSpc>
                <a:spcPct val="80000"/>
              </a:lnSpc>
            </a:pPr>
            <a:r>
              <a:rPr lang="en-US" altLang="es-ES_tradnl" sz="1200" b="1" dirty="0"/>
              <a:t>STATEMENTS:</a:t>
            </a:r>
            <a:endParaRPr lang="en-US" altLang="es-ES_tradnl" sz="1200" dirty="0"/>
          </a:p>
          <a:p>
            <a:pPr marL="228600" indent="-228600">
              <a:lnSpc>
                <a:spcPct val="80000"/>
              </a:lnSpc>
              <a:buFont typeface="+mj-lt"/>
              <a:buAutoNum type="arabicParenR"/>
            </a:pPr>
            <a:r>
              <a:rPr lang="en-US" altLang="es-ES_tradnl" sz="1200" dirty="0"/>
              <a:t> I think that alcohol and other drug use is a normal developmental process.</a:t>
            </a:r>
          </a:p>
          <a:p>
            <a:pPr marL="228600" indent="-228600">
              <a:lnSpc>
                <a:spcPct val="80000"/>
              </a:lnSpc>
              <a:buFont typeface="+mj-lt"/>
              <a:buAutoNum type="arabicParenR"/>
            </a:pPr>
            <a:r>
              <a:rPr lang="en-US" altLang="es-ES_tradnl" sz="1200" dirty="0"/>
              <a:t> I am comfortable if an adolescent tells me s/he likes AOD use.</a:t>
            </a:r>
          </a:p>
          <a:p>
            <a:pPr marL="228600" indent="-228600">
              <a:lnSpc>
                <a:spcPct val="80000"/>
              </a:lnSpc>
              <a:buFont typeface="+mj-lt"/>
              <a:buAutoNum type="arabicParenR"/>
            </a:pPr>
            <a:r>
              <a:rPr lang="en-US" altLang="es-ES_tradnl" sz="1200" dirty="0"/>
              <a:t> It is acceptable for a seventeen-year-old to drink alcohol.</a:t>
            </a:r>
          </a:p>
          <a:p>
            <a:pPr marL="228600" indent="-228600">
              <a:lnSpc>
                <a:spcPct val="80000"/>
              </a:lnSpc>
              <a:buFont typeface="+mj-lt"/>
              <a:buAutoNum type="arabicParenR"/>
            </a:pPr>
            <a:r>
              <a:rPr lang="en-US" altLang="es-ES_tradnl" sz="1200" dirty="0"/>
              <a:t> It is the family’s job to address any adolescent alcohol or drug use.</a:t>
            </a:r>
          </a:p>
          <a:p>
            <a:pPr marL="228600" indent="-228600">
              <a:lnSpc>
                <a:spcPct val="80000"/>
              </a:lnSpc>
              <a:buFont typeface="+mj-lt"/>
              <a:buAutoNum type="arabicParenR"/>
            </a:pPr>
            <a:r>
              <a:rPr lang="en-US" altLang="es-ES_tradnl" sz="1200" dirty="0"/>
              <a:t> It’s to be expected that a young person experiments with marijuana.</a:t>
            </a:r>
          </a:p>
          <a:p>
            <a:pPr marL="228600" indent="-228600">
              <a:lnSpc>
                <a:spcPct val="80000"/>
              </a:lnSpc>
              <a:buFont typeface="+mj-lt"/>
              <a:buAutoNum type="arabicParenR"/>
            </a:pPr>
            <a:r>
              <a:rPr lang="en-US" altLang="es-ES_tradnl" sz="1200" dirty="0"/>
              <a:t> By providing medically accurate information about both the risks and perceived benefits of alcohol and other drug use, it encourages adolescents to experiment. </a:t>
            </a:r>
          </a:p>
          <a:p>
            <a:pPr marL="228600" indent="-228600">
              <a:lnSpc>
                <a:spcPct val="80000"/>
              </a:lnSpc>
              <a:buFont typeface="+mj-lt"/>
              <a:buAutoNum type="arabicParenR"/>
            </a:pPr>
            <a:r>
              <a:rPr lang="en-US" altLang="es-ES_tradnl" sz="1200" dirty="0"/>
              <a:t> Most adolescent boys will try alcohol before legal age.</a:t>
            </a:r>
          </a:p>
          <a:p>
            <a:pPr marL="228600" indent="-228600">
              <a:lnSpc>
                <a:spcPct val="80000"/>
              </a:lnSpc>
              <a:buFont typeface="+mj-lt"/>
              <a:buAutoNum type="arabicParenR"/>
            </a:pPr>
            <a:r>
              <a:rPr lang="en-US" altLang="es-ES_tradnl" sz="1200" dirty="0"/>
              <a:t> Most adolescent girls will try alcohol before legal age.</a:t>
            </a:r>
          </a:p>
          <a:p>
            <a:pPr marL="228600" indent="-228600">
              <a:lnSpc>
                <a:spcPct val="80000"/>
              </a:lnSpc>
              <a:buFont typeface="+mj-lt"/>
              <a:buAutoNum type="arabicParenR"/>
            </a:pPr>
            <a:r>
              <a:rPr lang="en-US" altLang="es-ES_tradnl" sz="1200" dirty="0"/>
              <a:t> Alcohol and other drug use are more harmful to younger adolescents than to older adolescents.</a:t>
            </a:r>
          </a:p>
          <a:p>
            <a:pPr marL="228600" indent="-228600">
              <a:lnSpc>
                <a:spcPct val="80000"/>
              </a:lnSpc>
              <a:buFont typeface="+mj-lt"/>
              <a:buAutoNum type="arabicParenR"/>
            </a:pPr>
            <a:r>
              <a:rPr lang="en-US" altLang="es-ES_tradnl" sz="1200" dirty="0"/>
              <a:t> Early alcohol and other drug use are an indicator that an adolescent has some form of pathology.</a:t>
            </a:r>
          </a:p>
          <a:p>
            <a:pPr marL="228600" indent="-228600">
              <a:lnSpc>
                <a:spcPct val="80000"/>
              </a:lnSpc>
              <a:buFont typeface="+mj-lt"/>
              <a:buAutoNum type="arabicParenR"/>
            </a:pPr>
            <a:r>
              <a:rPr lang="en-US" altLang="es-ES_tradnl" sz="1200" dirty="0"/>
              <a:t> Young people court mandated into treatment are likely to be more successful in treatment than young people who come into treatment due to their family's urging.</a:t>
            </a:r>
          </a:p>
          <a:p>
            <a:pPr marL="228600" indent="-228600">
              <a:lnSpc>
                <a:spcPct val="80000"/>
              </a:lnSpc>
              <a:buFont typeface="+mj-lt"/>
              <a:buAutoNum type="arabicParenR"/>
            </a:pPr>
            <a:r>
              <a:rPr lang="en-US" altLang="es-ES_tradnl" sz="1200" dirty="0"/>
              <a:t> A fifteen-year-old is capable of making positive choices on his/her own.</a:t>
            </a:r>
          </a:p>
          <a:p>
            <a:pPr marL="228600" indent="-228600">
              <a:lnSpc>
                <a:spcPct val="80000"/>
              </a:lnSpc>
              <a:buFont typeface="+mj-lt"/>
              <a:buAutoNum type="arabicParenR"/>
            </a:pPr>
            <a:r>
              <a:rPr lang="en-US" altLang="es-ES_tradnl" sz="1200" dirty="0"/>
              <a:t> The family is the key factor in providing drug treatment to adolescents.</a:t>
            </a:r>
          </a:p>
          <a:p>
            <a:pPr marL="228600" indent="-228600">
              <a:lnSpc>
                <a:spcPct val="80000"/>
              </a:lnSpc>
              <a:buFont typeface="+mj-lt"/>
              <a:buAutoNum type="arabicParenR"/>
            </a:pPr>
            <a:r>
              <a:rPr lang="en-US" altLang="es-ES_tradnl" sz="1200" dirty="0"/>
              <a:t> It is more understandable that a young male experiments with alcohol and other drugs than when a young female does it.</a:t>
            </a:r>
          </a:p>
          <a:p>
            <a:pPr marL="228600" indent="-228600">
              <a:lnSpc>
                <a:spcPct val="80000"/>
              </a:lnSpc>
              <a:buFont typeface="+mj-lt"/>
              <a:buAutoNum type="arabicParenR"/>
            </a:pPr>
            <a:r>
              <a:rPr lang="en-US" altLang="es-ES_tradnl" sz="1200" dirty="0"/>
              <a:t> Addressing alcohol and other substance misuse in adolescence will prevent later use as an adult.</a:t>
            </a:r>
          </a:p>
          <a:p>
            <a:endParaRPr lang="en-US" dirty="0"/>
          </a:p>
        </p:txBody>
      </p:sp>
      <p:sp>
        <p:nvSpPr>
          <p:cNvPr id="4" name="Slide Number Placeholder 3"/>
          <p:cNvSpPr>
            <a:spLocks noGrp="1"/>
          </p:cNvSpPr>
          <p:nvPr>
            <p:ph type="sldNum" sz="quarter" idx="5"/>
          </p:nvPr>
        </p:nvSpPr>
        <p:spPr/>
        <p:txBody>
          <a:bodyPr/>
          <a:lstStyle/>
          <a:p>
            <a:fld id="{A982838F-D2C1-401C-A334-091CFE2EB759}" type="slidenum">
              <a:rPr lang="en-US" smtClean="0"/>
              <a:t>9</a:t>
            </a:fld>
            <a:endParaRPr lang="en-US"/>
          </a:p>
        </p:txBody>
      </p:sp>
    </p:spTree>
    <p:extLst>
      <p:ext uri="{BB962C8B-B14F-4D97-AF65-F5344CB8AC3E}">
        <p14:creationId xmlns:p14="http://schemas.microsoft.com/office/powerpoint/2010/main" val="3537708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72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189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325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63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81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6235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347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947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8812DA-F765-4142-A6A3-A8ED7235E082}" type="datetime1">
              <a:rPr lang="en-US" smtClean="0"/>
              <a:t>3/9/2020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804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E0277FD-7DE6-41D4-930D-AC99F5AFE54E}" type="datetime1">
              <a:rPr lang="en-US" smtClean="0"/>
              <a:t>3/9/2020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4978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3/9/2020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648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3ED0CC-082F-4160-86E5-0D6041F12778}" type="datetime1">
              <a:rPr lang="en-US" smtClean="0"/>
              <a:t>3/9/2020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68360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2A15-86AE-4142-8439-3A4A12AED79B}"/>
              </a:ext>
            </a:extLst>
          </p:cNvPr>
          <p:cNvSpPr>
            <a:spLocks noGrp="1"/>
          </p:cNvSpPr>
          <p:nvPr>
            <p:ph type="ctrTitle"/>
          </p:nvPr>
        </p:nvSpPr>
        <p:spPr>
          <a:xfrm>
            <a:off x="3171966" y="1647641"/>
            <a:ext cx="5280460" cy="3943250"/>
          </a:xfrm>
        </p:spPr>
        <p:txBody>
          <a:bodyPr>
            <a:normAutofit/>
          </a:bodyPr>
          <a:lstStyle/>
          <a:p>
            <a:r>
              <a:rPr lang="en-US" sz="4000">
                <a:solidFill>
                  <a:srgbClr val="FEFFFF"/>
                </a:solidFill>
                <a:latin typeface="Aparajita" panose="020B0502040204020203" pitchFamily="18" charset="0"/>
                <a:cs typeface="Aparajita" panose="020B0502040204020203" pitchFamily="18" charset="0"/>
              </a:rPr>
              <a:t>Introduction to Adolescent Substance Use</a:t>
            </a:r>
          </a:p>
        </p:txBody>
      </p:sp>
      <p:sp>
        <p:nvSpPr>
          <p:cNvPr id="3" name="Subtitle 2">
            <a:extLst>
              <a:ext uri="{FF2B5EF4-FFF2-40B4-BE49-F238E27FC236}">
                <a16:creationId xmlns:a16="http://schemas.microsoft.com/office/drawing/2014/main" id="{629F324F-4462-4F4C-B9FE-0B982830D0DB}"/>
              </a:ext>
            </a:extLst>
          </p:cNvPr>
          <p:cNvSpPr>
            <a:spLocks noGrp="1"/>
          </p:cNvSpPr>
          <p:nvPr>
            <p:ph type="subTitle" idx="1"/>
          </p:nvPr>
        </p:nvSpPr>
        <p:spPr>
          <a:xfrm>
            <a:off x="3805037" y="6894366"/>
            <a:ext cx="7219954" cy="1049867"/>
          </a:xfrm>
        </p:spPr>
        <p:txBody>
          <a:bodyPr>
            <a:normAutofit/>
          </a:bodyPr>
          <a:lstStyle/>
          <a:p>
            <a:endParaRPr lang="en-US" dirty="0">
              <a:solidFill>
                <a:srgbClr val="AB717D"/>
              </a:solidFill>
            </a:endParaRPr>
          </a:p>
        </p:txBody>
      </p:sp>
      <p:pic>
        <p:nvPicPr>
          <p:cNvPr id="1026" name="Picture 2">
            <a:extLst>
              <a:ext uri="{FF2B5EF4-FFF2-40B4-BE49-F238E27FC236}">
                <a16:creationId xmlns:a16="http://schemas.microsoft.com/office/drawing/2014/main" id="{9D7FA47D-CD16-4CE0-858E-A9873CDE8E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AS Logo">
            <a:extLst>
              <a:ext uri="{FF2B5EF4-FFF2-40B4-BE49-F238E27FC236}">
                <a16:creationId xmlns:a16="http://schemas.microsoft.com/office/drawing/2014/main" id="{27D4E313-B5D2-4E0D-8F84-9E4D575B77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A0385D-5C01-4B2E-A298-5B6C565D14A2}"/>
              </a:ext>
            </a:extLst>
          </p:cNvPr>
          <p:cNvSpPr txBox="1"/>
          <p:nvPr/>
        </p:nvSpPr>
        <p:spPr>
          <a:xfrm>
            <a:off x="665592" y="2633634"/>
            <a:ext cx="11109901" cy="830997"/>
          </a:xfrm>
          <a:prstGeom prst="rect">
            <a:avLst/>
          </a:prstGeom>
          <a:noFill/>
        </p:spPr>
        <p:txBody>
          <a:bodyPr wrap="none" rtlCol="0">
            <a:spAutoFit/>
          </a:bodyPr>
          <a:lstStyle/>
          <a:p>
            <a:pPr algn="ctr"/>
            <a:r>
              <a:rPr lang="en-US" sz="4800" b="1" dirty="0">
                <a:solidFill>
                  <a:schemeClr val="accent1">
                    <a:lumMod val="75000"/>
                  </a:schemeClr>
                </a:solidFill>
                <a:latin typeface="Times New Roman" panose="02020603050405020304" pitchFamily="18" charset="0"/>
                <a:cs typeface="Times New Roman" panose="02020603050405020304" pitchFamily="18" charset="0"/>
              </a:rPr>
              <a:t>Introduction to Adolescent Substance Use</a:t>
            </a:r>
          </a:p>
        </p:txBody>
      </p:sp>
    </p:spTree>
    <p:extLst>
      <p:ext uri="{BB962C8B-B14F-4D97-AF65-F5344CB8AC3E}">
        <p14:creationId xmlns:p14="http://schemas.microsoft.com/office/powerpoint/2010/main" val="305917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81D9-2685-49B6-AAEA-994A956DDBDA}"/>
              </a:ext>
            </a:extLst>
          </p:cNvPr>
          <p:cNvSpPr>
            <a:spLocks noGrp="1"/>
          </p:cNvSpPr>
          <p:nvPr>
            <p:ph type="title"/>
          </p:nvPr>
        </p:nvSpPr>
        <p:spPr>
          <a:xfrm>
            <a:off x="905577" y="101937"/>
            <a:ext cx="10838046"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DEFINITION OF SUBSTANCE ABUSE</a:t>
            </a:r>
          </a:p>
        </p:txBody>
      </p:sp>
      <p:sp>
        <p:nvSpPr>
          <p:cNvPr id="4" name="TextBox 3">
            <a:extLst>
              <a:ext uri="{FF2B5EF4-FFF2-40B4-BE49-F238E27FC236}">
                <a16:creationId xmlns:a16="http://schemas.microsoft.com/office/drawing/2014/main" id="{F16AF363-64DD-43D8-9D05-C86331D1523C}"/>
              </a:ext>
            </a:extLst>
          </p:cNvPr>
          <p:cNvSpPr txBox="1"/>
          <p:nvPr/>
        </p:nvSpPr>
        <p:spPr>
          <a:xfrm>
            <a:off x="1179871" y="2157595"/>
            <a:ext cx="10387289" cy="415498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ICD defines </a:t>
            </a:r>
            <a:r>
              <a:rPr lang="en-US" sz="2400" i="1" dirty="0">
                <a:latin typeface="Times New Roman" panose="02020603050405020304" pitchFamily="18" charset="0"/>
                <a:cs typeface="Times New Roman" panose="02020603050405020304" pitchFamily="18" charset="0"/>
              </a:rPr>
              <a:t>Dependence Syndromes </a:t>
            </a:r>
            <a:r>
              <a:rPr lang="en-US" sz="2400" dirty="0">
                <a:latin typeface="Times New Roman" panose="02020603050405020304" pitchFamily="18" charset="0"/>
                <a:cs typeface="Times New Roman" panose="02020603050405020304" pitchFamily="18" charset="0"/>
              </a:rPr>
              <a:t>as a cluster of physiological, behavioral and cognitive phenomena in which the use of the substance takes higher priority in an individual. </a:t>
            </a:r>
          </a:p>
          <a:p>
            <a:pPr marL="742950" lvl="1" indent="-285750">
              <a:buClr>
                <a:schemeClr val="accent1"/>
              </a:buCl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742950" lvl="1" indent="-285750">
              <a:buClr>
                <a:schemeClr val="accent1"/>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Drug Use: Pattern of psychoactive substance use that is causing damage to health. </a:t>
            </a:r>
          </a:p>
          <a:p>
            <a:pPr marL="742950" lvl="1" indent="-285750">
              <a:buClr>
                <a:schemeClr val="accent1"/>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Drug Abuse: a strong desire to have the drug.</a:t>
            </a:r>
          </a:p>
          <a:p>
            <a:pPr marL="742950" lvl="1" indent="-285750">
              <a:buClr>
                <a:schemeClr val="accent1"/>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Dependence: Physiological need to have the drug.  </a:t>
            </a:r>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23CFEE9B-09DC-4179-BA8A-835FA848C885}"/>
              </a:ext>
            </a:extLst>
          </p:cNvPr>
          <p:cNvSpPr txBox="1"/>
          <p:nvPr/>
        </p:nvSpPr>
        <p:spPr>
          <a:xfrm>
            <a:off x="9014706" y="6386731"/>
            <a:ext cx="2901991"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(APA, 2013; WHO, 2019)</a:t>
            </a:r>
          </a:p>
        </p:txBody>
      </p:sp>
    </p:spTree>
    <p:extLst>
      <p:ext uri="{BB962C8B-B14F-4D97-AF65-F5344CB8AC3E}">
        <p14:creationId xmlns:p14="http://schemas.microsoft.com/office/powerpoint/2010/main" val="396506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ED1D-D480-4F95-AB93-B6D342729B8F}"/>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TYPES OF SUSBTANCES </a:t>
            </a:r>
          </a:p>
        </p:txBody>
      </p:sp>
      <p:sp>
        <p:nvSpPr>
          <p:cNvPr id="3" name="Content Placeholder 2">
            <a:extLst>
              <a:ext uri="{FF2B5EF4-FFF2-40B4-BE49-F238E27FC236}">
                <a16:creationId xmlns:a16="http://schemas.microsoft.com/office/drawing/2014/main" id="{A6FF084E-D9B4-4BF9-89EA-75B37067361F}"/>
              </a:ext>
            </a:extLst>
          </p:cNvPr>
          <p:cNvSpPr>
            <a:spLocks noGrp="1"/>
          </p:cNvSpPr>
          <p:nvPr>
            <p:ph idx="1"/>
          </p:nvPr>
        </p:nvSpPr>
        <p:spPr>
          <a:xfrm>
            <a:off x="3322320" y="1876213"/>
            <a:ext cx="4861560" cy="4573263"/>
          </a:xfrm>
        </p:spPr>
        <p:txBody>
          <a:bodyPr>
            <a:normAutofit fontScale="92500" lnSpcReduction="10000"/>
          </a:bodyPr>
          <a:lstStyle/>
          <a:p>
            <a:pPr marL="0" indent="0" algn="ctr">
              <a:buNone/>
            </a:pPr>
            <a:r>
              <a:rPr lang="en-US" dirty="0">
                <a:latin typeface="Times New Roman" panose="02020603050405020304" pitchFamily="18" charset="0"/>
                <a:cs typeface="Times New Roman" panose="02020603050405020304" pitchFamily="18" charset="0"/>
              </a:rPr>
              <a:t>Alcohol </a:t>
            </a:r>
          </a:p>
          <a:p>
            <a:pPr marL="0" indent="0" algn="ctr">
              <a:buNone/>
            </a:pPr>
            <a:r>
              <a:rPr lang="en-US" dirty="0">
                <a:latin typeface="Times New Roman" panose="02020603050405020304" pitchFamily="18" charset="0"/>
                <a:cs typeface="Times New Roman" panose="02020603050405020304" pitchFamily="18" charset="0"/>
              </a:rPr>
              <a:t>Marihuana (Cannabis)</a:t>
            </a:r>
          </a:p>
          <a:p>
            <a:pPr marL="0" indent="0" algn="ctr">
              <a:buNone/>
            </a:pPr>
            <a:r>
              <a:rPr lang="en-US" dirty="0">
                <a:latin typeface="Times New Roman" panose="02020603050405020304" pitchFamily="18" charset="0"/>
                <a:cs typeface="Times New Roman" panose="02020603050405020304" pitchFamily="18" charset="0"/>
              </a:rPr>
              <a:t>Tobacco &amp; Nicotine Products </a:t>
            </a:r>
          </a:p>
          <a:p>
            <a:pPr marL="0" indent="0" algn="ctr">
              <a:buNone/>
            </a:pPr>
            <a:r>
              <a:rPr lang="en-US" dirty="0">
                <a:latin typeface="Times New Roman" panose="02020603050405020304" pitchFamily="18" charset="0"/>
                <a:cs typeface="Times New Roman" panose="02020603050405020304" pitchFamily="18" charset="0"/>
              </a:rPr>
              <a:t>Inhalants </a:t>
            </a:r>
          </a:p>
          <a:p>
            <a:pPr marL="0" indent="0" algn="ctr">
              <a:buNone/>
            </a:pPr>
            <a:r>
              <a:rPr lang="en-US" dirty="0">
                <a:latin typeface="Times New Roman" panose="02020603050405020304" pitchFamily="18" charset="0"/>
                <a:cs typeface="Times New Roman" panose="02020603050405020304" pitchFamily="18" charset="0"/>
              </a:rPr>
              <a:t>Cocaine Substances</a:t>
            </a:r>
          </a:p>
          <a:p>
            <a:pPr marL="0" indent="0" algn="ctr">
              <a:buNone/>
            </a:pPr>
            <a:r>
              <a:rPr lang="en-US" dirty="0">
                <a:latin typeface="Times New Roman" panose="02020603050405020304" pitchFamily="18" charset="0"/>
                <a:cs typeface="Times New Roman" panose="02020603050405020304" pitchFamily="18" charset="0"/>
              </a:rPr>
              <a:t>Amphetamine Stimulants (Ecstasy)</a:t>
            </a:r>
          </a:p>
          <a:p>
            <a:pPr marL="0" indent="0" algn="ctr">
              <a:buNone/>
            </a:pPr>
            <a:r>
              <a:rPr lang="en-US" dirty="0">
                <a:latin typeface="Times New Roman" panose="02020603050405020304" pitchFamily="18" charset="0"/>
                <a:cs typeface="Times New Roman" panose="02020603050405020304" pitchFamily="18" charset="0"/>
              </a:rPr>
              <a:t>Opioids (Heroin) </a:t>
            </a:r>
          </a:p>
          <a:p>
            <a:pPr marL="0" indent="0" algn="ctr">
              <a:buNone/>
            </a:pPr>
            <a:r>
              <a:rPr lang="en-US" dirty="0">
                <a:latin typeface="Times New Roman" panose="02020603050405020304" pitchFamily="18" charset="0"/>
                <a:cs typeface="Times New Roman" panose="02020603050405020304" pitchFamily="18" charset="0"/>
              </a:rPr>
              <a:t>Controlled Prescription Drugs</a:t>
            </a:r>
          </a:p>
          <a:p>
            <a:pPr marL="0" indent="0" algn="ctr">
              <a:buNone/>
            </a:pPr>
            <a:r>
              <a:rPr lang="en-US" dirty="0">
                <a:latin typeface="Times New Roman" panose="02020603050405020304" pitchFamily="18" charset="0"/>
                <a:cs typeface="Times New Roman" panose="02020603050405020304" pitchFamily="18" charset="0"/>
              </a:rPr>
              <a:t>Psychoactive Drugs </a:t>
            </a:r>
          </a:p>
          <a:p>
            <a:pPr marL="0" indent="0" algn="ctr">
              <a:buNone/>
            </a:pPr>
            <a:r>
              <a:rPr lang="en-US" dirty="0">
                <a:latin typeface="Times New Roman" panose="02020603050405020304" pitchFamily="18" charset="0"/>
                <a:cs typeface="Times New Roman" panose="02020603050405020304" pitchFamily="18" charset="0"/>
              </a:rPr>
              <a:t>Energy drinks</a:t>
            </a:r>
          </a:p>
          <a:p>
            <a:pPr marL="0" indent="0" algn="ctr">
              <a:buNone/>
            </a:pPr>
            <a:r>
              <a:rPr lang="en-US" dirty="0">
                <a:latin typeface="Times New Roman" panose="02020603050405020304" pitchFamily="18" charset="0"/>
                <a:cs typeface="Times New Roman" panose="02020603050405020304" pitchFamily="18" charset="0"/>
              </a:rPr>
              <a:t>Bath Salts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E1C6E5AF-CD58-436A-894C-6526F4A082B1}"/>
              </a:ext>
            </a:extLst>
          </p:cNvPr>
          <p:cNvSpPr txBox="1"/>
          <p:nvPr/>
        </p:nvSpPr>
        <p:spPr>
          <a:xfrm>
            <a:off x="9555480" y="6449476"/>
            <a:ext cx="1351652"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(NIH, 2019)</a:t>
            </a:r>
          </a:p>
        </p:txBody>
      </p:sp>
    </p:spTree>
    <p:extLst>
      <p:ext uri="{BB962C8B-B14F-4D97-AF65-F5344CB8AC3E}">
        <p14:creationId xmlns:p14="http://schemas.microsoft.com/office/powerpoint/2010/main" val="292724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B203-5BC0-4D55-8E37-614065277B46}"/>
              </a:ext>
            </a:extLst>
          </p:cNvPr>
          <p:cNvSpPr>
            <a:spLocks noGrp="1"/>
          </p:cNvSpPr>
          <p:nvPr>
            <p:ph type="title"/>
          </p:nvPr>
        </p:nvSpPr>
        <p:spPr>
          <a:xfrm>
            <a:off x="1363980" y="1444843"/>
            <a:ext cx="9464040" cy="254803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PREVALENCE BY REGION: CIGARRETES</a:t>
            </a:r>
          </a:p>
        </p:txBody>
      </p:sp>
    </p:spTree>
    <p:extLst>
      <p:ext uri="{BB962C8B-B14F-4D97-AF65-F5344CB8AC3E}">
        <p14:creationId xmlns:p14="http://schemas.microsoft.com/office/powerpoint/2010/main" val="341898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Rectangle 124">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Table 5">
            <a:extLst>
              <a:ext uri="{FF2B5EF4-FFF2-40B4-BE49-F238E27FC236}">
                <a16:creationId xmlns:a16="http://schemas.microsoft.com/office/drawing/2014/main" id="{11466A01-6A1F-40C4-9AC5-CFC3510A4511}"/>
              </a:ext>
            </a:extLst>
          </p:cNvPr>
          <p:cNvGraphicFramePr>
            <a:graphicFrameLocks noGrp="1"/>
          </p:cNvGraphicFramePr>
          <p:nvPr>
            <p:extLst>
              <p:ext uri="{D42A27DB-BD31-4B8C-83A1-F6EECF244321}">
                <p14:modId xmlns:p14="http://schemas.microsoft.com/office/powerpoint/2010/main" val="3046446807"/>
              </p:ext>
            </p:extLst>
          </p:nvPr>
        </p:nvGraphicFramePr>
        <p:xfrm>
          <a:off x="519342" y="67713"/>
          <a:ext cx="11150169" cy="6331849"/>
        </p:xfrm>
        <a:graphic>
          <a:graphicData uri="http://schemas.openxmlformats.org/drawingml/2006/table">
            <a:tbl>
              <a:tblPr firstRow="1" firstCol="1" bandRow="1">
                <a:tableStyleId>{9D7B26C5-4107-4FEC-AEDC-1716B250A1EF}</a:tableStyleId>
              </a:tblPr>
              <a:tblGrid>
                <a:gridCol w="3150962">
                  <a:extLst>
                    <a:ext uri="{9D8B030D-6E8A-4147-A177-3AD203B41FA5}">
                      <a16:colId xmlns:a16="http://schemas.microsoft.com/office/drawing/2014/main" val="2312346283"/>
                    </a:ext>
                  </a:extLst>
                </a:gridCol>
                <a:gridCol w="4268265">
                  <a:extLst>
                    <a:ext uri="{9D8B030D-6E8A-4147-A177-3AD203B41FA5}">
                      <a16:colId xmlns:a16="http://schemas.microsoft.com/office/drawing/2014/main" val="1690035914"/>
                    </a:ext>
                  </a:extLst>
                </a:gridCol>
                <a:gridCol w="3730942">
                  <a:extLst>
                    <a:ext uri="{9D8B030D-6E8A-4147-A177-3AD203B41FA5}">
                      <a16:colId xmlns:a16="http://schemas.microsoft.com/office/drawing/2014/main" val="130054929"/>
                    </a:ext>
                  </a:extLst>
                </a:gridCol>
              </a:tblGrid>
              <a:tr h="332483">
                <a:tc gridSpan="3">
                  <a:txBody>
                    <a:bodyPr/>
                    <a:lstStyle/>
                    <a:p>
                      <a:pPr marL="0" marR="0" algn="ctr" fontAlgn="t">
                        <a:lnSpc>
                          <a:spcPct val="107000"/>
                        </a:lnSpc>
                        <a:spcBef>
                          <a:spcPts val="0"/>
                        </a:spcBef>
                        <a:spcAft>
                          <a:spcPts val="0"/>
                        </a:spcAft>
                      </a:pPr>
                      <a:r>
                        <a:rPr lang="en-US" sz="1100" u="none" strike="noStrike">
                          <a:effectLst/>
                        </a:rPr>
                        <a:t>African Region </a:t>
                      </a:r>
                      <a:endParaRPr lang="en-US" sz="1100" b="0" i="0" u="none" strike="noStrike">
                        <a:effectLst/>
                        <a:latin typeface="Arial" panose="020B0604020202020204" pitchFamily="34" charset="0"/>
                      </a:endParaRPr>
                    </a:p>
                  </a:txBody>
                  <a:tcPr marL="63787" marR="63787" marT="31893" marB="31893"/>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3756436"/>
                  </a:ext>
                </a:extLst>
              </a:tr>
              <a:tr h="260842">
                <a:tc>
                  <a:txBody>
                    <a:bodyPr/>
                    <a:lstStyle/>
                    <a:p>
                      <a:pPr marL="0" marR="0" algn="l" fontAlgn="t">
                        <a:lnSpc>
                          <a:spcPct val="107000"/>
                        </a:lnSpc>
                        <a:spcBef>
                          <a:spcPts val="0"/>
                        </a:spcBef>
                        <a:spcAft>
                          <a:spcPts val="0"/>
                        </a:spcAft>
                      </a:pPr>
                      <a:r>
                        <a:rPr lang="en-US" sz="1100" u="none" strike="noStrike">
                          <a:effectLst/>
                        </a:rPr>
                        <a:t>Country</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Prevalence (current)</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Youth sample size of survey</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2372551594"/>
                  </a:ext>
                </a:extLst>
              </a:tr>
              <a:tr h="260842">
                <a:tc>
                  <a:txBody>
                    <a:bodyPr/>
                    <a:lstStyle/>
                    <a:p>
                      <a:pPr marL="0" marR="0" algn="l" fontAlgn="t">
                        <a:lnSpc>
                          <a:spcPct val="107000"/>
                        </a:lnSpc>
                        <a:spcBef>
                          <a:spcPts val="0"/>
                        </a:spcBef>
                        <a:spcAft>
                          <a:spcPts val="0"/>
                        </a:spcAft>
                      </a:pPr>
                      <a:r>
                        <a:rPr lang="en-US" sz="1100" u="none" strike="noStrike">
                          <a:effectLst/>
                        </a:rPr>
                        <a:t>Algeria</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5.7%</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4,023</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3440315017"/>
                  </a:ext>
                </a:extLst>
              </a:tr>
              <a:tr h="260842">
                <a:tc>
                  <a:txBody>
                    <a:bodyPr/>
                    <a:lstStyle/>
                    <a:p>
                      <a:pPr marL="0" marR="0" algn="l" fontAlgn="t">
                        <a:lnSpc>
                          <a:spcPct val="107000"/>
                        </a:lnSpc>
                        <a:spcBef>
                          <a:spcPts val="0"/>
                        </a:spcBef>
                        <a:spcAft>
                          <a:spcPts val="0"/>
                        </a:spcAft>
                      </a:pPr>
                      <a:r>
                        <a:rPr lang="en-US" sz="1100" u="none" strike="noStrike">
                          <a:effectLst/>
                        </a:rPr>
                        <a:t>Burundi</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4.6%</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1,110</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4223175453"/>
                  </a:ext>
                </a:extLst>
              </a:tr>
              <a:tr h="260842">
                <a:tc>
                  <a:txBody>
                    <a:bodyPr/>
                    <a:lstStyle/>
                    <a:p>
                      <a:pPr marL="0" marR="0" algn="l" fontAlgn="t">
                        <a:lnSpc>
                          <a:spcPct val="107000"/>
                        </a:lnSpc>
                        <a:spcBef>
                          <a:spcPts val="0"/>
                        </a:spcBef>
                        <a:spcAft>
                          <a:spcPts val="0"/>
                        </a:spcAft>
                      </a:pPr>
                      <a:r>
                        <a:rPr lang="en-US" sz="1100" u="none" strike="noStrike">
                          <a:effectLst/>
                        </a:rPr>
                        <a:t>Comoros</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6.5%</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1,551</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3505514875"/>
                  </a:ext>
                </a:extLst>
              </a:tr>
              <a:tr h="260842">
                <a:tc>
                  <a:txBody>
                    <a:bodyPr/>
                    <a:lstStyle/>
                    <a:p>
                      <a:pPr marL="0" marR="0" algn="l" fontAlgn="t">
                        <a:lnSpc>
                          <a:spcPct val="107000"/>
                        </a:lnSpc>
                        <a:spcBef>
                          <a:spcPts val="0"/>
                        </a:spcBef>
                        <a:spcAft>
                          <a:spcPts val="0"/>
                        </a:spcAft>
                      </a:pPr>
                      <a:r>
                        <a:rPr lang="en-US" sz="1100" u="none" strike="noStrike">
                          <a:effectLst/>
                        </a:rPr>
                        <a:t>Congo</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8.2%</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1,141</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1898247022"/>
                  </a:ext>
                </a:extLst>
              </a:tr>
              <a:tr h="260842">
                <a:tc>
                  <a:txBody>
                    <a:bodyPr/>
                    <a:lstStyle/>
                    <a:p>
                      <a:pPr marL="0" marR="0" algn="l" fontAlgn="t">
                        <a:lnSpc>
                          <a:spcPct val="107000"/>
                        </a:lnSpc>
                        <a:spcBef>
                          <a:spcPts val="0"/>
                        </a:spcBef>
                        <a:spcAft>
                          <a:spcPts val="0"/>
                        </a:spcAft>
                      </a:pPr>
                      <a:r>
                        <a:rPr lang="en-US" sz="1100" u="none" strike="noStrike">
                          <a:effectLst/>
                        </a:rPr>
                        <a:t>Côte d’Ivoire</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13.7%</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1,920</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17732087"/>
                  </a:ext>
                </a:extLst>
              </a:tr>
              <a:tr h="260842">
                <a:tc>
                  <a:txBody>
                    <a:bodyPr/>
                    <a:lstStyle/>
                    <a:p>
                      <a:pPr marL="0" marR="0" algn="l" fontAlgn="t">
                        <a:lnSpc>
                          <a:spcPct val="107000"/>
                        </a:lnSpc>
                        <a:spcBef>
                          <a:spcPts val="0"/>
                        </a:spcBef>
                        <a:spcAft>
                          <a:spcPts val="0"/>
                        </a:spcAft>
                      </a:pPr>
                      <a:r>
                        <a:rPr lang="en-US" sz="1100" u="none" strike="noStrike">
                          <a:effectLst/>
                        </a:rPr>
                        <a:t>Eritrea</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1.6%</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4,813</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3036817542"/>
                  </a:ext>
                </a:extLst>
              </a:tr>
              <a:tr h="260842">
                <a:tc>
                  <a:txBody>
                    <a:bodyPr/>
                    <a:lstStyle/>
                    <a:p>
                      <a:pPr marL="0" marR="0" algn="l" fontAlgn="t">
                        <a:lnSpc>
                          <a:spcPct val="107000"/>
                        </a:lnSpc>
                        <a:spcBef>
                          <a:spcPts val="0"/>
                        </a:spcBef>
                        <a:spcAft>
                          <a:spcPts val="0"/>
                        </a:spcAft>
                      </a:pPr>
                      <a:r>
                        <a:rPr lang="en-US" sz="1100" u="none" strike="noStrike">
                          <a:effectLst/>
                        </a:rPr>
                        <a:t>Guinea</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7.1%</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1,305</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2315244865"/>
                  </a:ext>
                </a:extLst>
              </a:tr>
              <a:tr h="260842">
                <a:tc>
                  <a:txBody>
                    <a:bodyPr/>
                    <a:lstStyle/>
                    <a:p>
                      <a:pPr marL="0" marR="0" algn="l" fontAlgn="t">
                        <a:lnSpc>
                          <a:spcPct val="107000"/>
                        </a:lnSpc>
                        <a:spcBef>
                          <a:spcPts val="0"/>
                        </a:spcBef>
                        <a:spcAft>
                          <a:spcPts val="0"/>
                        </a:spcAft>
                      </a:pPr>
                      <a:r>
                        <a:rPr lang="en-US" sz="1100" u="none" strike="noStrike">
                          <a:effectLst/>
                        </a:rPr>
                        <a:t>Kenya</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4.9%</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1,326</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149897444"/>
                  </a:ext>
                </a:extLst>
              </a:tr>
              <a:tr h="260842">
                <a:tc>
                  <a:txBody>
                    <a:bodyPr/>
                    <a:lstStyle/>
                    <a:p>
                      <a:pPr marL="0" marR="0" algn="l" fontAlgn="t">
                        <a:lnSpc>
                          <a:spcPct val="107000"/>
                        </a:lnSpc>
                        <a:spcBef>
                          <a:spcPts val="0"/>
                        </a:spcBef>
                        <a:spcAft>
                          <a:spcPts val="0"/>
                        </a:spcAft>
                      </a:pPr>
                      <a:r>
                        <a:rPr lang="en-US" sz="1100" u="none" strike="noStrike">
                          <a:effectLst/>
                        </a:rPr>
                        <a:t>Madagascar</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8.9%</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1,674</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3908414716"/>
                  </a:ext>
                </a:extLst>
              </a:tr>
              <a:tr h="260842">
                <a:tc>
                  <a:txBody>
                    <a:bodyPr/>
                    <a:lstStyle/>
                    <a:p>
                      <a:pPr marL="0" marR="0" algn="l" fontAlgn="t">
                        <a:lnSpc>
                          <a:spcPct val="107000"/>
                        </a:lnSpc>
                        <a:spcBef>
                          <a:spcPts val="0"/>
                        </a:spcBef>
                        <a:spcAft>
                          <a:spcPts val="0"/>
                        </a:spcAft>
                      </a:pPr>
                      <a:r>
                        <a:rPr lang="en-US" sz="1100" u="none" strike="noStrike">
                          <a:effectLst/>
                        </a:rPr>
                        <a:t>Malawi </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3.5%</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1,293</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408394428"/>
                  </a:ext>
                </a:extLst>
              </a:tr>
              <a:tr h="260842">
                <a:tc>
                  <a:txBody>
                    <a:bodyPr/>
                    <a:lstStyle/>
                    <a:p>
                      <a:pPr marL="0" marR="0" algn="l" fontAlgn="t">
                        <a:lnSpc>
                          <a:spcPct val="107000"/>
                        </a:lnSpc>
                        <a:spcBef>
                          <a:spcPts val="0"/>
                        </a:spcBef>
                        <a:spcAft>
                          <a:spcPts val="0"/>
                        </a:spcAft>
                      </a:pPr>
                      <a:r>
                        <a:rPr lang="en-US" sz="1100" u="none" strike="noStrike">
                          <a:effectLst/>
                        </a:rPr>
                        <a:t>Mali</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10.4%</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2,135</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2333912546"/>
                  </a:ext>
                </a:extLst>
              </a:tr>
              <a:tr h="260842">
                <a:tc>
                  <a:txBody>
                    <a:bodyPr/>
                    <a:lstStyle/>
                    <a:p>
                      <a:pPr marL="0" marR="0" algn="l" fontAlgn="t">
                        <a:lnSpc>
                          <a:spcPct val="107000"/>
                        </a:lnSpc>
                        <a:spcBef>
                          <a:spcPts val="0"/>
                        </a:spcBef>
                        <a:spcAft>
                          <a:spcPts val="0"/>
                        </a:spcAft>
                      </a:pPr>
                      <a:r>
                        <a:rPr lang="en-US" sz="1100" u="none" strike="noStrike">
                          <a:effectLst/>
                        </a:rPr>
                        <a:t>Mauritania</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13.1%</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2,941</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444509516"/>
                  </a:ext>
                </a:extLst>
              </a:tr>
              <a:tr h="260842">
                <a:tc>
                  <a:txBody>
                    <a:bodyPr/>
                    <a:lstStyle/>
                    <a:p>
                      <a:pPr marL="0" marR="0" algn="l" fontAlgn="t">
                        <a:lnSpc>
                          <a:spcPct val="107000"/>
                        </a:lnSpc>
                        <a:spcBef>
                          <a:spcPts val="0"/>
                        </a:spcBef>
                        <a:spcAft>
                          <a:spcPts val="0"/>
                        </a:spcAft>
                      </a:pPr>
                      <a:r>
                        <a:rPr lang="en-US" sz="1100" u="none" strike="noStrike">
                          <a:effectLst/>
                        </a:rPr>
                        <a:t>Mauritius</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13.6%</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3,076</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3406899298"/>
                  </a:ext>
                </a:extLst>
              </a:tr>
              <a:tr h="260842">
                <a:tc>
                  <a:txBody>
                    <a:bodyPr/>
                    <a:lstStyle/>
                    <a:p>
                      <a:pPr marL="0" marR="0" algn="l" fontAlgn="t">
                        <a:lnSpc>
                          <a:spcPct val="107000"/>
                        </a:lnSpc>
                        <a:spcBef>
                          <a:spcPts val="0"/>
                        </a:spcBef>
                        <a:spcAft>
                          <a:spcPts val="0"/>
                        </a:spcAft>
                      </a:pPr>
                      <a:r>
                        <a:rPr lang="en-US" sz="1100" u="none" strike="noStrike">
                          <a:effectLst/>
                        </a:rPr>
                        <a:t>Namibia</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11.9%</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1,397</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1344700453"/>
                  </a:ext>
                </a:extLst>
              </a:tr>
              <a:tr h="260842">
                <a:tc>
                  <a:txBody>
                    <a:bodyPr/>
                    <a:lstStyle/>
                    <a:p>
                      <a:pPr marL="0" marR="0" algn="l" fontAlgn="t">
                        <a:lnSpc>
                          <a:spcPct val="107000"/>
                        </a:lnSpc>
                        <a:spcBef>
                          <a:spcPts val="0"/>
                        </a:spcBef>
                        <a:spcAft>
                          <a:spcPts val="0"/>
                        </a:spcAft>
                      </a:pPr>
                      <a:r>
                        <a:rPr lang="en-US" sz="1100" u="none" strike="noStrike">
                          <a:effectLst/>
                        </a:rPr>
                        <a:t>Niger</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3.5%</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1,307</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3311798007"/>
                  </a:ext>
                </a:extLst>
              </a:tr>
              <a:tr h="260842">
                <a:tc>
                  <a:txBody>
                    <a:bodyPr/>
                    <a:lstStyle/>
                    <a:p>
                      <a:pPr marL="0" marR="0" algn="l" fontAlgn="t">
                        <a:lnSpc>
                          <a:spcPct val="107000"/>
                        </a:lnSpc>
                        <a:spcBef>
                          <a:spcPts val="0"/>
                        </a:spcBef>
                        <a:spcAft>
                          <a:spcPts val="0"/>
                        </a:spcAft>
                      </a:pPr>
                      <a:r>
                        <a:rPr lang="en-US" sz="1100" u="none" strike="noStrike">
                          <a:effectLst/>
                        </a:rPr>
                        <a:t>Seychelles</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14.7%</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1,525</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3540870156"/>
                  </a:ext>
                </a:extLst>
              </a:tr>
              <a:tr h="260842">
                <a:tc>
                  <a:txBody>
                    <a:bodyPr/>
                    <a:lstStyle/>
                    <a:p>
                      <a:pPr marL="0" marR="0" algn="l" fontAlgn="t">
                        <a:lnSpc>
                          <a:spcPct val="107000"/>
                        </a:lnSpc>
                        <a:spcBef>
                          <a:spcPts val="0"/>
                        </a:spcBef>
                        <a:spcAft>
                          <a:spcPts val="0"/>
                        </a:spcAft>
                      </a:pPr>
                      <a:r>
                        <a:rPr lang="en-US" sz="1100" u="none" strike="noStrike">
                          <a:effectLst/>
                        </a:rPr>
                        <a:t>Sierra Leone</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3.7%</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3,273</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2511771139"/>
                  </a:ext>
                </a:extLst>
              </a:tr>
              <a:tr h="260842">
                <a:tc>
                  <a:txBody>
                    <a:bodyPr/>
                    <a:lstStyle/>
                    <a:p>
                      <a:pPr marL="0" marR="0" algn="l" fontAlgn="t">
                        <a:lnSpc>
                          <a:spcPct val="107000"/>
                        </a:lnSpc>
                        <a:spcBef>
                          <a:spcPts val="0"/>
                        </a:spcBef>
                        <a:spcAft>
                          <a:spcPts val="0"/>
                        </a:spcAft>
                      </a:pPr>
                      <a:r>
                        <a:rPr lang="en-US" sz="1100" u="none" strike="noStrike">
                          <a:effectLst/>
                        </a:rPr>
                        <a:t>South Africa</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12.7%</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3,947</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3706504972"/>
                  </a:ext>
                </a:extLst>
              </a:tr>
              <a:tr h="260842">
                <a:tc>
                  <a:txBody>
                    <a:bodyPr/>
                    <a:lstStyle/>
                    <a:p>
                      <a:pPr marL="0" marR="0" algn="l" fontAlgn="t">
                        <a:lnSpc>
                          <a:spcPct val="107000"/>
                        </a:lnSpc>
                        <a:spcBef>
                          <a:spcPts val="0"/>
                        </a:spcBef>
                        <a:spcAft>
                          <a:spcPts val="0"/>
                        </a:spcAft>
                      </a:pPr>
                      <a:r>
                        <a:rPr lang="en-US" sz="1100" u="none" strike="noStrike">
                          <a:effectLst/>
                        </a:rPr>
                        <a:t>Tanzania</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1.7%</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dirty="0">
                          <a:effectLst/>
                        </a:rPr>
                        <a:t>1,041</a:t>
                      </a:r>
                      <a:endParaRPr lang="en-US" sz="1100" b="0" i="0" u="none" strike="noStrike" dirty="0">
                        <a:effectLst/>
                        <a:latin typeface="Arial" panose="020B0604020202020204" pitchFamily="34" charset="0"/>
                      </a:endParaRPr>
                    </a:p>
                  </a:txBody>
                  <a:tcPr marL="47839" marR="47839" marT="6644" marB="0"/>
                </a:tc>
                <a:extLst>
                  <a:ext uri="{0D108BD9-81ED-4DB2-BD59-A6C34878D82A}">
                    <a16:rowId xmlns:a16="http://schemas.microsoft.com/office/drawing/2014/main" val="3404557846"/>
                  </a:ext>
                </a:extLst>
              </a:tr>
              <a:tr h="260842">
                <a:tc>
                  <a:txBody>
                    <a:bodyPr/>
                    <a:lstStyle/>
                    <a:p>
                      <a:pPr marL="0" marR="0" algn="l" fontAlgn="t">
                        <a:lnSpc>
                          <a:spcPct val="107000"/>
                        </a:lnSpc>
                        <a:spcBef>
                          <a:spcPts val="0"/>
                        </a:spcBef>
                        <a:spcAft>
                          <a:spcPts val="0"/>
                        </a:spcAft>
                      </a:pPr>
                      <a:r>
                        <a:rPr lang="en-US" sz="1100" u="none" strike="noStrike">
                          <a:effectLst/>
                        </a:rPr>
                        <a:t>Uganda</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4.8%</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2,026</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3788990246"/>
                  </a:ext>
                </a:extLst>
              </a:tr>
              <a:tr h="260842">
                <a:tc>
                  <a:txBody>
                    <a:bodyPr/>
                    <a:lstStyle/>
                    <a:p>
                      <a:pPr marL="0" marR="0" algn="l" fontAlgn="t">
                        <a:lnSpc>
                          <a:spcPct val="107000"/>
                        </a:lnSpc>
                        <a:spcBef>
                          <a:spcPts val="0"/>
                        </a:spcBef>
                        <a:spcAft>
                          <a:spcPts val="0"/>
                        </a:spcAft>
                      </a:pPr>
                      <a:r>
                        <a:rPr lang="en-US" sz="1100" u="none" strike="noStrike">
                          <a:effectLst/>
                        </a:rPr>
                        <a:t>Zambia </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6.2%</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1,964</a:t>
                      </a:r>
                      <a:endParaRPr lang="en-US" sz="1100" b="0" i="0" u="none" strike="noStrike">
                        <a:effectLst/>
                        <a:latin typeface="Arial" panose="020B0604020202020204" pitchFamily="34" charset="0"/>
                      </a:endParaRPr>
                    </a:p>
                  </a:txBody>
                  <a:tcPr marL="47839" marR="47839" marT="6644" marB="0"/>
                </a:tc>
                <a:extLst>
                  <a:ext uri="{0D108BD9-81ED-4DB2-BD59-A6C34878D82A}">
                    <a16:rowId xmlns:a16="http://schemas.microsoft.com/office/drawing/2014/main" val="3056112129"/>
                  </a:ext>
                </a:extLst>
              </a:tr>
              <a:tr h="260842">
                <a:tc>
                  <a:txBody>
                    <a:bodyPr/>
                    <a:lstStyle/>
                    <a:p>
                      <a:pPr marL="0" marR="0" algn="l" fontAlgn="t">
                        <a:lnSpc>
                          <a:spcPct val="107000"/>
                        </a:lnSpc>
                        <a:spcBef>
                          <a:spcPts val="0"/>
                        </a:spcBef>
                        <a:spcAft>
                          <a:spcPts val="0"/>
                        </a:spcAft>
                      </a:pPr>
                      <a:r>
                        <a:rPr lang="en-US" sz="1100" u="none" strike="noStrike">
                          <a:effectLst/>
                        </a:rPr>
                        <a:t>Zimbabwe</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a:effectLst/>
                        </a:rPr>
                        <a:t>11.2%</a:t>
                      </a:r>
                      <a:endParaRPr lang="en-US" sz="1100" b="0" i="0" u="none" strike="noStrike">
                        <a:effectLst/>
                        <a:latin typeface="Arial" panose="020B0604020202020204" pitchFamily="34" charset="0"/>
                      </a:endParaRPr>
                    </a:p>
                  </a:txBody>
                  <a:tcPr marL="47839" marR="47839" marT="6644" marB="0"/>
                </a:tc>
                <a:tc>
                  <a:txBody>
                    <a:bodyPr/>
                    <a:lstStyle/>
                    <a:p>
                      <a:pPr marL="0" marR="0" algn="ctr" fontAlgn="t">
                        <a:lnSpc>
                          <a:spcPct val="107000"/>
                        </a:lnSpc>
                        <a:spcBef>
                          <a:spcPts val="0"/>
                        </a:spcBef>
                        <a:spcAft>
                          <a:spcPts val="0"/>
                        </a:spcAft>
                      </a:pPr>
                      <a:r>
                        <a:rPr lang="en-US" sz="1100" u="none" strike="noStrike" dirty="0">
                          <a:effectLst/>
                        </a:rPr>
                        <a:t>5,114</a:t>
                      </a:r>
                      <a:endParaRPr lang="en-US" sz="1100" b="0" i="0" u="none" strike="noStrike" dirty="0">
                        <a:effectLst/>
                        <a:latin typeface="Arial" panose="020B0604020202020204" pitchFamily="34" charset="0"/>
                      </a:endParaRPr>
                    </a:p>
                  </a:txBody>
                  <a:tcPr marL="47839" marR="47839" marT="6644" marB="0"/>
                </a:tc>
                <a:extLst>
                  <a:ext uri="{0D108BD9-81ED-4DB2-BD59-A6C34878D82A}">
                    <a16:rowId xmlns:a16="http://schemas.microsoft.com/office/drawing/2014/main" val="4191953487"/>
                  </a:ext>
                </a:extLst>
              </a:tr>
            </a:tbl>
          </a:graphicData>
        </a:graphic>
      </p:graphicFrame>
    </p:spTree>
    <p:extLst>
      <p:ext uri="{BB962C8B-B14F-4D97-AF65-F5344CB8AC3E}">
        <p14:creationId xmlns:p14="http://schemas.microsoft.com/office/powerpoint/2010/main" val="20811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Rectangle 89">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Table 5">
            <a:extLst>
              <a:ext uri="{FF2B5EF4-FFF2-40B4-BE49-F238E27FC236}">
                <a16:creationId xmlns:a16="http://schemas.microsoft.com/office/drawing/2014/main" id="{57B6BF21-B86D-4ACF-8606-FC6DEF385552}"/>
              </a:ext>
            </a:extLst>
          </p:cNvPr>
          <p:cNvGraphicFramePr>
            <a:graphicFrameLocks noGrp="1"/>
          </p:cNvGraphicFramePr>
          <p:nvPr>
            <p:extLst>
              <p:ext uri="{D42A27DB-BD31-4B8C-83A1-F6EECF244321}">
                <p14:modId xmlns:p14="http://schemas.microsoft.com/office/powerpoint/2010/main" val="2897492143"/>
              </p:ext>
            </p:extLst>
          </p:nvPr>
        </p:nvGraphicFramePr>
        <p:xfrm>
          <a:off x="387431" y="0"/>
          <a:ext cx="11417138" cy="6267827"/>
        </p:xfrm>
        <a:graphic>
          <a:graphicData uri="http://schemas.openxmlformats.org/drawingml/2006/table">
            <a:tbl>
              <a:tblPr firstRow="1" firstCol="1" bandRow="1">
                <a:tableStyleId>{9D7B26C5-4107-4FEC-AEDC-1716B250A1EF}</a:tableStyleId>
              </a:tblPr>
              <a:tblGrid>
                <a:gridCol w="3599708">
                  <a:extLst>
                    <a:ext uri="{9D8B030D-6E8A-4147-A177-3AD203B41FA5}">
                      <a16:colId xmlns:a16="http://schemas.microsoft.com/office/drawing/2014/main" val="2746411377"/>
                    </a:ext>
                  </a:extLst>
                </a:gridCol>
                <a:gridCol w="3404490">
                  <a:extLst>
                    <a:ext uri="{9D8B030D-6E8A-4147-A177-3AD203B41FA5}">
                      <a16:colId xmlns:a16="http://schemas.microsoft.com/office/drawing/2014/main" val="1560486218"/>
                    </a:ext>
                  </a:extLst>
                </a:gridCol>
                <a:gridCol w="4412940">
                  <a:extLst>
                    <a:ext uri="{9D8B030D-6E8A-4147-A177-3AD203B41FA5}">
                      <a16:colId xmlns:a16="http://schemas.microsoft.com/office/drawing/2014/main" val="1491696916"/>
                    </a:ext>
                  </a:extLst>
                </a:gridCol>
              </a:tblGrid>
              <a:tr h="293902">
                <a:tc gridSpan="3">
                  <a:txBody>
                    <a:bodyPr/>
                    <a:lstStyle/>
                    <a:p>
                      <a:pPr marL="0" marR="0" algn="ctr" fontAlgn="t">
                        <a:lnSpc>
                          <a:spcPct val="107000"/>
                        </a:lnSpc>
                        <a:spcBef>
                          <a:spcPts val="0"/>
                        </a:spcBef>
                        <a:spcAft>
                          <a:spcPts val="0"/>
                        </a:spcAft>
                      </a:pPr>
                      <a:r>
                        <a:rPr lang="en-US" sz="1000" u="none" strike="noStrike">
                          <a:effectLst/>
                        </a:rPr>
                        <a:t>Middle Eastern Region</a:t>
                      </a:r>
                      <a:endParaRPr lang="en-US" sz="1000" b="0" i="0" u="none" strike="noStrike">
                        <a:effectLst/>
                        <a:latin typeface="Arial" panose="020B0604020202020204" pitchFamily="34" charset="0"/>
                      </a:endParaRPr>
                    </a:p>
                  </a:txBody>
                  <a:tcPr marL="49418" marR="49418" marT="24709" marB="24709"/>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2389877"/>
                  </a:ext>
                </a:extLst>
              </a:tr>
              <a:tr h="238957">
                <a:tc>
                  <a:txBody>
                    <a:bodyPr/>
                    <a:lstStyle/>
                    <a:p>
                      <a:pPr marL="0" marR="0" algn="l" fontAlgn="t">
                        <a:lnSpc>
                          <a:spcPct val="107000"/>
                        </a:lnSpc>
                        <a:spcBef>
                          <a:spcPts val="0"/>
                        </a:spcBef>
                        <a:spcAft>
                          <a:spcPts val="0"/>
                        </a:spcAft>
                      </a:pPr>
                      <a:r>
                        <a:rPr lang="en-US" sz="1000" u="none" strike="noStrike">
                          <a:effectLst/>
                        </a:rPr>
                        <a:t>Country</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Prevalence (current)</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Youth sample size of survey</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3258209447"/>
                  </a:ext>
                </a:extLst>
              </a:tr>
              <a:tr h="238957">
                <a:tc>
                  <a:txBody>
                    <a:bodyPr/>
                    <a:lstStyle/>
                    <a:p>
                      <a:pPr marL="0" marR="0" algn="l" fontAlgn="t">
                        <a:lnSpc>
                          <a:spcPct val="107000"/>
                        </a:lnSpc>
                        <a:spcBef>
                          <a:spcPts val="0"/>
                        </a:spcBef>
                        <a:spcAft>
                          <a:spcPts val="0"/>
                        </a:spcAft>
                      </a:pPr>
                      <a:r>
                        <a:rPr lang="en-US" sz="1000" u="none" strike="noStrike">
                          <a:effectLst/>
                        </a:rPr>
                        <a:t>Afghanistan </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2.9%</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1,143</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804193888"/>
                  </a:ext>
                </a:extLst>
              </a:tr>
              <a:tr h="238957">
                <a:tc>
                  <a:txBody>
                    <a:bodyPr/>
                    <a:lstStyle/>
                    <a:p>
                      <a:pPr marL="0" marR="0" algn="l" fontAlgn="t">
                        <a:lnSpc>
                          <a:spcPct val="107000"/>
                        </a:lnSpc>
                        <a:spcBef>
                          <a:spcPts val="0"/>
                        </a:spcBef>
                        <a:spcAft>
                          <a:spcPts val="0"/>
                        </a:spcAft>
                      </a:pPr>
                      <a:r>
                        <a:rPr lang="en-US" sz="1000" u="none" strike="noStrike">
                          <a:effectLst/>
                        </a:rPr>
                        <a:t>Bahrain</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9.7%</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2,465</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4094968387"/>
                  </a:ext>
                </a:extLst>
              </a:tr>
              <a:tr h="238957">
                <a:tc>
                  <a:txBody>
                    <a:bodyPr/>
                    <a:lstStyle/>
                    <a:p>
                      <a:pPr marL="0" marR="0" algn="l" fontAlgn="t">
                        <a:lnSpc>
                          <a:spcPct val="107000"/>
                        </a:lnSpc>
                        <a:spcBef>
                          <a:spcPts val="0"/>
                        </a:spcBef>
                        <a:spcAft>
                          <a:spcPts val="0"/>
                        </a:spcAft>
                      </a:pPr>
                      <a:r>
                        <a:rPr lang="en-US" sz="1000" u="none" strike="noStrike">
                          <a:effectLst/>
                        </a:rPr>
                        <a:t>Djibouti </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6.6%</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1,361</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3810415853"/>
                  </a:ext>
                </a:extLst>
              </a:tr>
              <a:tr h="238957">
                <a:tc>
                  <a:txBody>
                    <a:bodyPr/>
                    <a:lstStyle/>
                    <a:p>
                      <a:pPr marL="0" marR="0" algn="l" fontAlgn="t">
                        <a:lnSpc>
                          <a:spcPct val="107000"/>
                        </a:lnSpc>
                        <a:spcBef>
                          <a:spcPts val="0"/>
                        </a:spcBef>
                        <a:spcAft>
                          <a:spcPts val="0"/>
                        </a:spcAft>
                      </a:pPr>
                      <a:r>
                        <a:rPr lang="en-US" sz="1000" u="none" strike="noStrike">
                          <a:effectLst/>
                        </a:rPr>
                        <a:t>Egypt </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4.8%</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2,141</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2485291495"/>
                  </a:ext>
                </a:extLst>
              </a:tr>
              <a:tr h="238957">
                <a:tc>
                  <a:txBody>
                    <a:bodyPr/>
                    <a:lstStyle/>
                    <a:p>
                      <a:pPr marL="0" marR="0" algn="l" fontAlgn="t">
                        <a:lnSpc>
                          <a:spcPct val="107000"/>
                        </a:lnSpc>
                        <a:spcBef>
                          <a:spcPts val="0"/>
                        </a:spcBef>
                        <a:spcAft>
                          <a:spcPts val="0"/>
                        </a:spcAft>
                      </a:pPr>
                      <a:r>
                        <a:rPr lang="en-US" sz="1000" u="none" strike="noStrike">
                          <a:effectLst/>
                        </a:rPr>
                        <a:t>Gaza Strip</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6.5%</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1,579</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2424913175"/>
                  </a:ext>
                </a:extLst>
              </a:tr>
              <a:tr h="238957">
                <a:tc>
                  <a:txBody>
                    <a:bodyPr/>
                    <a:lstStyle/>
                    <a:p>
                      <a:pPr marL="0" marR="0" algn="l" fontAlgn="t">
                        <a:lnSpc>
                          <a:spcPct val="107000"/>
                        </a:lnSpc>
                        <a:spcBef>
                          <a:spcPts val="0"/>
                        </a:spcBef>
                        <a:spcAft>
                          <a:spcPts val="0"/>
                        </a:spcAft>
                      </a:pPr>
                      <a:r>
                        <a:rPr lang="en-US" sz="1000" u="none" strike="noStrike">
                          <a:effectLst/>
                        </a:rPr>
                        <a:t>Iran</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3.0%</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1,153</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1619660055"/>
                  </a:ext>
                </a:extLst>
              </a:tr>
              <a:tr h="238957">
                <a:tc>
                  <a:txBody>
                    <a:bodyPr/>
                    <a:lstStyle/>
                    <a:p>
                      <a:pPr marL="0" marR="0" algn="l" fontAlgn="t">
                        <a:lnSpc>
                          <a:spcPct val="107000"/>
                        </a:lnSpc>
                        <a:spcBef>
                          <a:spcPts val="0"/>
                        </a:spcBef>
                        <a:spcAft>
                          <a:spcPts val="0"/>
                        </a:spcAft>
                      </a:pPr>
                      <a:r>
                        <a:rPr lang="en-US" sz="1000" u="none" strike="noStrike">
                          <a:effectLst/>
                        </a:rPr>
                        <a:t>Iraq</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5.7%</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1,266</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3814315821"/>
                  </a:ext>
                </a:extLst>
              </a:tr>
              <a:tr h="238957">
                <a:tc>
                  <a:txBody>
                    <a:bodyPr/>
                    <a:lstStyle/>
                    <a:p>
                      <a:pPr marL="0" marR="0" algn="l" fontAlgn="t">
                        <a:lnSpc>
                          <a:spcPct val="107000"/>
                        </a:lnSpc>
                        <a:spcBef>
                          <a:spcPts val="0"/>
                        </a:spcBef>
                        <a:spcAft>
                          <a:spcPts val="0"/>
                        </a:spcAft>
                      </a:pPr>
                      <a:r>
                        <a:rPr lang="en-US" sz="1000" u="none" strike="noStrike">
                          <a:effectLst/>
                        </a:rPr>
                        <a:t>Jordan </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11.4%</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1,899</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2769464432"/>
                  </a:ext>
                </a:extLst>
              </a:tr>
              <a:tr h="238957">
                <a:tc>
                  <a:txBody>
                    <a:bodyPr/>
                    <a:lstStyle/>
                    <a:p>
                      <a:pPr marL="0" marR="0" algn="l" fontAlgn="t">
                        <a:lnSpc>
                          <a:spcPct val="107000"/>
                        </a:lnSpc>
                        <a:spcBef>
                          <a:spcPts val="0"/>
                        </a:spcBef>
                        <a:spcAft>
                          <a:spcPts val="0"/>
                        </a:spcAft>
                      </a:pPr>
                      <a:r>
                        <a:rPr lang="en-US" sz="1000" u="none" strike="noStrike">
                          <a:effectLst/>
                        </a:rPr>
                        <a:t>Kuwait</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11.6%</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2,050</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1026265634"/>
                  </a:ext>
                </a:extLst>
              </a:tr>
              <a:tr h="238957">
                <a:tc>
                  <a:txBody>
                    <a:bodyPr/>
                    <a:lstStyle/>
                    <a:p>
                      <a:pPr marL="0" marR="0" algn="l" fontAlgn="t">
                        <a:lnSpc>
                          <a:spcPct val="107000"/>
                        </a:lnSpc>
                        <a:spcBef>
                          <a:spcPts val="0"/>
                        </a:spcBef>
                        <a:spcAft>
                          <a:spcPts val="0"/>
                        </a:spcAft>
                      </a:pPr>
                      <a:r>
                        <a:rPr lang="en-US" sz="1000" u="none" strike="noStrike">
                          <a:effectLst/>
                        </a:rPr>
                        <a:t>Lebanon</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11.3%</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1,651</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1054425597"/>
                  </a:ext>
                </a:extLst>
              </a:tr>
              <a:tr h="238957">
                <a:tc>
                  <a:txBody>
                    <a:bodyPr/>
                    <a:lstStyle/>
                    <a:p>
                      <a:pPr marL="0" marR="0" algn="l" fontAlgn="t">
                        <a:lnSpc>
                          <a:spcPct val="107000"/>
                        </a:lnSpc>
                        <a:spcBef>
                          <a:spcPts val="0"/>
                        </a:spcBef>
                        <a:spcAft>
                          <a:spcPts val="0"/>
                        </a:spcAft>
                      </a:pPr>
                      <a:r>
                        <a:rPr lang="en-US" sz="1000" u="none" strike="noStrike">
                          <a:effectLst/>
                        </a:rPr>
                        <a:t>Libya</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4.3%</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1,361</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394932300"/>
                  </a:ext>
                </a:extLst>
              </a:tr>
              <a:tr h="238957">
                <a:tc>
                  <a:txBody>
                    <a:bodyPr/>
                    <a:lstStyle/>
                    <a:p>
                      <a:pPr marL="0" marR="0" algn="l" fontAlgn="t">
                        <a:lnSpc>
                          <a:spcPct val="107000"/>
                        </a:lnSpc>
                        <a:spcBef>
                          <a:spcPts val="0"/>
                        </a:spcBef>
                        <a:spcAft>
                          <a:spcPts val="0"/>
                        </a:spcAft>
                      </a:pPr>
                      <a:r>
                        <a:rPr lang="en-US" sz="1000" u="none" strike="noStrike">
                          <a:effectLst/>
                        </a:rPr>
                        <a:t>Morocco</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1.9%</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2,948</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4013264388"/>
                  </a:ext>
                </a:extLst>
              </a:tr>
              <a:tr h="238957">
                <a:tc>
                  <a:txBody>
                    <a:bodyPr/>
                    <a:lstStyle/>
                    <a:p>
                      <a:pPr marL="0" marR="0" algn="l" fontAlgn="t">
                        <a:lnSpc>
                          <a:spcPct val="107000"/>
                        </a:lnSpc>
                        <a:spcBef>
                          <a:spcPts val="0"/>
                        </a:spcBef>
                        <a:spcAft>
                          <a:spcPts val="0"/>
                        </a:spcAft>
                      </a:pPr>
                      <a:r>
                        <a:rPr lang="en-US" sz="1000" u="none" strike="noStrike">
                          <a:effectLst/>
                        </a:rPr>
                        <a:t>Oman</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1.7%</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1,498</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3755540307"/>
                  </a:ext>
                </a:extLst>
              </a:tr>
              <a:tr h="238957">
                <a:tc>
                  <a:txBody>
                    <a:bodyPr/>
                    <a:lstStyle/>
                    <a:p>
                      <a:pPr marL="0" marR="0" algn="l" fontAlgn="t">
                        <a:lnSpc>
                          <a:spcPct val="107000"/>
                        </a:lnSpc>
                        <a:spcBef>
                          <a:spcPts val="0"/>
                        </a:spcBef>
                        <a:spcAft>
                          <a:spcPts val="0"/>
                        </a:spcAft>
                      </a:pPr>
                      <a:r>
                        <a:rPr lang="en-US" sz="1000" u="none" strike="noStrike">
                          <a:effectLst/>
                        </a:rPr>
                        <a:t>Pakistan</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3.3%</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5,832</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849567475"/>
                  </a:ext>
                </a:extLst>
              </a:tr>
              <a:tr h="238957">
                <a:tc>
                  <a:txBody>
                    <a:bodyPr/>
                    <a:lstStyle/>
                    <a:p>
                      <a:pPr marL="0" marR="0" algn="l" fontAlgn="t">
                        <a:lnSpc>
                          <a:spcPct val="107000"/>
                        </a:lnSpc>
                        <a:spcBef>
                          <a:spcPts val="0"/>
                        </a:spcBef>
                        <a:spcAft>
                          <a:spcPts val="0"/>
                        </a:spcAft>
                      </a:pPr>
                      <a:r>
                        <a:rPr lang="en-US" sz="1000" u="none" strike="noStrike">
                          <a:effectLst/>
                        </a:rPr>
                        <a:t>Qatar</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6.6%</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1,608</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3901969103"/>
                  </a:ext>
                </a:extLst>
              </a:tr>
              <a:tr h="238957">
                <a:tc>
                  <a:txBody>
                    <a:bodyPr/>
                    <a:lstStyle/>
                    <a:p>
                      <a:pPr marL="0" marR="0" algn="l" fontAlgn="t">
                        <a:lnSpc>
                          <a:spcPct val="107000"/>
                        </a:lnSpc>
                        <a:spcBef>
                          <a:spcPts val="0"/>
                        </a:spcBef>
                        <a:spcAft>
                          <a:spcPts val="0"/>
                        </a:spcAft>
                      </a:pPr>
                      <a:r>
                        <a:rPr lang="en-US" sz="1000" u="none" strike="noStrike">
                          <a:effectLst/>
                        </a:rPr>
                        <a:t>Saudi Arabia</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8.9%</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1,797</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4137623547"/>
                  </a:ext>
                </a:extLst>
              </a:tr>
              <a:tr h="238957">
                <a:tc>
                  <a:txBody>
                    <a:bodyPr/>
                    <a:lstStyle/>
                    <a:p>
                      <a:pPr marL="0" marR="0" algn="l" fontAlgn="t">
                        <a:lnSpc>
                          <a:spcPct val="107000"/>
                        </a:lnSpc>
                        <a:spcBef>
                          <a:spcPts val="0"/>
                        </a:spcBef>
                        <a:spcAft>
                          <a:spcPts val="0"/>
                        </a:spcAft>
                      </a:pPr>
                      <a:r>
                        <a:rPr lang="en-US" sz="1000" u="none" strike="noStrike">
                          <a:effectLst/>
                        </a:rPr>
                        <a:t>Somalia</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5.8%</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897</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3073142576"/>
                  </a:ext>
                </a:extLst>
              </a:tr>
              <a:tr h="238957">
                <a:tc>
                  <a:txBody>
                    <a:bodyPr/>
                    <a:lstStyle/>
                    <a:p>
                      <a:pPr marL="0" marR="0" algn="l" fontAlgn="t">
                        <a:lnSpc>
                          <a:spcPct val="107000"/>
                        </a:lnSpc>
                        <a:spcBef>
                          <a:spcPts val="0"/>
                        </a:spcBef>
                        <a:spcAft>
                          <a:spcPts val="0"/>
                        </a:spcAft>
                      </a:pPr>
                      <a:r>
                        <a:rPr lang="en-US" sz="1000" u="none" strike="noStrike">
                          <a:effectLst/>
                        </a:rPr>
                        <a:t>Sudan</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2.7%</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950</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944301020"/>
                  </a:ext>
                </a:extLst>
              </a:tr>
              <a:tr h="238957">
                <a:tc>
                  <a:txBody>
                    <a:bodyPr/>
                    <a:lstStyle/>
                    <a:p>
                      <a:pPr marL="0" marR="0" algn="l" fontAlgn="t">
                        <a:lnSpc>
                          <a:spcPct val="107000"/>
                        </a:lnSpc>
                        <a:spcBef>
                          <a:spcPts val="0"/>
                        </a:spcBef>
                        <a:spcAft>
                          <a:spcPts val="0"/>
                        </a:spcAft>
                      </a:pPr>
                      <a:r>
                        <a:rPr lang="en-US" sz="1000" u="none" strike="noStrike">
                          <a:effectLst/>
                        </a:rPr>
                        <a:t>Syria</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6.8%</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1,210</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1896923639"/>
                  </a:ext>
                </a:extLst>
              </a:tr>
              <a:tr h="238957">
                <a:tc>
                  <a:txBody>
                    <a:bodyPr/>
                    <a:lstStyle/>
                    <a:p>
                      <a:pPr marL="0" marR="0" algn="l" fontAlgn="t">
                        <a:lnSpc>
                          <a:spcPct val="107000"/>
                        </a:lnSpc>
                        <a:spcBef>
                          <a:spcPts val="0"/>
                        </a:spcBef>
                        <a:spcAft>
                          <a:spcPts val="0"/>
                        </a:spcAft>
                      </a:pPr>
                      <a:r>
                        <a:rPr lang="en-US" sz="1000" u="none" strike="noStrike">
                          <a:effectLst/>
                        </a:rPr>
                        <a:t>Tunisia</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7.7%</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1,863</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4061254785"/>
                  </a:ext>
                </a:extLst>
              </a:tr>
              <a:tr h="238957">
                <a:tc>
                  <a:txBody>
                    <a:bodyPr/>
                    <a:lstStyle/>
                    <a:p>
                      <a:pPr marL="0" marR="0" algn="l" fontAlgn="t">
                        <a:lnSpc>
                          <a:spcPct val="107000"/>
                        </a:lnSpc>
                        <a:spcBef>
                          <a:spcPts val="0"/>
                        </a:spcBef>
                        <a:spcAft>
                          <a:spcPts val="0"/>
                        </a:spcAft>
                      </a:pPr>
                      <a:r>
                        <a:rPr lang="en-US" sz="1000" u="none" strike="noStrike">
                          <a:effectLst/>
                        </a:rPr>
                        <a:t>United Arab Emirates</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6.2%</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3,376</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3424113011"/>
                  </a:ext>
                </a:extLst>
              </a:tr>
              <a:tr h="238957">
                <a:tc>
                  <a:txBody>
                    <a:bodyPr/>
                    <a:lstStyle/>
                    <a:p>
                      <a:pPr marL="0" marR="0" algn="l" fontAlgn="t">
                        <a:lnSpc>
                          <a:spcPct val="107000"/>
                        </a:lnSpc>
                        <a:spcBef>
                          <a:spcPts val="0"/>
                        </a:spcBef>
                        <a:spcAft>
                          <a:spcPts val="0"/>
                        </a:spcAft>
                      </a:pPr>
                      <a:r>
                        <a:rPr lang="en-US" sz="1000" u="none" strike="noStrike">
                          <a:effectLst/>
                        </a:rPr>
                        <a:t>Unrwa Gaza Strip</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11.1%</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1,272</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1595837979"/>
                  </a:ext>
                </a:extLst>
              </a:tr>
              <a:tr h="238957">
                <a:tc>
                  <a:txBody>
                    <a:bodyPr/>
                    <a:lstStyle/>
                    <a:p>
                      <a:pPr marL="0" marR="0" algn="l" fontAlgn="t">
                        <a:lnSpc>
                          <a:spcPct val="107000"/>
                        </a:lnSpc>
                        <a:spcBef>
                          <a:spcPts val="0"/>
                        </a:spcBef>
                        <a:spcAft>
                          <a:spcPts val="0"/>
                        </a:spcAft>
                      </a:pPr>
                      <a:r>
                        <a:rPr lang="en-US" sz="1000" u="none" strike="noStrike">
                          <a:effectLst/>
                        </a:rPr>
                        <a:t>West Bank</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17.5%</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1,332</a:t>
                      </a:r>
                      <a:endParaRPr lang="en-US" sz="1000" b="0" i="0" u="none" strike="noStrike">
                        <a:effectLst/>
                        <a:latin typeface="Arial" panose="020B0604020202020204" pitchFamily="34" charset="0"/>
                      </a:endParaRPr>
                    </a:p>
                  </a:txBody>
                  <a:tcPr marL="37063" marR="37063" marT="5147" marB="0"/>
                </a:tc>
                <a:extLst>
                  <a:ext uri="{0D108BD9-81ED-4DB2-BD59-A6C34878D82A}">
                    <a16:rowId xmlns:a16="http://schemas.microsoft.com/office/drawing/2014/main" val="1543952789"/>
                  </a:ext>
                </a:extLst>
              </a:tr>
              <a:tr h="238957">
                <a:tc>
                  <a:txBody>
                    <a:bodyPr/>
                    <a:lstStyle/>
                    <a:p>
                      <a:pPr marL="0" marR="0" algn="l" fontAlgn="t">
                        <a:lnSpc>
                          <a:spcPct val="107000"/>
                        </a:lnSpc>
                        <a:spcBef>
                          <a:spcPts val="0"/>
                        </a:spcBef>
                        <a:spcAft>
                          <a:spcPts val="0"/>
                        </a:spcAft>
                      </a:pPr>
                      <a:r>
                        <a:rPr lang="en-US" sz="1000" u="none" strike="noStrike">
                          <a:effectLst/>
                        </a:rPr>
                        <a:t>Yemen</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a:effectLst/>
                        </a:rPr>
                        <a:t>6.8%</a:t>
                      </a:r>
                      <a:endParaRPr lang="en-US" sz="1000" b="0" i="0" u="none" strike="noStrike">
                        <a:effectLst/>
                        <a:latin typeface="Arial" panose="020B0604020202020204" pitchFamily="34" charset="0"/>
                      </a:endParaRPr>
                    </a:p>
                  </a:txBody>
                  <a:tcPr marL="37063" marR="37063" marT="5147" marB="0"/>
                </a:tc>
                <a:tc>
                  <a:txBody>
                    <a:bodyPr/>
                    <a:lstStyle/>
                    <a:p>
                      <a:pPr marL="0" marR="0" algn="ctr" fontAlgn="t">
                        <a:lnSpc>
                          <a:spcPct val="107000"/>
                        </a:lnSpc>
                        <a:spcBef>
                          <a:spcPts val="0"/>
                        </a:spcBef>
                        <a:spcAft>
                          <a:spcPts val="0"/>
                        </a:spcAft>
                      </a:pPr>
                      <a:r>
                        <a:rPr lang="en-US" sz="1000" u="none" strike="noStrike" dirty="0">
                          <a:effectLst/>
                        </a:rPr>
                        <a:t>1,634</a:t>
                      </a:r>
                      <a:endParaRPr lang="en-US" sz="1000" b="0" i="0" u="none" strike="noStrike" dirty="0">
                        <a:effectLst/>
                        <a:latin typeface="Arial" panose="020B0604020202020204" pitchFamily="34" charset="0"/>
                      </a:endParaRPr>
                    </a:p>
                  </a:txBody>
                  <a:tcPr marL="37063" marR="37063" marT="5147" marB="0"/>
                </a:tc>
                <a:extLst>
                  <a:ext uri="{0D108BD9-81ED-4DB2-BD59-A6C34878D82A}">
                    <a16:rowId xmlns:a16="http://schemas.microsoft.com/office/drawing/2014/main" val="1138707012"/>
                  </a:ext>
                </a:extLst>
              </a:tr>
            </a:tbl>
          </a:graphicData>
        </a:graphic>
      </p:graphicFrame>
    </p:spTree>
    <p:extLst>
      <p:ext uri="{BB962C8B-B14F-4D97-AF65-F5344CB8AC3E}">
        <p14:creationId xmlns:p14="http://schemas.microsoft.com/office/powerpoint/2010/main" val="954842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Rectangle 116">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Table 3">
            <a:extLst>
              <a:ext uri="{FF2B5EF4-FFF2-40B4-BE49-F238E27FC236}">
                <a16:creationId xmlns:a16="http://schemas.microsoft.com/office/drawing/2014/main" id="{8A969EDE-3902-4DFC-9180-611CBB6EE3A1}"/>
              </a:ext>
            </a:extLst>
          </p:cNvPr>
          <p:cNvGraphicFramePr>
            <a:graphicFrameLocks noGrp="1"/>
          </p:cNvGraphicFramePr>
          <p:nvPr>
            <p:extLst>
              <p:ext uri="{D42A27DB-BD31-4B8C-83A1-F6EECF244321}">
                <p14:modId xmlns:p14="http://schemas.microsoft.com/office/powerpoint/2010/main" val="1706403695"/>
              </p:ext>
            </p:extLst>
          </p:nvPr>
        </p:nvGraphicFramePr>
        <p:xfrm>
          <a:off x="241880" y="206030"/>
          <a:ext cx="11708239" cy="6061802"/>
        </p:xfrm>
        <a:graphic>
          <a:graphicData uri="http://schemas.openxmlformats.org/drawingml/2006/table">
            <a:tbl>
              <a:tblPr firstRow="1" firstCol="1" bandRow="1">
                <a:tableStyleId>{9D7B26C5-4107-4FEC-AEDC-1716B250A1EF}</a:tableStyleId>
              </a:tblPr>
              <a:tblGrid>
                <a:gridCol w="5485505">
                  <a:extLst>
                    <a:ext uri="{9D8B030D-6E8A-4147-A177-3AD203B41FA5}">
                      <a16:colId xmlns:a16="http://schemas.microsoft.com/office/drawing/2014/main" val="4113793811"/>
                    </a:ext>
                  </a:extLst>
                </a:gridCol>
                <a:gridCol w="2711242">
                  <a:extLst>
                    <a:ext uri="{9D8B030D-6E8A-4147-A177-3AD203B41FA5}">
                      <a16:colId xmlns:a16="http://schemas.microsoft.com/office/drawing/2014/main" val="3994175609"/>
                    </a:ext>
                  </a:extLst>
                </a:gridCol>
                <a:gridCol w="3511492">
                  <a:extLst>
                    <a:ext uri="{9D8B030D-6E8A-4147-A177-3AD203B41FA5}">
                      <a16:colId xmlns:a16="http://schemas.microsoft.com/office/drawing/2014/main" val="439870077"/>
                    </a:ext>
                  </a:extLst>
                </a:gridCol>
              </a:tblGrid>
              <a:tr h="216603">
                <a:tc gridSpan="3">
                  <a:txBody>
                    <a:bodyPr/>
                    <a:lstStyle/>
                    <a:p>
                      <a:pPr marL="0" marR="0" algn="ctr" fontAlgn="base">
                        <a:lnSpc>
                          <a:spcPts val="1440"/>
                        </a:lnSpc>
                        <a:spcBef>
                          <a:spcPts val="0"/>
                        </a:spcBef>
                        <a:spcAft>
                          <a:spcPts val="0"/>
                        </a:spcAft>
                      </a:pPr>
                      <a:r>
                        <a:rPr lang="en-US" sz="1200">
                          <a:effectLst/>
                        </a:rPr>
                        <a:t>The Americas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7317804"/>
                  </a:ext>
                </a:extLst>
              </a:tr>
              <a:tr h="216603">
                <a:tc>
                  <a:txBody>
                    <a:bodyPr/>
                    <a:lstStyle/>
                    <a:p>
                      <a:pPr marL="0" marR="0" fontAlgn="base">
                        <a:lnSpc>
                          <a:spcPts val="1440"/>
                        </a:lnSpc>
                        <a:spcBef>
                          <a:spcPts val="0"/>
                        </a:spcBef>
                        <a:spcAft>
                          <a:spcPts val="0"/>
                        </a:spcAft>
                      </a:pPr>
                      <a:r>
                        <a:rPr lang="en-US" sz="1200">
                          <a:effectLst/>
                        </a:rPr>
                        <a:t>Country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Prevalence (current)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Youth sample size of survey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3427219998"/>
                  </a:ext>
                </a:extLst>
              </a:tr>
              <a:tr h="216603">
                <a:tc>
                  <a:txBody>
                    <a:bodyPr/>
                    <a:lstStyle/>
                    <a:p>
                      <a:pPr marL="0" marR="0" fontAlgn="base">
                        <a:lnSpc>
                          <a:spcPts val="1440"/>
                        </a:lnSpc>
                        <a:spcBef>
                          <a:spcPts val="0"/>
                        </a:spcBef>
                        <a:spcAft>
                          <a:spcPts val="0"/>
                        </a:spcAft>
                      </a:pPr>
                      <a:r>
                        <a:rPr lang="en-US" sz="1200">
                          <a:effectLst/>
                        </a:rPr>
                        <a:t>Argentina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17.4%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2,069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4261398750"/>
                  </a:ext>
                </a:extLst>
              </a:tr>
              <a:tr h="216603">
                <a:tc>
                  <a:txBody>
                    <a:bodyPr/>
                    <a:lstStyle/>
                    <a:p>
                      <a:pPr marL="0" marR="0" fontAlgn="base">
                        <a:lnSpc>
                          <a:spcPts val="1440"/>
                        </a:lnSpc>
                        <a:spcBef>
                          <a:spcPts val="0"/>
                        </a:spcBef>
                        <a:spcAft>
                          <a:spcPts val="0"/>
                        </a:spcAft>
                      </a:pPr>
                      <a:r>
                        <a:rPr lang="en-US" sz="1200">
                          <a:effectLst/>
                        </a:rPr>
                        <a:t>Barbados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7.0%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1,306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4284542429"/>
                  </a:ext>
                </a:extLst>
              </a:tr>
              <a:tr h="216603">
                <a:tc>
                  <a:txBody>
                    <a:bodyPr/>
                    <a:lstStyle/>
                    <a:p>
                      <a:pPr marL="0" marR="0" fontAlgn="base">
                        <a:lnSpc>
                          <a:spcPts val="1440"/>
                        </a:lnSpc>
                        <a:spcBef>
                          <a:spcPts val="0"/>
                        </a:spcBef>
                        <a:spcAft>
                          <a:spcPts val="0"/>
                        </a:spcAft>
                      </a:pPr>
                      <a:r>
                        <a:rPr lang="en-US" sz="1200">
                          <a:effectLst/>
                        </a:rPr>
                        <a:t>Bolivia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6.9%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3,782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3168238909"/>
                  </a:ext>
                </a:extLst>
              </a:tr>
              <a:tr h="216603">
                <a:tc>
                  <a:txBody>
                    <a:bodyPr/>
                    <a:lstStyle/>
                    <a:p>
                      <a:pPr marL="0" marR="0" fontAlgn="base">
                        <a:lnSpc>
                          <a:spcPts val="1440"/>
                        </a:lnSpc>
                        <a:spcBef>
                          <a:spcPts val="0"/>
                        </a:spcBef>
                        <a:spcAft>
                          <a:spcPts val="0"/>
                        </a:spcAft>
                      </a:pPr>
                      <a:r>
                        <a:rPr lang="en-US" sz="1200">
                          <a:effectLst/>
                        </a:rPr>
                        <a:t>Brazil- Sao Paulo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11.6%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1,413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279522412"/>
                  </a:ext>
                </a:extLst>
              </a:tr>
              <a:tr h="216603">
                <a:tc>
                  <a:txBody>
                    <a:bodyPr/>
                    <a:lstStyle/>
                    <a:p>
                      <a:pPr marL="0" marR="0" fontAlgn="base">
                        <a:lnSpc>
                          <a:spcPts val="1440"/>
                        </a:lnSpc>
                        <a:spcBef>
                          <a:spcPts val="0"/>
                        </a:spcBef>
                        <a:spcAft>
                          <a:spcPts val="0"/>
                        </a:spcAft>
                      </a:pPr>
                      <a:r>
                        <a:rPr lang="en-US" sz="1200">
                          <a:effectLst/>
                        </a:rPr>
                        <a:t>Chile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17.2%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1,481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2374692649"/>
                  </a:ext>
                </a:extLst>
              </a:tr>
              <a:tr h="216603">
                <a:tc>
                  <a:txBody>
                    <a:bodyPr/>
                    <a:lstStyle/>
                    <a:p>
                      <a:pPr marL="0" marR="0" fontAlgn="base">
                        <a:lnSpc>
                          <a:spcPts val="1440"/>
                        </a:lnSpc>
                        <a:spcBef>
                          <a:spcPts val="0"/>
                        </a:spcBef>
                        <a:spcAft>
                          <a:spcPts val="0"/>
                        </a:spcAft>
                      </a:pPr>
                      <a:r>
                        <a:rPr lang="en-US" sz="1200">
                          <a:effectLst/>
                        </a:rPr>
                        <a:t>Colombia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26.2%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1,235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1634408901"/>
                  </a:ext>
                </a:extLst>
              </a:tr>
              <a:tr h="216603">
                <a:tc>
                  <a:txBody>
                    <a:bodyPr/>
                    <a:lstStyle/>
                    <a:p>
                      <a:pPr marL="0" marR="0" fontAlgn="base">
                        <a:lnSpc>
                          <a:spcPts val="1440"/>
                        </a:lnSpc>
                        <a:spcBef>
                          <a:spcPts val="0"/>
                        </a:spcBef>
                        <a:spcAft>
                          <a:spcPts val="0"/>
                        </a:spcAft>
                      </a:pPr>
                      <a:r>
                        <a:rPr lang="en-US" sz="1200">
                          <a:effectLst/>
                        </a:rPr>
                        <a:t>Costa Rica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5.0%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2,158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2940501110"/>
                  </a:ext>
                </a:extLst>
              </a:tr>
              <a:tr h="216603">
                <a:tc>
                  <a:txBody>
                    <a:bodyPr/>
                    <a:lstStyle/>
                    <a:p>
                      <a:pPr marL="0" marR="0" fontAlgn="base">
                        <a:lnSpc>
                          <a:spcPts val="1440"/>
                        </a:lnSpc>
                        <a:spcBef>
                          <a:spcPts val="0"/>
                        </a:spcBef>
                        <a:spcAft>
                          <a:spcPts val="0"/>
                        </a:spcAft>
                      </a:pPr>
                      <a:r>
                        <a:rPr lang="en-US" sz="1200">
                          <a:effectLst/>
                        </a:rPr>
                        <a:t>Cuba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10.6%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2,533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1476101346"/>
                  </a:ext>
                </a:extLst>
              </a:tr>
              <a:tr h="216603">
                <a:tc>
                  <a:txBody>
                    <a:bodyPr/>
                    <a:lstStyle/>
                    <a:p>
                      <a:pPr marL="0" marR="0" fontAlgn="base">
                        <a:lnSpc>
                          <a:spcPts val="1440"/>
                        </a:lnSpc>
                        <a:spcBef>
                          <a:spcPts val="0"/>
                        </a:spcBef>
                        <a:spcAft>
                          <a:spcPts val="0"/>
                        </a:spcAft>
                      </a:pPr>
                      <a:r>
                        <a:rPr lang="en-US" sz="1200">
                          <a:effectLst/>
                        </a:rPr>
                        <a:t>Dominican Republic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2.4%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917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3660855756"/>
                  </a:ext>
                </a:extLst>
              </a:tr>
              <a:tr h="216603">
                <a:tc>
                  <a:txBody>
                    <a:bodyPr/>
                    <a:lstStyle/>
                    <a:p>
                      <a:pPr marL="0" marR="0" fontAlgn="base">
                        <a:lnSpc>
                          <a:spcPts val="1440"/>
                        </a:lnSpc>
                        <a:spcBef>
                          <a:spcPts val="0"/>
                        </a:spcBef>
                        <a:spcAft>
                          <a:spcPts val="0"/>
                        </a:spcAft>
                      </a:pPr>
                      <a:r>
                        <a:rPr lang="en-US" sz="1200">
                          <a:effectLst/>
                        </a:rPr>
                        <a:t>Ecuador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8.0%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4,367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2731786498"/>
                  </a:ext>
                </a:extLst>
              </a:tr>
              <a:tr h="216603">
                <a:tc>
                  <a:txBody>
                    <a:bodyPr/>
                    <a:lstStyle/>
                    <a:p>
                      <a:pPr marL="0" marR="0" fontAlgn="base">
                        <a:lnSpc>
                          <a:spcPts val="1440"/>
                        </a:lnSpc>
                        <a:spcBef>
                          <a:spcPts val="0"/>
                        </a:spcBef>
                        <a:spcAft>
                          <a:spcPts val="0"/>
                        </a:spcAft>
                      </a:pPr>
                      <a:r>
                        <a:rPr lang="en-US" sz="1200">
                          <a:effectLst/>
                        </a:rPr>
                        <a:t>El Salvador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9.9%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2,567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752158691"/>
                  </a:ext>
                </a:extLst>
              </a:tr>
              <a:tr h="216603">
                <a:tc>
                  <a:txBody>
                    <a:bodyPr/>
                    <a:lstStyle/>
                    <a:p>
                      <a:pPr marL="0" marR="0" fontAlgn="base">
                        <a:lnSpc>
                          <a:spcPts val="1440"/>
                        </a:lnSpc>
                        <a:spcBef>
                          <a:spcPts val="0"/>
                        </a:spcBef>
                        <a:spcAft>
                          <a:spcPts val="0"/>
                        </a:spcAft>
                      </a:pPr>
                      <a:r>
                        <a:rPr lang="en-US" sz="1200">
                          <a:effectLst/>
                        </a:rPr>
                        <a:t>Guatemala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12.9%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3,351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2196767815"/>
                  </a:ext>
                </a:extLst>
              </a:tr>
              <a:tr h="216603">
                <a:tc>
                  <a:txBody>
                    <a:bodyPr/>
                    <a:lstStyle/>
                    <a:p>
                      <a:pPr marL="0" marR="0" fontAlgn="base">
                        <a:lnSpc>
                          <a:spcPts val="1440"/>
                        </a:lnSpc>
                        <a:spcBef>
                          <a:spcPts val="0"/>
                        </a:spcBef>
                        <a:spcAft>
                          <a:spcPts val="0"/>
                        </a:spcAft>
                      </a:pPr>
                      <a:r>
                        <a:rPr lang="en-US" sz="1200">
                          <a:effectLst/>
                        </a:rPr>
                        <a:t>Haiti</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14.0%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1,726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1797401436"/>
                  </a:ext>
                </a:extLst>
              </a:tr>
              <a:tr h="216603">
                <a:tc>
                  <a:txBody>
                    <a:bodyPr/>
                    <a:lstStyle/>
                    <a:p>
                      <a:pPr marL="0" marR="0" fontAlgn="base">
                        <a:lnSpc>
                          <a:spcPts val="1440"/>
                        </a:lnSpc>
                        <a:spcBef>
                          <a:spcPts val="0"/>
                        </a:spcBef>
                        <a:spcAft>
                          <a:spcPts val="0"/>
                        </a:spcAft>
                      </a:pPr>
                      <a:r>
                        <a:rPr lang="en-US" sz="1200">
                          <a:effectLst/>
                        </a:rPr>
                        <a:t>Honduras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5.2%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2,515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1128676708"/>
                  </a:ext>
                </a:extLst>
              </a:tr>
              <a:tr h="216603">
                <a:tc>
                  <a:txBody>
                    <a:bodyPr/>
                    <a:lstStyle/>
                    <a:p>
                      <a:pPr marL="0" marR="0" fontAlgn="base">
                        <a:lnSpc>
                          <a:spcPts val="1440"/>
                        </a:lnSpc>
                        <a:spcBef>
                          <a:spcPts val="0"/>
                        </a:spcBef>
                        <a:spcAft>
                          <a:spcPts val="0"/>
                        </a:spcAft>
                      </a:pPr>
                      <a:r>
                        <a:rPr lang="en-US" sz="1200">
                          <a:effectLst/>
                        </a:rPr>
                        <a:t>Jamaica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11.2%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1,031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3742936099"/>
                  </a:ext>
                </a:extLst>
              </a:tr>
              <a:tr h="216603">
                <a:tc>
                  <a:txBody>
                    <a:bodyPr/>
                    <a:lstStyle/>
                    <a:p>
                      <a:pPr marL="0" marR="0" fontAlgn="base">
                        <a:lnSpc>
                          <a:spcPts val="1440"/>
                        </a:lnSpc>
                        <a:spcBef>
                          <a:spcPts val="0"/>
                        </a:spcBef>
                        <a:spcAft>
                          <a:spcPts val="0"/>
                        </a:spcAft>
                      </a:pPr>
                      <a:r>
                        <a:rPr lang="en-US" sz="1200">
                          <a:effectLst/>
                        </a:rPr>
                        <a:t>Mexico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14.6%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1,825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2951732068"/>
                  </a:ext>
                </a:extLst>
              </a:tr>
              <a:tr h="216603">
                <a:tc>
                  <a:txBody>
                    <a:bodyPr/>
                    <a:lstStyle/>
                    <a:p>
                      <a:pPr marL="0" marR="0" fontAlgn="base">
                        <a:lnSpc>
                          <a:spcPts val="1440"/>
                        </a:lnSpc>
                        <a:spcBef>
                          <a:spcPts val="0"/>
                        </a:spcBef>
                        <a:spcAft>
                          <a:spcPts val="0"/>
                        </a:spcAft>
                      </a:pPr>
                      <a:r>
                        <a:rPr lang="en-US" sz="1200">
                          <a:effectLst/>
                        </a:rPr>
                        <a:t>Nicaragua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12.2%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3,006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284469610"/>
                  </a:ext>
                </a:extLst>
              </a:tr>
              <a:tr h="216603">
                <a:tc>
                  <a:txBody>
                    <a:bodyPr/>
                    <a:lstStyle/>
                    <a:p>
                      <a:pPr marL="0" marR="0" fontAlgn="base">
                        <a:lnSpc>
                          <a:spcPts val="1440"/>
                        </a:lnSpc>
                        <a:spcBef>
                          <a:spcPts val="0"/>
                        </a:spcBef>
                        <a:spcAft>
                          <a:spcPts val="0"/>
                        </a:spcAft>
                      </a:pPr>
                      <a:r>
                        <a:rPr lang="en-US" sz="1200">
                          <a:effectLst/>
                        </a:rPr>
                        <a:t>Panama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3.9%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2,096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1029883908"/>
                  </a:ext>
                </a:extLst>
              </a:tr>
              <a:tr h="213521">
                <a:tc>
                  <a:txBody>
                    <a:bodyPr/>
                    <a:lstStyle/>
                    <a:p>
                      <a:pPr marL="0" marR="0" fontAlgn="base">
                        <a:lnSpc>
                          <a:spcPts val="1440"/>
                        </a:lnSpc>
                        <a:spcBef>
                          <a:spcPts val="0"/>
                        </a:spcBef>
                        <a:spcAft>
                          <a:spcPts val="0"/>
                        </a:spcAft>
                      </a:pPr>
                      <a:r>
                        <a:rPr lang="en-US" sz="1200">
                          <a:effectLst/>
                        </a:rPr>
                        <a:t>Peru</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7.7%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2,299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1966838557"/>
                  </a:ext>
                </a:extLst>
              </a:tr>
              <a:tr h="216603">
                <a:tc>
                  <a:txBody>
                    <a:bodyPr/>
                    <a:lstStyle/>
                    <a:p>
                      <a:pPr marL="0" marR="0" fontAlgn="base">
                        <a:lnSpc>
                          <a:spcPts val="1440"/>
                        </a:lnSpc>
                        <a:spcBef>
                          <a:spcPts val="0"/>
                        </a:spcBef>
                        <a:spcAft>
                          <a:spcPts val="0"/>
                        </a:spcAft>
                      </a:pPr>
                      <a:r>
                        <a:rPr lang="en-US" sz="1200">
                          <a:effectLst/>
                        </a:rPr>
                        <a:t>Puerto Rico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8.6%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783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4120184487"/>
                  </a:ext>
                </a:extLst>
              </a:tr>
              <a:tr h="216603">
                <a:tc>
                  <a:txBody>
                    <a:bodyPr/>
                    <a:lstStyle/>
                    <a:p>
                      <a:pPr marL="0" marR="0" fontAlgn="base">
                        <a:lnSpc>
                          <a:spcPts val="1440"/>
                        </a:lnSpc>
                        <a:spcBef>
                          <a:spcPts val="0"/>
                        </a:spcBef>
                        <a:spcAft>
                          <a:spcPts val="0"/>
                        </a:spcAft>
                      </a:pPr>
                      <a:r>
                        <a:rPr lang="en-US" sz="1200">
                          <a:effectLst/>
                        </a:rPr>
                        <a:t>St. Kitts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4.0%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770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1287582401"/>
                  </a:ext>
                </a:extLst>
              </a:tr>
              <a:tr h="216603">
                <a:tc>
                  <a:txBody>
                    <a:bodyPr/>
                    <a:lstStyle/>
                    <a:p>
                      <a:pPr marL="0" marR="0" fontAlgn="base">
                        <a:lnSpc>
                          <a:spcPts val="1440"/>
                        </a:lnSpc>
                        <a:spcBef>
                          <a:spcPts val="0"/>
                        </a:spcBef>
                        <a:spcAft>
                          <a:spcPts val="0"/>
                        </a:spcAft>
                      </a:pPr>
                      <a:r>
                        <a:rPr lang="en-US" sz="1200">
                          <a:effectLst/>
                        </a:rPr>
                        <a:t>Saint Lucia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6.3%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1,234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2295988389"/>
                  </a:ext>
                </a:extLst>
              </a:tr>
              <a:tr h="216603">
                <a:tc>
                  <a:txBody>
                    <a:bodyPr/>
                    <a:lstStyle/>
                    <a:p>
                      <a:pPr marL="0" marR="0" fontAlgn="base">
                        <a:lnSpc>
                          <a:spcPts val="1440"/>
                        </a:lnSpc>
                        <a:spcBef>
                          <a:spcPts val="0"/>
                        </a:spcBef>
                        <a:spcAft>
                          <a:spcPts val="0"/>
                        </a:spcAft>
                      </a:pPr>
                      <a:r>
                        <a:rPr lang="en-US" sz="1200">
                          <a:effectLst/>
                        </a:rPr>
                        <a:t>St. Vincent and the Grenadines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4.1%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995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4049209465"/>
                  </a:ext>
                </a:extLst>
              </a:tr>
              <a:tr h="216603">
                <a:tc>
                  <a:txBody>
                    <a:bodyPr/>
                    <a:lstStyle/>
                    <a:p>
                      <a:pPr marL="0" marR="0" fontAlgn="base">
                        <a:lnSpc>
                          <a:spcPts val="1440"/>
                        </a:lnSpc>
                        <a:spcBef>
                          <a:spcPts val="0"/>
                        </a:spcBef>
                        <a:spcAft>
                          <a:spcPts val="0"/>
                        </a:spcAft>
                      </a:pPr>
                      <a:r>
                        <a:rPr lang="en-US" sz="1200">
                          <a:effectLst/>
                        </a:rPr>
                        <a:t>Trinidad &amp; Tobago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6.7%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2,292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2078121182"/>
                  </a:ext>
                </a:extLst>
              </a:tr>
              <a:tr h="216603">
                <a:tc>
                  <a:txBody>
                    <a:bodyPr/>
                    <a:lstStyle/>
                    <a:p>
                      <a:pPr marL="0" marR="0" fontAlgn="base">
                        <a:lnSpc>
                          <a:spcPts val="1440"/>
                        </a:lnSpc>
                        <a:spcBef>
                          <a:spcPts val="0"/>
                        </a:spcBef>
                        <a:spcAft>
                          <a:spcPts val="0"/>
                        </a:spcAft>
                      </a:pPr>
                      <a:r>
                        <a:rPr lang="en-US" sz="1200">
                          <a:effectLst/>
                        </a:rPr>
                        <a:t>Uruguay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8.2%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3,256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2745460090"/>
                  </a:ext>
                </a:extLst>
              </a:tr>
              <a:tr h="216603">
                <a:tc>
                  <a:txBody>
                    <a:bodyPr/>
                    <a:lstStyle/>
                    <a:p>
                      <a:pPr marL="0" marR="0" fontAlgn="base">
                        <a:lnSpc>
                          <a:spcPts val="1440"/>
                        </a:lnSpc>
                        <a:spcBef>
                          <a:spcPts val="0"/>
                        </a:spcBef>
                        <a:spcAft>
                          <a:spcPts val="0"/>
                        </a:spcAft>
                      </a:pPr>
                      <a:r>
                        <a:rPr lang="en-US" sz="1200">
                          <a:effectLst/>
                        </a:rPr>
                        <a:t>Virgin Islands -USA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a:effectLst/>
                        </a:rPr>
                        <a:t>3.4%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tc>
                  <a:txBody>
                    <a:bodyPr/>
                    <a:lstStyle/>
                    <a:p>
                      <a:pPr marL="0" marR="0" algn="ctr" fontAlgn="base">
                        <a:lnSpc>
                          <a:spcPts val="1440"/>
                        </a:lnSpc>
                        <a:spcBef>
                          <a:spcPts val="0"/>
                        </a:spcBef>
                        <a:spcAft>
                          <a:spcPts val="0"/>
                        </a:spcAft>
                      </a:pPr>
                      <a:r>
                        <a:rPr lang="en-US" sz="1200" dirty="0">
                          <a:effectLst/>
                        </a:rPr>
                        <a:t>1,433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249" marR="40249" marT="0" marB="0"/>
                </a:tc>
                <a:extLst>
                  <a:ext uri="{0D108BD9-81ED-4DB2-BD59-A6C34878D82A}">
                    <a16:rowId xmlns:a16="http://schemas.microsoft.com/office/drawing/2014/main" val="2668858441"/>
                  </a:ext>
                </a:extLst>
              </a:tr>
            </a:tbl>
          </a:graphicData>
        </a:graphic>
      </p:graphicFrame>
    </p:spTree>
    <p:extLst>
      <p:ext uri="{BB962C8B-B14F-4D97-AF65-F5344CB8AC3E}">
        <p14:creationId xmlns:p14="http://schemas.microsoft.com/office/powerpoint/2010/main" val="106816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 name="Table 1">
            <a:extLst>
              <a:ext uri="{FF2B5EF4-FFF2-40B4-BE49-F238E27FC236}">
                <a16:creationId xmlns:a16="http://schemas.microsoft.com/office/drawing/2014/main" id="{874D22A8-9659-406B-8DE6-3C18A5CCEE18}"/>
              </a:ext>
            </a:extLst>
          </p:cNvPr>
          <p:cNvGraphicFramePr>
            <a:graphicFrameLocks noGrp="1"/>
          </p:cNvGraphicFramePr>
          <p:nvPr>
            <p:extLst>
              <p:ext uri="{D42A27DB-BD31-4B8C-83A1-F6EECF244321}">
                <p14:modId xmlns:p14="http://schemas.microsoft.com/office/powerpoint/2010/main" val="1921936043"/>
              </p:ext>
            </p:extLst>
          </p:nvPr>
        </p:nvGraphicFramePr>
        <p:xfrm>
          <a:off x="500915" y="0"/>
          <a:ext cx="11190170" cy="6331831"/>
        </p:xfrm>
        <a:graphic>
          <a:graphicData uri="http://schemas.openxmlformats.org/drawingml/2006/table">
            <a:tbl>
              <a:tblPr firstRow="1" firstCol="1" bandRow="1">
                <a:tableStyleId>{9D7B26C5-4107-4FEC-AEDC-1716B250A1EF}</a:tableStyleId>
              </a:tblPr>
              <a:tblGrid>
                <a:gridCol w="3863667">
                  <a:extLst>
                    <a:ext uri="{9D8B030D-6E8A-4147-A177-3AD203B41FA5}">
                      <a16:colId xmlns:a16="http://schemas.microsoft.com/office/drawing/2014/main" val="207173562"/>
                    </a:ext>
                  </a:extLst>
                </a:gridCol>
                <a:gridCol w="3336541">
                  <a:extLst>
                    <a:ext uri="{9D8B030D-6E8A-4147-A177-3AD203B41FA5}">
                      <a16:colId xmlns:a16="http://schemas.microsoft.com/office/drawing/2014/main" val="1437870466"/>
                    </a:ext>
                  </a:extLst>
                </a:gridCol>
                <a:gridCol w="3989962">
                  <a:extLst>
                    <a:ext uri="{9D8B030D-6E8A-4147-A177-3AD203B41FA5}">
                      <a16:colId xmlns:a16="http://schemas.microsoft.com/office/drawing/2014/main" val="139412269"/>
                    </a:ext>
                  </a:extLst>
                </a:gridCol>
              </a:tblGrid>
              <a:tr h="218339">
                <a:tc gridSpan="3">
                  <a:txBody>
                    <a:bodyPr/>
                    <a:lstStyle/>
                    <a:p>
                      <a:pPr marL="0" marR="0" algn="ctr" fontAlgn="base">
                        <a:lnSpc>
                          <a:spcPts val="1440"/>
                        </a:lnSpc>
                        <a:spcBef>
                          <a:spcPts val="0"/>
                        </a:spcBef>
                        <a:spcAft>
                          <a:spcPts val="0"/>
                        </a:spcAft>
                      </a:pPr>
                      <a:r>
                        <a:rPr lang="en-US" sz="1300">
                          <a:effectLst/>
                        </a:rPr>
                        <a:t>European Region</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7374878"/>
                  </a:ext>
                </a:extLst>
              </a:tr>
              <a:tr h="218339">
                <a:tc>
                  <a:txBody>
                    <a:bodyPr/>
                    <a:lstStyle/>
                    <a:p>
                      <a:pPr marL="0" marR="0" fontAlgn="base">
                        <a:lnSpc>
                          <a:spcPts val="1440"/>
                        </a:lnSpc>
                        <a:spcBef>
                          <a:spcPts val="0"/>
                        </a:spcBef>
                        <a:spcAft>
                          <a:spcPts val="0"/>
                        </a:spcAft>
                      </a:pPr>
                      <a:r>
                        <a:rPr lang="en-US" sz="1300">
                          <a:effectLst/>
                        </a:rPr>
                        <a:t>Country</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Prevalence (current)</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Youth sample size of survey</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3954728849"/>
                  </a:ext>
                </a:extLst>
              </a:tr>
              <a:tr h="218339">
                <a:tc>
                  <a:txBody>
                    <a:bodyPr/>
                    <a:lstStyle/>
                    <a:p>
                      <a:pPr marL="0" marR="0" fontAlgn="base">
                        <a:lnSpc>
                          <a:spcPts val="1440"/>
                        </a:lnSpc>
                        <a:spcBef>
                          <a:spcPts val="0"/>
                        </a:spcBef>
                        <a:spcAft>
                          <a:spcPts val="0"/>
                        </a:spcAft>
                      </a:pPr>
                      <a:r>
                        <a:rPr lang="en-US" sz="1300">
                          <a:effectLst/>
                        </a:rPr>
                        <a:t>Albania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6.0%</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3,482</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2003948498"/>
                  </a:ext>
                </a:extLst>
              </a:tr>
              <a:tr h="218339">
                <a:tc>
                  <a:txBody>
                    <a:bodyPr/>
                    <a:lstStyle/>
                    <a:p>
                      <a:pPr marL="0" marR="0" fontAlgn="base">
                        <a:lnSpc>
                          <a:spcPts val="1440"/>
                        </a:lnSpc>
                        <a:spcBef>
                          <a:spcPts val="0"/>
                        </a:spcBef>
                        <a:spcAft>
                          <a:spcPts val="0"/>
                        </a:spcAft>
                      </a:pPr>
                      <a:r>
                        <a:rPr lang="en-US" sz="1300">
                          <a:effectLst/>
                        </a:rPr>
                        <a:t>Bosnia and Herzegovina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11.2%</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10,018</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661034734"/>
                  </a:ext>
                </a:extLst>
              </a:tr>
              <a:tr h="218339">
                <a:tc>
                  <a:txBody>
                    <a:bodyPr/>
                    <a:lstStyle/>
                    <a:p>
                      <a:pPr marL="0" marR="0" fontAlgn="base">
                        <a:lnSpc>
                          <a:spcPts val="1440"/>
                        </a:lnSpc>
                        <a:spcBef>
                          <a:spcPts val="0"/>
                        </a:spcBef>
                        <a:spcAft>
                          <a:spcPts val="0"/>
                        </a:spcAft>
                      </a:pPr>
                      <a:r>
                        <a:rPr lang="en-US" sz="1300">
                          <a:effectLst/>
                        </a:rPr>
                        <a:t>Bulgaria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20.4%</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3,532</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1491696251"/>
                  </a:ext>
                </a:extLst>
              </a:tr>
              <a:tr h="218339">
                <a:tc>
                  <a:txBody>
                    <a:bodyPr/>
                    <a:lstStyle/>
                    <a:p>
                      <a:pPr marL="0" marR="0" fontAlgn="base">
                        <a:lnSpc>
                          <a:spcPts val="1440"/>
                        </a:lnSpc>
                        <a:spcBef>
                          <a:spcPts val="0"/>
                        </a:spcBef>
                        <a:spcAft>
                          <a:spcPts val="0"/>
                        </a:spcAft>
                      </a:pPr>
                      <a:r>
                        <a:rPr lang="en-US" sz="1300">
                          <a:effectLst/>
                        </a:rPr>
                        <a:t>Croatia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14.6%</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2,991</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2733365715"/>
                  </a:ext>
                </a:extLst>
              </a:tr>
              <a:tr h="218339">
                <a:tc>
                  <a:txBody>
                    <a:bodyPr/>
                    <a:lstStyle/>
                    <a:p>
                      <a:pPr marL="0" marR="0" fontAlgn="base">
                        <a:lnSpc>
                          <a:spcPts val="1440"/>
                        </a:lnSpc>
                        <a:spcBef>
                          <a:spcPts val="0"/>
                        </a:spcBef>
                        <a:spcAft>
                          <a:spcPts val="0"/>
                        </a:spcAft>
                      </a:pPr>
                      <a:r>
                        <a:rPr lang="en-US" sz="1300">
                          <a:effectLst/>
                        </a:rPr>
                        <a:t>Czech Republic</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15.2%</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3,521</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1539444474"/>
                  </a:ext>
                </a:extLst>
              </a:tr>
              <a:tr h="218339">
                <a:tc>
                  <a:txBody>
                    <a:bodyPr/>
                    <a:lstStyle/>
                    <a:p>
                      <a:pPr marL="0" marR="0" fontAlgn="base">
                        <a:lnSpc>
                          <a:spcPts val="1440"/>
                        </a:lnSpc>
                        <a:spcBef>
                          <a:spcPts val="0"/>
                        </a:spcBef>
                        <a:spcAft>
                          <a:spcPts val="0"/>
                        </a:spcAft>
                      </a:pPr>
                      <a:r>
                        <a:rPr lang="en-US" sz="1300">
                          <a:effectLst/>
                        </a:rPr>
                        <a:t>Estonia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27.2%</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2,330</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3508983482"/>
                  </a:ext>
                </a:extLst>
              </a:tr>
              <a:tr h="218339">
                <a:tc>
                  <a:txBody>
                    <a:bodyPr/>
                    <a:lstStyle/>
                    <a:p>
                      <a:pPr marL="0" marR="0" fontAlgn="base">
                        <a:lnSpc>
                          <a:spcPts val="1440"/>
                        </a:lnSpc>
                        <a:spcBef>
                          <a:spcPts val="0"/>
                        </a:spcBef>
                        <a:spcAft>
                          <a:spcPts val="0"/>
                        </a:spcAft>
                      </a:pPr>
                      <a:r>
                        <a:rPr lang="en-US" sz="1300">
                          <a:effectLst/>
                        </a:rPr>
                        <a:t>Finland</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17.9%</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4,773</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898533747"/>
                  </a:ext>
                </a:extLst>
              </a:tr>
              <a:tr h="218339">
                <a:tc>
                  <a:txBody>
                    <a:bodyPr/>
                    <a:lstStyle/>
                    <a:p>
                      <a:pPr marL="0" marR="0" fontAlgn="base">
                        <a:lnSpc>
                          <a:spcPts val="1440"/>
                        </a:lnSpc>
                        <a:spcBef>
                          <a:spcPts val="0"/>
                        </a:spcBef>
                        <a:spcAft>
                          <a:spcPts val="0"/>
                        </a:spcAft>
                      </a:pPr>
                      <a:r>
                        <a:rPr lang="en-US" sz="1300">
                          <a:effectLst/>
                        </a:rPr>
                        <a:t>Hungary</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23.2%</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3,861</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2688900255"/>
                  </a:ext>
                </a:extLst>
              </a:tr>
              <a:tr h="218339">
                <a:tc>
                  <a:txBody>
                    <a:bodyPr/>
                    <a:lstStyle/>
                    <a:p>
                      <a:pPr marL="0" marR="0" fontAlgn="base">
                        <a:lnSpc>
                          <a:spcPts val="1440"/>
                        </a:lnSpc>
                        <a:spcBef>
                          <a:spcPts val="0"/>
                        </a:spcBef>
                        <a:spcAft>
                          <a:spcPts val="0"/>
                        </a:spcAft>
                      </a:pPr>
                      <a:r>
                        <a:rPr lang="en-US" sz="1300">
                          <a:effectLst/>
                        </a:rPr>
                        <a:t>Italy</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19.8%</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1,518</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3256210923"/>
                  </a:ext>
                </a:extLst>
              </a:tr>
              <a:tr h="218339">
                <a:tc>
                  <a:txBody>
                    <a:bodyPr/>
                    <a:lstStyle/>
                    <a:p>
                      <a:pPr marL="0" marR="0" fontAlgn="base">
                        <a:lnSpc>
                          <a:spcPts val="1440"/>
                        </a:lnSpc>
                        <a:spcBef>
                          <a:spcPts val="0"/>
                        </a:spcBef>
                        <a:spcAft>
                          <a:spcPts val="0"/>
                        </a:spcAft>
                      </a:pPr>
                      <a:r>
                        <a:rPr lang="en-US" sz="1300">
                          <a:effectLst/>
                        </a:rPr>
                        <a:t>Kazakhstan</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1.7%</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1,715</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1658079893"/>
                  </a:ext>
                </a:extLst>
              </a:tr>
              <a:tr h="218339">
                <a:tc>
                  <a:txBody>
                    <a:bodyPr/>
                    <a:lstStyle/>
                    <a:p>
                      <a:pPr marL="0" marR="0" fontAlgn="base">
                        <a:lnSpc>
                          <a:spcPts val="1440"/>
                        </a:lnSpc>
                        <a:spcBef>
                          <a:spcPts val="0"/>
                        </a:spcBef>
                        <a:spcAft>
                          <a:spcPts val="0"/>
                        </a:spcAft>
                      </a:pPr>
                      <a:r>
                        <a:rPr lang="en-US" sz="1300">
                          <a:effectLst/>
                        </a:rPr>
                        <a:t>Kosovo</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4.4%</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3,895</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3153639569"/>
                  </a:ext>
                </a:extLst>
              </a:tr>
              <a:tr h="218339">
                <a:tc>
                  <a:txBody>
                    <a:bodyPr/>
                    <a:lstStyle/>
                    <a:p>
                      <a:pPr marL="0" marR="0" fontAlgn="base">
                        <a:lnSpc>
                          <a:spcPts val="1440"/>
                        </a:lnSpc>
                        <a:spcBef>
                          <a:spcPts val="0"/>
                        </a:spcBef>
                        <a:spcAft>
                          <a:spcPts val="0"/>
                        </a:spcAft>
                      </a:pPr>
                      <a:r>
                        <a:rPr lang="en-US" sz="1300">
                          <a:effectLst/>
                        </a:rPr>
                        <a:t>Latvia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14.8%</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3,900</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117575174"/>
                  </a:ext>
                </a:extLst>
              </a:tr>
              <a:tr h="218339">
                <a:tc>
                  <a:txBody>
                    <a:bodyPr/>
                    <a:lstStyle/>
                    <a:p>
                      <a:pPr marL="0" marR="0" fontAlgn="base">
                        <a:lnSpc>
                          <a:spcPts val="1440"/>
                        </a:lnSpc>
                        <a:spcBef>
                          <a:spcPts val="0"/>
                        </a:spcBef>
                        <a:spcAft>
                          <a:spcPts val="0"/>
                        </a:spcAft>
                      </a:pPr>
                      <a:r>
                        <a:rPr lang="en-US" sz="1300">
                          <a:effectLst/>
                        </a:rPr>
                        <a:t>Lithuania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16.7%</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2,549</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2053491615"/>
                  </a:ext>
                </a:extLst>
              </a:tr>
              <a:tr h="218339">
                <a:tc>
                  <a:txBody>
                    <a:bodyPr/>
                    <a:lstStyle/>
                    <a:p>
                      <a:pPr marL="0" marR="0" fontAlgn="base">
                        <a:lnSpc>
                          <a:spcPts val="1440"/>
                        </a:lnSpc>
                        <a:spcBef>
                          <a:spcPts val="0"/>
                        </a:spcBef>
                        <a:spcAft>
                          <a:spcPts val="0"/>
                        </a:spcAft>
                      </a:pPr>
                      <a:r>
                        <a:rPr lang="en-US" sz="1300">
                          <a:effectLst/>
                        </a:rPr>
                        <a:t>Macedonia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7.6%</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4,919</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153263866"/>
                  </a:ext>
                </a:extLst>
              </a:tr>
              <a:tr h="218339">
                <a:tc>
                  <a:txBody>
                    <a:bodyPr/>
                    <a:lstStyle/>
                    <a:p>
                      <a:pPr marL="0" marR="0" fontAlgn="base">
                        <a:lnSpc>
                          <a:spcPts val="1440"/>
                        </a:lnSpc>
                        <a:spcBef>
                          <a:spcPts val="0"/>
                        </a:spcBef>
                        <a:spcAft>
                          <a:spcPts val="0"/>
                        </a:spcAft>
                      </a:pPr>
                      <a:r>
                        <a:rPr lang="en-US" sz="1300">
                          <a:effectLst/>
                        </a:rPr>
                        <a:t>Montenegro</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6.0%</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3,896</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1171964196"/>
                  </a:ext>
                </a:extLst>
              </a:tr>
              <a:tr h="218339">
                <a:tc>
                  <a:txBody>
                    <a:bodyPr/>
                    <a:lstStyle/>
                    <a:p>
                      <a:pPr marL="0" marR="0" fontAlgn="base">
                        <a:lnSpc>
                          <a:spcPts val="1440"/>
                        </a:lnSpc>
                        <a:spcBef>
                          <a:spcPts val="0"/>
                        </a:spcBef>
                        <a:spcAft>
                          <a:spcPts val="0"/>
                        </a:spcAft>
                      </a:pPr>
                      <a:r>
                        <a:rPr lang="en-US" sz="1300">
                          <a:effectLst/>
                        </a:rPr>
                        <a:t>Republic of Moldova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7.2%</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3,548</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841100148"/>
                  </a:ext>
                </a:extLst>
              </a:tr>
              <a:tr h="218339">
                <a:tc>
                  <a:txBody>
                    <a:bodyPr/>
                    <a:lstStyle/>
                    <a:p>
                      <a:pPr marL="0" marR="0" fontAlgn="base">
                        <a:lnSpc>
                          <a:spcPts val="1440"/>
                        </a:lnSpc>
                        <a:spcBef>
                          <a:spcPts val="0"/>
                        </a:spcBef>
                        <a:spcAft>
                          <a:spcPts val="0"/>
                        </a:spcAft>
                      </a:pPr>
                      <a:r>
                        <a:rPr lang="en-US" sz="1300">
                          <a:effectLst/>
                        </a:rPr>
                        <a:t>Poland</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15.3%</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3,857</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1037356972"/>
                  </a:ext>
                </a:extLst>
              </a:tr>
              <a:tr h="218339">
                <a:tc>
                  <a:txBody>
                    <a:bodyPr/>
                    <a:lstStyle/>
                    <a:p>
                      <a:pPr marL="0" marR="0" fontAlgn="base">
                        <a:lnSpc>
                          <a:spcPts val="1440"/>
                        </a:lnSpc>
                        <a:spcBef>
                          <a:spcPts val="0"/>
                        </a:spcBef>
                        <a:spcAft>
                          <a:spcPts val="0"/>
                        </a:spcAft>
                      </a:pPr>
                      <a:r>
                        <a:rPr lang="en-US" sz="1300">
                          <a:effectLst/>
                        </a:rPr>
                        <a:t>Portugal</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11.4%</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7,600</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180857240"/>
                  </a:ext>
                </a:extLst>
              </a:tr>
              <a:tr h="218339">
                <a:tc>
                  <a:txBody>
                    <a:bodyPr/>
                    <a:lstStyle/>
                    <a:p>
                      <a:pPr marL="0" marR="0" fontAlgn="base">
                        <a:lnSpc>
                          <a:spcPts val="1440"/>
                        </a:lnSpc>
                        <a:spcBef>
                          <a:spcPts val="0"/>
                        </a:spcBef>
                        <a:spcAft>
                          <a:spcPts val="0"/>
                        </a:spcAft>
                      </a:pPr>
                      <a:r>
                        <a:rPr lang="en-US" sz="1300">
                          <a:effectLst/>
                        </a:rPr>
                        <a:t>Romania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8.6%</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4,395</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1481805040"/>
                  </a:ext>
                </a:extLst>
              </a:tr>
              <a:tr h="218339">
                <a:tc>
                  <a:txBody>
                    <a:bodyPr/>
                    <a:lstStyle/>
                    <a:p>
                      <a:pPr marL="0" marR="0" fontAlgn="base">
                        <a:lnSpc>
                          <a:spcPts val="1440"/>
                        </a:lnSpc>
                        <a:spcBef>
                          <a:spcPts val="0"/>
                        </a:spcBef>
                        <a:spcAft>
                          <a:spcPts val="0"/>
                        </a:spcAft>
                      </a:pPr>
                      <a:r>
                        <a:rPr lang="en-US" sz="1300">
                          <a:effectLst/>
                        </a:rPr>
                        <a:t>Russia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25.4%</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10,956</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3334761496"/>
                  </a:ext>
                </a:extLst>
              </a:tr>
              <a:tr h="218339">
                <a:tc>
                  <a:txBody>
                    <a:bodyPr/>
                    <a:lstStyle/>
                    <a:p>
                      <a:pPr marL="0" marR="0" fontAlgn="base">
                        <a:lnSpc>
                          <a:spcPts val="1440"/>
                        </a:lnSpc>
                        <a:spcBef>
                          <a:spcPts val="0"/>
                        </a:spcBef>
                        <a:spcAft>
                          <a:spcPts val="0"/>
                        </a:spcAft>
                      </a:pPr>
                      <a:r>
                        <a:rPr lang="en-US" sz="1300">
                          <a:effectLst/>
                        </a:rPr>
                        <a:t>Serbia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11.0%</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3,362</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1685641968"/>
                  </a:ext>
                </a:extLst>
              </a:tr>
              <a:tr h="218339">
                <a:tc>
                  <a:txBody>
                    <a:bodyPr/>
                    <a:lstStyle/>
                    <a:p>
                      <a:pPr marL="0" marR="0" fontAlgn="base">
                        <a:lnSpc>
                          <a:spcPts val="1440"/>
                        </a:lnSpc>
                        <a:spcBef>
                          <a:spcPts val="0"/>
                        </a:spcBef>
                        <a:spcAft>
                          <a:spcPts val="0"/>
                        </a:spcAft>
                      </a:pPr>
                      <a:r>
                        <a:rPr lang="en-US" sz="1300">
                          <a:effectLst/>
                        </a:rPr>
                        <a:t>Slovakia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17.1%</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3,565</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1814616467"/>
                  </a:ext>
                </a:extLst>
              </a:tr>
              <a:tr h="218339">
                <a:tc>
                  <a:txBody>
                    <a:bodyPr/>
                    <a:lstStyle/>
                    <a:p>
                      <a:pPr marL="0" marR="0" fontAlgn="base">
                        <a:lnSpc>
                          <a:spcPts val="1440"/>
                        </a:lnSpc>
                        <a:spcBef>
                          <a:spcPts val="0"/>
                        </a:spcBef>
                        <a:spcAft>
                          <a:spcPts val="0"/>
                        </a:spcAft>
                      </a:pPr>
                      <a:r>
                        <a:rPr lang="en-US" sz="1300">
                          <a:effectLst/>
                        </a:rPr>
                        <a:t>Slovenia</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6.1%</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2,015</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1843545716"/>
                  </a:ext>
                </a:extLst>
              </a:tr>
              <a:tr h="218339">
                <a:tc>
                  <a:txBody>
                    <a:bodyPr/>
                    <a:lstStyle/>
                    <a:p>
                      <a:pPr marL="0" marR="0" fontAlgn="base">
                        <a:lnSpc>
                          <a:spcPts val="1440"/>
                        </a:lnSpc>
                        <a:spcBef>
                          <a:spcPts val="0"/>
                        </a:spcBef>
                        <a:spcAft>
                          <a:spcPts val="0"/>
                        </a:spcAft>
                      </a:pPr>
                      <a:r>
                        <a:rPr lang="en-US" sz="1300">
                          <a:effectLst/>
                        </a:rPr>
                        <a:t>Tajikistan</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0.8%</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2,411</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526167498"/>
                  </a:ext>
                </a:extLst>
              </a:tr>
              <a:tr h="218339">
                <a:tc>
                  <a:txBody>
                    <a:bodyPr/>
                    <a:lstStyle/>
                    <a:p>
                      <a:pPr marL="0" marR="0" fontAlgn="base">
                        <a:lnSpc>
                          <a:spcPts val="1440"/>
                        </a:lnSpc>
                        <a:spcBef>
                          <a:spcPts val="0"/>
                        </a:spcBef>
                        <a:spcAft>
                          <a:spcPts val="0"/>
                        </a:spcAft>
                      </a:pPr>
                      <a:r>
                        <a:rPr lang="en-US" sz="1300">
                          <a:effectLst/>
                        </a:rPr>
                        <a:t>Turkey</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7.7%</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84,007</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2370121187"/>
                  </a:ext>
                </a:extLst>
              </a:tr>
              <a:tr h="218339">
                <a:tc>
                  <a:txBody>
                    <a:bodyPr/>
                    <a:lstStyle/>
                    <a:p>
                      <a:pPr marL="0" marR="0" fontAlgn="base">
                        <a:lnSpc>
                          <a:spcPts val="1440"/>
                        </a:lnSpc>
                        <a:spcBef>
                          <a:spcPts val="0"/>
                        </a:spcBef>
                        <a:spcAft>
                          <a:spcPts val="0"/>
                        </a:spcAft>
                      </a:pPr>
                      <a:r>
                        <a:rPr lang="en-US" sz="1300">
                          <a:effectLst/>
                        </a:rPr>
                        <a:t>Turkmenistan</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0.0%</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6,803</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322388609"/>
                  </a:ext>
                </a:extLst>
              </a:tr>
              <a:tr h="218339">
                <a:tc>
                  <a:txBody>
                    <a:bodyPr/>
                    <a:lstStyle/>
                    <a:p>
                      <a:pPr marL="0" marR="0" fontAlgn="base">
                        <a:lnSpc>
                          <a:spcPts val="1440"/>
                        </a:lnSpc>
                        <a:spcBef>
                          <a:spcPts val="0"/>
                        </a:spcBef>
                        <a:spcAft>
                          <a:spcPts val="0"/>
                        </a:spcAft>
                      </a:pPr>
                      <a:r>
                        <a:rPr lang="en-US" sz="1300">
                          <a:effectLst/>
                        </a:rPr>
                        <a:t>Ukraine </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a:effectLst/>
                        </a:rPr>
                        <a:t>9.2%</a:t>
                      </a:r>
                      <a:endParaRPr lang="en-US"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tc>
                  <a:txBody>
                    <a:bodyPr/>
                    <a:lstStyle/>
                    <a:p>
                      <a:pPr marL="0" marR="0" algn="ctr" fontAlgn="base">
                        <a:lnSpc>
                          <a:spcPts val="1440"/>
                        </a:lnSpc>
                        <a:spcBef>
                          <a:spcPts val="0"/>
                        </a:spcBef>
                        <a:spcAft>
                          <a:spcPts val="0"/>
                        </a:spcAft>
                      </a:pPr>
                      <a:r>
                        <a:rPr lang="en-US" sz="1300" dirty="0">
                          <a:effectLst/>
                        </a:rPr>
                        <a:t>3,040</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0193" marR="30193" marT="0" marB="0"/>
                </a:tc>
                <a:extLst>
                  <a:ext uri="{0D108BD9-81ED-4DB2-BD59-A6C34878D82A}">
                    <a16:rowId xmlns:a16="http://schemas.microsoft.com/office/drawing/2014/main" val="3609825795"/>
                  </a:ext>
                </a:extLst>
              </a:tr>
            </a:tbl>
          </a:graphicData>
        </a:graphic>
      </p:graphicFrame>
    </p:spTree>
    <p:extLst>
      <p:ext uri="{BB962C8B-B14F-4D97-AF65-F5344CB8AC3E}">
        <p14:creationId xmlns:p14="http://schemas.microsoft.com/office/powerpoint/2010/main" val="3812178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 name="Table 1">
            <a:extLst>
              <a:ext uri="{FF2B5EF4-FFF2-40B4-BE49-F238E27FC236}">
                <a16:creationId xmlns:a16="http://schemas.microsoft.com/office/drawing/2014/main" id="{3FCFD2DE-C6A6-4440-98A0-8149297521FB}"/>
              </a:ext>
            </a:extLst>
          </p:cNvPr>
          <p:cNvGraphicFramePr>
            <a:graphicFrameLocks noGrp="1"/>
          </p:cNvGraphicFramePr>
          <p:nvPr>
            <p:extLst>
              <p:ext uri="{D42A27DB-BD31-4B8C-83A1-F6EECF244321}">
                <p14:modId xmlns:p14="http://schemas.microsoft.com/office/powerpoint/2010/main" val="3367045141"/>
              </p:ext>
            </p:extLst>
          </p:nvPr>
        </p:nvGraphicFramePr>
        <p:xfrm>
          <a:off x="643467" y="679642"/>
          <a:ext cx="10905068" cy="4977876"/>
        </p:xfrm>
        <a:graphic>
          <a:graphicData uri="http://schemas.openxmlformats.org/drawingml/2006/table">
            <a:tbl>
              <a:tblPr firstRow="1" firstCol="1" bandRow="1">
                <a:tableStyleId>{9D7B26C5-4107-4FEC-AEDC-1716B250A1EF}</a:tableStyleId>
              </a:tblPr>
              <a:tblGrid>
                <a:gridCol w="2956247">
                  <a:extLst>
                    <a:ext uri="{9D8B030D-6E8A-4147-A177-3AD203B41FA5}">
                      <a16:colId xmlns:a16="http://schemas.microsoft.com/office/drawing/2014/main" val="3886285461"/>
                    </a:ext>
                  </a:extLst>
                </a:gridCol>
                <a:gridCol w="4041791">
                  <a:extLst>
                    <a:ext uri="{9D8B030D-6E8A-4147-A177-3AD203B41FA5}">
                      <a16:colId xmlns:a16="http://schemas.microsoft.com/office/drawing/2014/main" val="3422823725"/>
                    </a:ext>
                  </a:extLst>
                </a:gridCol>
                <a:gridCol w="3907030">
                  <a:extLst>
                    <a:ext uri="{9D8B030D-6E8A-4147-A177-3AD203B41FA5}">
                      <a16:colId xmlns:a16="http://schemas.microsoft.com/office/drawing/2014/main" val="1544365804"/>
                    </a:ext>
                  </a:extLst>
                </a:gridCol>
              </a:tblGrid>
              <a:tr h="414823">
                <a:tc gridSpan="3">
                  <a:txBody>
                    <a:bodyPr/>
                    <a:lstStyle/>
                    <a:p>
                      <a:pPr marL="0" marR="0" algn="ctr" fontAlgn="base">
                        <a:lnSpc>
                          <a:spcPts val="1440"/>
                        </a:lnSpc>
                        <a:spcBef>
                          <a:spcPts val="0"/>
                        </a:spcBef>
                        <a:spcAft>
                          <a:spcPts val="0"/>
                        </a:spcAft>
                      </a:pPr>
                      <a:r>
                        <a:rPr lang="en-US" sz="1800" u="none" strike="noStrike" cap="all" spc="150">
                          <a:effectLst/>
                        </a:rPr>
                        <a:t>Southeast Asian Region</a:t>
                      </a:r>
                      <a:endParaRPr lang="en-US" sz="1800" b="0" i="0" u="none" strike="noStrike" cap="all" spc="150">
                        <a:solidFill>
                          <a:schemeClr val="lt1"/>
                        </a:solidFill>
                        <a:effectLst/>
                        <a:latin typeface="Arial" panose="020B0604020202020204" pitchFamily="34" charset="0"/>
                      </a:endParaRPr>
                    </a:p>
                  </a:txBody>
                  <a:tcPr marL="105473" marR="105473" marT="105473" marB="105473"/>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9661181"/>
                  </a:ext>
                </a:extLst>
              </a:tr>
              <a:tr h="414823">
                <a:tc>
                  <a:txBody>
                    <a:bodyPr/>
                    <a:lstStyle/>
                    <a:p>
                      <a:pPr marL="0" marR="0" algn="l" fontAlgn="base">
                        <a:lnSpc>
                          <a:spcPts val="1440"/>
                        </a:lnSpc>
                        <a:spcBef>
                          <a:spcPts val="0"/>
                        </a:spcBef>
                        <a:spcAft>
                          <a:spcPts val="0"/>
                        </a:spcAft>
                      </a:pPr>
                      <a:r>
                        <a:rPr lang="en-US" sz="1800" u="none" strike="noStrike" cap="none" spc="0">
                          <a:effectLst/>
                        </a:rPr>
                        <a:t>Country</a:t>
                      </a:r>
                      <a:endParaRPr lang="en-US" sz="1800" b="1"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Prevalence (current)</a:t>
                      </a:r>
                      <a:endParaRPr lang="en-US" sz="1800" b="0"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Youth sample size of survey</a:t>
                      </a:r>
                      <a:endParaRPr lang="en-US" sz="1800" b="0" i="0" u="none" strike="noStrike" cap="none" spc="0">
                        <a:solidFill>
                          <a:schemeClr val="tx1"/>
                        </a:solidFill>
                        <a:effectLst/>
                        <a:latin typeface="Arial" panose="020B0604020202020204" pitchFamily="34" charset="0"/>
                      </a:endParaRPr>
                    </a:p>
                  </a:txBody>
                  <a:tcPr marL="105473" marR="105473" marT="105473" marB="105473"/>
                </a:tc>
                <a:extLst>
                  <a:ext uri="{0D108BD9-81ED-4DB2-BD59-A6C34878D82A}">
                    <a16:rowId xmlns:a16="http://schemas.microsoft.com/office/drawing/2014/main" val="2789045462"/>
                  </a:ext>
                </a:extLst>
              </a:tr>
              <a:tr h="414823">
                <a:tc>
                  <a:txBody>
                    <a:bodyPr/>
                    <a:lstStyle/>
                    <a:p>
                      <a:pPr marL="0" marR="0" algn="l" fontAlgn="base">
                        <a:lnSpc>
                          <a:spcPts val="1440"/>
                        </a:lnSpc>
                        <a:spcBef>
                          <a:spcPts val="0"/>
                        </a:spcBef>
                        <a:spcAft>
                          <a:spcPts val="0"/>
                        </a:spcAft>
                      </a:pPr>
                      <a:r>
                        <a:rPr lang="en-US" sz="1800" u="none" strike="noStrike" cap="none" spc="0">
                          <a:effectLst/>
                        </a:rPr>
                        <a:t>Bangladesh </a:t>
                      </a:r>
                      <a:endParaRPr lang="en-US" sz="1800" b="1"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2.1%</a:t>
                      </a:r>
                      <a:endParaRPr lang="en-US" sz="1800" b="0"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3,186</a:t>
                      </a:r>
                      <a:endParaRPr lang="en-US" sz="1800" b="0" i="0" u="none" strike="noStrike" cap="none" spc="0">
                        <a:solidFill>
                          <a:schemeClr val="tx1"/>
                        </a:solidFill>
                        <a:effectLst/>
                        <a:latin typeface="Arial" panose="020B0604020202020204" pitchFamily="34" charset="0"/>
                      </a:endParaRPr>
                    </a:p>
                  </a:txBody>
                  <a:tcPr marL="105473" marR="105473" marT="105473" marB="105473"/>
                </a:tc>
                <a:extLst>
                  <a:ext uri="{0D108BD9-81ED-4DB2-BD59-A6C34878D82A}">
                    <a16:rowId xmlns:a16="http://schemas.microsoft.com/office/drawing/2014/main" val="1849820871"/>
                  </a:ext>
                </a:extLst>
              </a:tr>
              <a:tr h="414823">
                <a:tc>
                  <a:txBody>
                    <a:bodyPr/>
                    <a:lstStyle/>
                    <a:p>
                      <a:pPr marL="0" marR="0" algn="l" fontAlgn="base">
                        <a:lnSpc>
                          <a:spcPts val="1440"/>
                        </a:lnSpc>
                        <a:spcBef>
                          <a:spcPts val="0"/>
                        </a:spcBef>
                        <a:spcAft>
                          <a:spcPts val="0"/>
                        </a:spcAft>
                      </a:pPr>
                      <a:r>
                        <a:rPr lang="en-US" sz="1800" u="none" strike="noStrike" cap="none" spc="0">
                          <a:effectLst/>
                        </a:rPr>
                        <a:t>Bhutan</a:t>
                      </a:r>
                      <a:endParaRPr lang="en-US" sz="1800" b="1"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14.0%</a:t>
                      </a:r>
                      <a:endParaRPr lang="en-US" sz="1800" b="0"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1,378</a:t>
                      </a:r>
                      <a:endParaRPr lang="en-US" sz="1800" b="0" i="0" u="none" strike="noStrike" cap="none" spc="0">
                        <a:solidFill>
                          <a:schemeClr val="tx1"/>
                        </a:solidFill>
                        <a:effectLst/>
                        <a:latin typeface="Arial" panose="020B0604020202020204" pitchFamily="34" charset="0"/>
                      </a:endParaRPr>
                    </a:p>
                  </a:txBody>
                  <a:tcPr marL="105473" marR="105473" marT="105473" marB="105473"/>
                </a:tc>
                <a:extLst>
                  <a:ext uri="{0D108BD9-81ED-4DB2-BD59-A6C34878D82A}">
                    <a16:rowId xmlns:a16="http://schemas.microsoft.com/office/drawing/2014/main" val="2499267772"/>
                  </a:ext>
                </a:extLst>
              </a:tr>
              <a:tr h="414823">
                <a:tc>
                  <a:txBody>
                    <a:bodyPr/>
                    <a:lstStyle/>
                    <a:p>
                      <a:pPr marL="0" marR="0" algn="l" fontAlgn="base">
                        <a:lnSpc>
                          <a:spcPts val="1440"/>
                        </a:lnSpc>
                        <a:spcBef>
                          <a:spcPts val="0"/>
                        </a:spcBef>
                        <a:spcAft>
                          <a:spcPts val="0"/>
                        </a:spcAft>
                      </a:pPr>
                      <a:r>
                        <a:rPr lang="en-US" sz="1800" u="none" strike="noStrike" cap="none" spc="0">
                          <a:effectLst/>
                        </a:rPr>
                        <a:t>India</a:t>
                      </a:r>
                      <a:endParaRPr lang="en-US" sz="1800" b="1"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4.4%</a:t>
                      </a:r>
                      <a:endParaRPr lang="en-US" sz="1800" b="0"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10,112</a:t>
                      </a:r>
                      <a:endParaRPr lang="en-US" sz="1800" b="0" i="0" u="none" strike="noStrike" cap="none" spc="0">
                        <a:solidFill>
                          <a:schemeClr val="tx1"/>
                        </a:solidFill>
                        <a:effectLst/>
                        <a:latin typeface="Arial" panose="020B0604020202020204" pitchFamily="34" charset="0"/>
                      </a:endParaRPr>
                    </a:p>
                  </a:txBody>
                  <a:tcPr marL="105473" marR="105473" marT="105473" marB="105473"/>
                </a:tc>
                <a:extLst>
                  <a:ext uri="{0D108BD9-81ED-4DB2-BD59-A6C34878D82A}">
                    <a16:rowId xmlns:a16="http://schemas.microsoft.com/office/drawing/2014/main" val="4290902956"/>
                  </a:ext>
                </a:extLst>
              </a:tr>
              <a:tr h="414823">
                <a:tc>
                  <a:txBody>
                    <a:bodyPr/>
                    <a:lstStyle/>
                    <a:p>
                      <a:pPr marL="0" marR="0" algn="l" fontAlgn="base">
                        <a:lnSpc>
                          <a:spcPts val="1440"/>
                        </a:lnSpc>
                        <a:spcBef>
                          <a:spcPts val="0"/>
                        </a:spcBef>
                        <a:spcAft>
                          <a:spcPts val="0"/>
                        </a:spcAft>
                      </a:pPr>
                      <a:r>
                        <a:rPr lang="en-US" sz="1800" u="none" strike="noStrike" cap="none" spc="0">
                          <a:effectLst/>
                        </a:rPr>
                        <a:t>Indonesia</a:t>
                      </a:r>
                      <a:endParaRPr lang="en-US" sz="1800" b="1"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18.3%</a:t>
                      </a:r>
                      <a:endParaRPr lang="en-US" sz="1800" b="0"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4,317</a:t>
                      </a:r>
                      <a:endParaRPr lang="en-US" sz="1800" b="0" i="0" u="none" strike="noStrike" cap="none" spc="0">
                        <a:solidFill>
                          <a:schemeClr val="tx1"/>
                        </a:solidFill>
                        <a:effectLst/>
                        <a:latin typeface="Arial" panose="020B0604020202020204" pitchFamily="34" charset="0"/>
                      </a:endParaRPr>
                    </a:p>
                  </a:txBody>
                  <a:tcPr marL="105473" marR="105473" marT="105473" marB="105473"/>
                </a:tc>
                <a:extLst>
                  <a:ext uri="{0D108BD9-81ED-4DB2-BD59-A6C34878D82A}">
                    <a16:rowId xmlns:a16="http://schemas.microsoft.com/office/drawing/2014/main" val="745846285"/>
                  </a:ext>
                </a:extLst>
              </a:tr>
              <a:tr h="414823">
                <a:tc>
                  <a:txBody>
                    <a:bodyPr/>
                    <a:lstStyle/>
                    <a:p>
                      <a:pPr marL="0" marR="0" algn="l" fontAlgn="base">
                        <a:lnSpc>
                          <a:spcPts val="1440"/>
                        </a:lnSpc>
                        <a:spcBef>
                          <a:spcPts val="0"/>
                        </a:spcBef>
                        <a:spcAft>
                          <a:spcPts val="0"/>
                        </a:spcAft>
                      </a:pPr>
                      <a:r>
                        <a:rPr lang="en-US" sz="1800" u="none" strike="noStrike" cap="none" spc="0">
                          <a:effectLst/>
                        </a:rPr>
                        <a:t>Maldives</a:t>
                      </a:r>
                      <a:endParaRPr lang="en-US" sz="1800" b="1"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4.3%</a:t>
                      </a:r>
                      <a:endParaRPr lang="en-US" sz="1800" b="0"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1,494</a:t>
                      </a:r>
                      <a:endParaRPr lang="en-US" sz="1800" b="0" i="0" u="none" strike="noStrike" cap="none" spc="0">
                        <a:solidFill>
                          <a:schemeClr val="tx1"/>
                        </a:solidFill>
                        <a:effectLst/>
                        <a:latin typeface="Arial" panose="020B0604020202020204" pitchFamily="34" charset="0"/>
                      </a:endParaRPr>
                    </a:p>
                  </a:txBody>
                  <a:tcPr marL="105473" marR="105473" marT="105473" marB="105473"/>
                </a:tc>
                <a:extLst>
                  <a:ext uri="{0D108BD9-81ED-4DB2-BD59-A6C34878D82A}">
                    <a16:rowId xmlns:a16="http://schemas.microsoft.com/office/drawing/2014/main" val="2538517123"/>
                  </a:ext>
                </a:extLst>
              </a:tr>
              <a:tr h="414823">
                <a:tc>
                  <a:txBody>
                    <a:bodyPr/>
                    <a:lstStyle/>
                    <a:p>
                      <a:pPr marL="0" marR="0" algn="l" fontAlgn="base">
                        <a:lnSpc>
                          <a:spcPts val="1440"/>
                        </a:lnSpc>
                        <a:spcBef>
                          <a:spcPts val="0"/>
                        </a:spcBef>
                        <a:spcAft>
                          <a:spcPts val="0"/>
                        </a:spcAft>
                      </a:pPr>
                      <a:r>
                        <a:rPr lang="en-US" sz="1800" u="none" strike="noStrike" cap="none" spc="0">
                          <a:effectLst/>
                        </a:rPr>
                        <a:t>Myanmar</a:t>
                      </a:r>
                      <a:endParaRPr lang="en-US" sz="1800" b="1"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8.3%</a:t>
                      </a:r>
                      <a:endParaRPr lang="en-US" sz="1800" b="0"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dirty="0">
                          <a:effectLst/>
                        </a:rPr>
                        <a:t>2,621</a:t>
                      </a:r>
                      <a:endParaRPr lang="en-US" sz="1800" b="0" i="0" u="none" strike="noStrike" cap="none" spc="0" dirty="0">
                        <a:solidFill>
                          <a:schemeClr val="tx1"/>
                        </a:solidFill>
                        <a:effectLst/>
                        <a:latin typeface="Arial" panose="020B0604020202020204" pitchFamily="34" charset="0"/>
                      </a:endParaRPr>
                    </a:p>
                  </a:txBody>
                  <a:tcPr marL="105473" marR="105473" marT="105473" marB="105473"/>
                </a:tc>
                <a:extLst>
                  <a:ext uri="{0D108BD9-81ED-4DB2-BD59-A6C34878D82A}">
                    <a16:rowId xmlns:a16="http://schemas.microsoft.com/office/drawing/2014/main" val="3106610344"/>
                  </a:ext>
                </a:extLst>
              </a:tr>
              <a:tr h="414823">
                <a:tc>
                  <a:txBody>
                    <a:bodyPr/>
                    <a:lstStyle/>
                    <a:p>
                      <a:pPr marL="0" marR="0" algn="l" fontAlgn="base">
                        <a:lnSpc>
                          <a:spcPts val="1440"/>
                        </a:lnSpc>
                        <a:spcBef>
                          <a:spcPts val="0"/>
                        </a:spcBef>
                        <a:spcAft>
                          <a:spcPts val="0"/>
                        </a:spcAft>
                      </a:pPr>
                      <a:r>
                        <a:rPr lang="en-US" sz="1800" u="none" strike="noStrike" cap="none" spc="0">
                          <a:effectLst/>
                        </a:rPr>
                        <a:t>Nepal</a:t>
                      </a:r>
                      <a:endParaRPr lang="en-US" sz="1800" b="1"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3.1%</a:t>
                      </a:r>
                      <a:endParaRPr lang="en-US" sz="1800" b="0"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1,602</a:t>
                      </a:r>
                      <a:endParaRPr lang="en-US" sz="1800" b="0" i="0" u="none" strike="noStrike" cap="none" spc="0">
                        <a:solidFill>
                          <a:schemeClr val="tx1"/>
                        </a:solidFill>
                        <a:effectLst/>
                        <a:latin typeface="Arial" panose="020B0604020202020204" pitchFamily="34" charset="0"/>
                      </a:endParaRPr>
                    </a:p>
                  </a:txBody>
                  <a:tcPr marL="105473" marR="105473" marT="105473" marB="105473"/>
                </a:tc>
                <a:extLst>
                  <a:ext uri="{0D108BD9-81ED-4DB2-BD59-A6C34878D82A}">
                    <a16:rowId xmlns:a16="http://schemas.microsoft.com/office/drawing/2014/main" val="3895609009"/>
                  </a:ext>
                </a:extLst>
              </a:tr>
              <a:tr h="414823">
                <a:tc>
                  <a:txBody>
                    <a:bodyPr/>
                    <a:lstStyle/>
                    <a:p>
                      <a:pPr marL="0" marR="0" algn="l" fontAlgn="base">
                        <a:lnSpc>
                          <a:spcPts val="1440"/>
                        </a:lnSpc>
                        <a:spcBef>
                          <a:spcPts val="0"/>
                        </a:spcBef>
                        <a:spcAft>
                          <a:spcPts val="0"/>
                        </a:spcAft>
                      </a:pPr>
                      <a:r>
                        <a:rPr lang="en-US" sz="1800" u="none" strike="noStrike" cap="none" spc="0">
                          <a:effectLst/>
                        </a:rPr>
                        <a:t>Sri Lanka </a:t>
                      </a:r>
                      <a:endParaRPr lang="en-US" sz="1800" b="1"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1.5%</a:t>
                      </a:r>
                      <a:endParaRPr lang="en-US" sz="1800" b="0"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1,416</a:t>
                      </a:r>
                      <a:endParaRPr lang="en-US" sz="1800" b="0" i="0" u="none" strike="noStrike" cap="none" spc="0">
                        <a:solidFill>
                          <a:schemeClr val="tx1"/>
                        </a:solidFill>
                        <a:effectLst/>
                        <a:latin typeface="Arial" panose="020B0604020202020204" pitchFamily="34" charset="0"/>
                      </a:endParaRPr>
                    </a:p>
                  </a:txBody>
                  <a:tcPr marL="105473" marR="105473" marT="105473" marB="105473"/>
                </a:tc>
                <a:extLst>
                  <a:ext uri="{0D108BD9-81ED-4DB2-BD59-A6C34878D82A}">
                    <a16:rowId xmlns:a16="http://schemas.microsoft.com/office/drawing/2014/main" val="2822042943"/>
                  </a:ext>
                </a:extLst>
              </a:tr>
              <a:tr h="414823">
                <a:tc>
                  <a:txBody>
                    <a:bodyPr/>
                    <a:lstStyle/>
                    <a:p>
                      <a:pPr marL="0" marR="0" algn="l" fontAlgn="base">
                        <a:lnSpc>
                          <a:spcPts val="1440"/>
                        </a:lnSpc>
                        <a:spcBef>
                          <a:spcPts val="0"/>
                        </a:spcBef>
                        <a:spcAft>
                          <a:spcPts val="0"/>
                        </a:spcAft>
                      </a:pPr>
                      <a:r>
                        <a:rPr lang="en-US" sz="1800" u="none" strike="noStrike" cap="none" spc="0">
                          <a:effectLst/>
                        </a:rPr>
                        <a:t>Timor Leste </a:t>
                      </a:r>
                      <a:endParaRPr lang="en-US" sz="1800" b="1"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28.9%</a:t>
                      </a:r>
                      <a:endParaRPr lang="en-US" sz="1800" b="0"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1,908</a:t>
                      </a:r>
                      <a:endParaRPr lang="en-US" sz="1800" b="0" i="0" u="none" strike="noStrike" cap="none" spc="0">
                        <a:solidFill>
                          <a:schemeClr val="tx1"/>
                        </a:solidFill>
                        <a:effectLst/>
                        <a:latin typeface="Arial" panose="020B0604020202020204" pitchFamily="34" charset="0"/>
                      </a:endParaRPr>
                    </a:p>
                  </a:txBody>
                  <a:tcPr marL="105473" marR="105473" marT="105473" marB="105473"/>
                </a:tc>
                <a:extLst>
                  <a:ext uri="{0D108BD9-81ED-4DB2-BD59-A6C34878D82A}">
                    <a16:rowId xmlns:a16="http://schemas.microsoft.com/office/drawing/2014/main" val="106795736"/>
                  </a:ext>
                </a:extLst>
              </a:tr>
              <a:tr h="414823">
                <a:tc>
                  <a:txBody>
                    <a:bodyPr/>
                    <a:lstStyle/>
                    <a:p>
                      <a:pPr marL="0" marR="0" algn="l" fontAlgn="base">
                        <a:lnSpc>
                          <a:spcPts val="1440"/>
                        </a:lnSpc>
                        <a:spcBef>
                          <a:spcPts val="0"/>
                        </a:spcBef>
                        <a:spcAft>
                          <a:spcPts val="0"/>
                        </a:spcAft>
                      </a:pPr>
                      <a:r>
                        <a:rPr lang="en-US" sz="1800" u="none" strike="noStrike" cap="none" spc="0">
                          <a:effectLst/>
                        </a:rPr>
                        <a:t>Thailand</a:t>
                      </a:r>
                      <a:endParaRPr lang="en-US" sz="1800" b="1"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a:effectLst/>
                        </a:rPr>
                        <a:t>11.3%</a:t>
                      </a:r>
                      <a:endParaRPr lang="en-US" sz="1800" b="0" i="0" u="none" strike="noStrike" cap="none" spc="0">
                        <a:solidFill>
                          <a:schemeClr val="tx1"/>
                        </a:solidFill>
                        <a:effectLst/>
                        <a:latin typeface="Arial" panose="020B0604020202020204" pitchFamily="34" charset="0"/>
                      </a:endParaRPr>
                    </a:p>
                  </a:txBody>
                  <a:tcPr marL="105473" marR="105473" marT="105473" marB="105473"/>
                </a:tc>
                <a:tc>
                  <a:txBody>
                    <a:bodyPr/>
                    <a:lstStyle/>
                    <a:p>
                      <a:pPr marL="0" marR="0" algn="ctr" fontAlgn="base">
                        <a:lnSpc>
                          <a:spcPts val="1440"/>
                        </a:lnSpc>
                        <a:spcBef>
                          <a:spcPts val="0"/>
                        </a:spcBef>
                        <a:spcAft>
                          <a:spcPts val="0"/>
                        </a:spcAft>
                      </a:pPr>
                      <a:r>
                        <a:rPr lang="en-US" sz="1800" u="none" strike="noStrike" cap="none" spc="0" dirty="0">
                          <a:effectLst/>
                        </a:rPr>
                        <a:t>1,721</a:t>
                      </a:r>
                      <a:endParaRPr lang="en-US" sz="1800" b="0" i="0" u="none" strike="noStrike" cap="none" spc="0" dirty="0">
                        <a:solidFill>
                          <a:schemeClr val="tx1"/>
                        </a:solidFill>
                        <a:effectLst/>
                        <a:latin typeface="Arial" panose="020B0604020202020204" pitchFamily="34" charset="0"/>
                      </a:endParaRPr>
                    </a:p>
                  </a:txBody>
                  <a:tcPr marL="105473" marR="105473" marT="105473" marB="105473"/>
                </a:tc>
                <a:extLst>
                  <a:ext uri="{0D108BD9-81ED-4DB2-BD59-A6C34878D82A}">
                    <a16:rowId xmlns:a16="http://schemas.microsoft.com/office/drawing/2014/main" val="2901037972"/>
                  </a:ext>
                </a:extLst>
              </a:tr>
            </a:tbl>
          </a:graphicData>
        </a:graphic>
      </p:graphicFrame>
    </p:spTree>
    <p:extLst>
      <p:ext uri="{BB962C8B-B14F-4D97-AF65-F5344CB8AC3E}">
        <p14:creationId xmlns:p14="http://schemas.microsoft.com/office/powerpoint/2010/main" val="208893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49C98648-B544-43C7-9365-D13C9F994DFB}"/>
              </a:ext>
            </a:extLst>
          </p:cNvPr>
          <p:cNvPicPr>
            <a:picLocks noGrp="1" noChangeAspect="1"/>
          </p:cNvPicPr>
          <p:nvPr>
            <p:ph idx="1"/>
          </p:nvPr>
        </p:nvPicPr>
        <p:blipFill>
          <a:blip r:embed="rId3"/>
          <a:stretch>
            <a:fillRect/>
          </a:stretch>
        </p:blipFill>
        <p:spPr>
          <a:xfrm>
            <a:off x="1174845" y="125307"/>
            <a:ext cx="10091924" cy="6206533"/>
          </a:xfrm>
          <a:prstGeom prst="rect">
            <a:avLst/>
          </a:prstGeom>
        </p:spPr>
      </p:pic>
      <p:sp>
        <p:nvSpPr>
          <p:cNvPr id="5" name="TextBox 4">
            <a:extLst>
              <a:ext uri="{FF2B5EF4-FFF2-40B4-BE49-F238E27FC236}">
                <a16:creationId xmlns:a16="http://schemas.microsoft.com/office/drawing/2014/main" id="{BD514239-7F76-40B9-B1D3-1C2B418A7D6D}"/>
              </a:ext>
            </a:extLst>
          </p:cNvPr>
          <p:cNvSpPr txBox="1"/>
          <p:nvPr/>
        </p:nvSpPr>
        <p:spPr>
          <a:xfrm>
            <a:off x="9666689" y="6398324"/>
            <a:ext cx="258083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(Tobaccoatlas.org, 2019)</a:t>
            </a:r>
          </a:p>
        </p:txBody>
      </p:sp>
    </p:spTree>
    <p:extLst>
      <p:ext uri="{BB962C8B-B14F-4D97-AF65-F5344CB8AC3E}">
        <p14:creationId xmlns:p14="http://schemas.microsoft.com/office/powerpoint/2010/main" val="3675289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DFBB065E-E5F6-41F3-BE48-332781443F80}"/>
              </a:ext>
            </a:extLst>
          </p:cNvPr>
          <p:cNvPicPr>
            <a:picLocks noChangeAspect="1"/>
          </p:cNvPicPr>
          <p:nvPr/>
        </p:nvPicPr>
        <p:blipFill rotWithShape="1">
          <a:blip r:embed="rId3"/>
          <a:srcRect b="8907"/>
          <a:stretch/>
        </p:blipFill>
        <p:spPr>
          <a:xfrm>
            <a:off x="1134464" y="459676"/>
            <a:ext cx="10127896" cy="5696933"/>
          </a:xfrm>
          <a:prstGeom prst="rect">
            <a:avLst/>
          </a:prstGeom>
        </p:spPr>
      </p:pic>
      <p:sp>
        <p:nvSpPr>
          <p:cNvPr id="5" name="Rectangle 4">
            <a:extLst>
              <a:ext uri="{FF2B5EF4-FFF2-40B4-BE49-F238E27FC236}">
                <a16:creationId xmlns:a16="http://schemas.microsoft.com/office/drawing/2014/main" id="{EF0EE836-ECD4-4580-947B-038F0371122C}"/>
              </a:ext>
            </a:extLst>
          </p:cNvPr>
          <p:cNvSpPr/>
          <p:nvPr/>
        </p:nvSpPr>
        <p:spPr>
          <a:xfrm>
            <a:off x="9566334" y="6398324"/>
            <a:ext cx="2580835" cy="369332"/>
          </a:xfrm>
          <a:prstGeom prst="rect">
            <a:avLst/>
          </a:prstGeom>
        </p:spPr>
        <p:txBody>
          <a:bodyPr wrap="none">
            <a:spAutoFit/>
          </a:bodyPr>
          <a:lstStyle/>
          <a:p>
            <a:r>
              <a:rPr lang="en-US" b="1" dirty="0">
                <a:solidFill>
                  <a:schemeClr val="bg1"/>
                </a:solidFill>
                <a:latin typeface="Times New Roman" panose="02020603050405020304" pitchFamily="18" charset="0"/>
                <a:cs typeface="Times New Roman" panose="02020603050405020304" pitchFamily="18" charset="0"/>
              </a:rPr>
              <a:t>(Tobaccoatlas.org, 2019)</a:t>
            </a:r>
          </a:p>
        </p:txBody>
      </p:sp>
    </p:spTree>
    <p:extLst>
      <p:ext uri="{BB962C8B-B14F-4D97-AF65-F5344CB8AC3E}">
        <p14:creationId xmlns:p14="http://schemas.microsoft.com/office/powerpoint/2010/main" val="108082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D50FC1-E52A-415A-B2B8-30A25A10CD0B}"/>
              </a:ext>
            </a:extLst>
          </p:cNvPr>
          <p:cNvSpPr>
            <a:spLocks noGrp="1"/>
          </p:cNvSpPr>
          <p:nvPr>
            <p:ph type="title"/>
          </p:nvPr>
        </p:nvSpPr>
        <p:spPr>
          <a:xfrm>
            <a:off x="1066800" y="5252936"/>
            <a:ext cx="10226040" cy="1083856"/>
          </a:xfrm>
        </p:spPr>
        <p:txBody>
          <a:bodyP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INTRODUCTION TO ADOLESCENT SUBSTANCE USE</a:t>
            </a:r>
          </a:p>
        </p:txBody>
      </p:sp>
      <p:sp>
        <p:nvSpPr>
          <p:cNvPr id="32" name="Rectangle 31">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4442AC-FB86-4D90-90CD-9FF789590751}"/>
              </a:ext>
            </a:extLst>
          </p:cNvPr>
          <p:cNvGraphicFramePr>
            <a:graphicFrameLocks noGrp="1"/>
          </p:cNvGraphicFramePr>
          <p:nvPr>
            <p:ph idx="1"/>
            <p:extLst>
              <p:ext uri="{D42A27DB-BD31-4B8C-83A1-F6EECF244321}">
                <p14:modId xmlns:p14="http://schemas.microsoft.com/office/powerpoint/2010/main" val="1823977034"/>
              </p:ext>
            </p:extLst>
          </p:nvPr>
        </p:nvGraphicFramePr>
        <p:xfrm>
          <a:off x="917786" y="579459"/>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5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map&#10;&#10;Description automatically generated">
            <a:extLst>
              <a:ext uri="{FF2B5EF4-FFF2-40B4-BE49-F238E27FC236}">
                <a16:creationId xmlns:a16="http://schemas.microsoft.com/office/drawing/2014/main" id="{8BE2FF06-0996-4031-8796-1749BB0576EF}"/>
              </a:ext>
            </a:extLst>
          </p:cNvPr>
          <p:cNvPicPr>
            <a:picLocks noChangeAspect="1"/>
          </p:cNvPicPr>
          <p:nvPr/>
        </p:nvPicPr>
        <p:blipFill rotWithShape="1">
          <a:blip r:embed="rId3"/>
          <a:srcRect b="10714"/>
          <a:stretch/>
        </p:blipFill>
        <p:spPr>
          <a:xfrm>
            <a:off x="997323" y="292036"/>
            <a:ext cx="10386957" cy="5842679"/>
          </a:xfrm>
          <a:prstGeom prst="rect">
            <a:avLst/>
          </a:prstGeom>
        </p:spPr>
      </p:pic>
      <p:sp>
        <p:nvSpPr>
          <p:cNvPr id="6" name="Rectangle 5">
            <a:extLst>
              <a:ext uri="{FF2B5EF4-FFF2-40B4-BE49-F238E27FC236}">
                <a16:creationId xmlns:a16="http://schemas.microsoft.com/office/drawing/2014/main" id="{133967F2-B689-41A5-8D07-6B178310F4B2}"/>
              </a:ext>
            </a:extLst>
          </p:cNvPr>
          <p:cNvSpPr/>
          <p:nvPr/>
        </p:nvSpPr>
        <p:spPr>
          <a:xfrm>
            <a:off x="9540742" y="6398324"/>
            <a:ext cx="2580835" cy="369332"/>
          </a:xfrm>
          <a:prstGeom prst="rect">
            <a:avLst/>
          </a:prstGeom>
        </p:spPr>
        <p:txBody>
          <a:bodyPr wrap="none">
            <a:spAutoFit/>
          </a:bodyPr>
          <a:lstStyle/>
          <a:p>
            <a:pPr>
              <a:spcAft>
                <a:spcPts val="600"/>
              </a:spcAft>
            </a:pPr>
            <a:r>
              <a:rPr lang="en-US" b="1" dirty="0">
                <a:solidFill>
                  <a:schemeClr val="bg1"/>
                </a:solidFill>
                <a:latin typeface="Times New Roman" panose="02020603050405020304" pitchFamily="18" charset="0"/>
                <a:cs typeface="Times New Roman" panose="02020603050405020304" pitchFamily="18" charset="0"/>
              </a:rPr>
              <a:t>(Tobaccoatlas.org, 2019)</a:t>
            </a:r>
          </a:p>
        </p:txBody>
      </p:sp>
    </p:spTree>
    <p:extLst>
      <p:ext uri="{BB962C8B-B14F-4D97-AF65-F5344CB8AC3E}">
        <p14:creationId xmlns:p14="http://schemas.microsoft.com/office/powerpoint/2010/main" val="1827341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EEF0B27C-13A1-4058-80F2-6F3C333C138D}"/>
              </a:ext>
            </a:extLst>
          </p:cNvPr>
          <p:cNvPicPr>
            <a:picLocks noChangeAspect="1"/>
          </p:cNvPicPr>
          <p:nvPr/>
        </p:nvPicPr>
        <p:blipFill rotWithShape="1">
          <a:blip r:embed="rId3"/>
          <a:srcRect b="12791"/>
          <a:stretch/>
        </p:blipFill>
        <p:spPr>
          <a:xfrm>
            <a:off x="1058254" y="292947"/>
            <a:ext cx="10234586" cy="5756933"/>
          </a:xfrm>
          <a:prstGeom prst="rect">
            <a:avLst/>
          </a:prstGeom>
        </p:spPr>
      </p:pic>
      <p:sp>
        <p:nvSpPr>
          <p:cNvPr id="5" name="Rectangle 4">
            <a:extLst>
              <a:ext uri="{FF2B5EF4-FFF2-40B4-BE49-F238E27FC236}">
                <a16:creationId xmlns:a16="http://schemas.microsoft.com/office/drawing/2014/main" id="{E0E55057-E544-4CF6-A471-B667052C8A37}"/>
              </a:ext>
            </a:extLst>
          </p:cNvPr>
          <p:cNvSpPr/>
          <p:nvPr/>
        </p:nvSpPr>
        <p:spPr>
          <a:xfrm>
            <a:off x="9540014" y="6444734"/>
            <a:ext cx="2580835" cy="369332"/>
          </a:xfrm>
          <a:prstGeom prst="rect">
            <a:avLst/>
          </a:prstGeom>
        </p:spPr>
        <p:txBody>
          <a:bodyPr wrap="none">
            <a:spAutoFit/>
          </a:bodyPr>
          <a:lstStyle/>
          <a:p>
            <a:r>
              <a:rPr lang="en-US" b="1" dirty="0">
                <a:solidFill>
                  <a:schemeClr val="bg1"/>
                </a:solidFill>
                <a:latin typeface="Times New Roman" panose="02020603050405020304" pitchFamily="18" charset="0"/>
                <a:cs typeface="Times New Roman" panose="02020603050405020304" pitchFamily="18" charset="0"/>
              </a:rPr>
              <a:t>(Tobaccoatlas.org, 2019)</a:t>
            </a:r>
          </a:p>
        </p:txBody>
      </p:sp>
    </p:spTree>
    <p:extLst>
      <p:ext uri="{BB962C8B-B14F-4D97-AF65-F5344CB8AC3E}">
        <p14:creationId xmlns:p14="http://schemas.microsoft.com/office/powerpoint/2010/main" val="333535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B203-5BC0-4D55-8E37-614065277B46}"/>
              </a:ext>
            </a:extLst>
          </p:cNvPr>
          <p:cNvSpPr>
            <a:spLocks noGrp="1"/>
          </p:cNvSpPr>
          <p:nvPr>
            <p:ph type="title"/>
          </p:nvPr>
        </p:nvSpPr>
        <p:spPr>
          <a:xfrm>
            <a:off x="1363980" y="1444843"/>
            <a:ext cx="9464040" cy="254803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PREVALENCE BY REGION: ALCOHOL</a:t>
            </a:r>
          </a:p>
        </p:txBody>
      </p:sp>
    </p:spTree>
    <p:extLst>
      <p:ext uri="{BB962C8B-B14F-4D97-AF65-F5344CB8AC3E}">
        <p14:creationId xmlns:p14="http://schemas.microsoft.com/office/powerpoint/2010/main" val="11189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17B6D325-D7F3-40C0-80F9-02EC61CD00EC}"/>
              </a:ext>
            </a:extLst>
          </p:cNvPr>
          <p:cNvPicPr>
            <a:picLocks noGrp="1"/>
          </p:cNvPicPr>
          <p:nvPr>
            <p:ph idx="1"/>
          </p:nvPr>
        </p:nvPicPr>
        <p:blipFill rotWithShape="1">
          <a:blip r:embed="rId3"/>
          <a:srcRect l="28293" t="25370" r="23945" b="26330"/>
          <a:stretch/>
        </p:blipFill>
        <p:spPr bwMode="auto">
          <a:xfrm>
            <a:off x="1169232" y="76200"/>
            <a:ext cx="10062648" cy="6203184"/>
          </a:xfrm>
          <a:prstGeom prst="rect">
            <a:avLst/>
          </a:prstGeom>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77B80B7D-44B3-4FA6-AD0D-01F919360346}"/>
              </a:ext>
            </a:extLst>
          </p:cNvPr>
          <p:cNvSpPr txBox="1"/>
          <p:nvPr/>
        </p:nvSpPr>
        <p:spPr>
          <a:xfrm>
            <a:off x="10256520" y="6433736"/>
            <a:ext cx="1351652"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WHO, 2018</a:t>
            </a:r>
          </a:p>
        </p:txBody>
      </p:sp>
    </p:spTree>
    <p:extLst>
      <p:ext uri="{BB962C8B-B14F-4D97-AF65-F5344CB8AC3E}">
        <p14:creationId xmlns:p14="http://schemas.microsoft.com/office/powerpoint/2010/main" val="1017282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4547-156B-49E7-AFC7-66E744D36AD8}"/>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ALCOHOL IN ADOLESCENTS </a:t>
            </a:r>
          </a:p>
        </p:txBody>
      </p:sp>
      <p:sp>
        <p:nvSpPr>
          <p:cNvPr id="3" name="Content Placeholder 2">
            <a:extLst>
              <a:ext uri="{FF2B5EF4-FFF2-40B4-BE49-F238E27FC236}">
                <a16:creationId xmlns:a16="http://schemas.microsoft.com/office/drawing/2014/main" id="{FA8BE442-2D6B-454A-A8D8-F64640DF822A}"/>
              </a:ext>
            </a:extLst>
          </p:cNvPr>
          <p:cNvSpPr>
            <a:spLocks noGrp="1"/>
          </p:cNvSpPr>
          <p:nvPr>
            <p:ph idx="1"/>
          </p:nvPr>
        </p:nvSpPr>
        <p:spPr>
          <a:xfrm>
            <a:off x="1097280" y="1935050"/>
            <a:ext cx="10620587" cy="4334933"/>
          </a:xfrm>
        </p:spPr>
        <p:txBody>
          <a:bodyPr>
            <a:noAutofit/>
          </a:bodyPr>
          <a:lstStyle/>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Alcohol is the most used drug among adolescents, even more than Marihuana and Tobacco. </a:t>
            </a:r>
          </a:p>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Adolescent males drink at a slightly higher rate than adolescent females.</a:t>
            </a:r>
          </a:p>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Adolescents who drink alcohol are more likely to skip school, fail grades and become more aggressive in the future.  </a:t>
            </a:r>
          </a:p>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Adolescents who use alcohol are more likely to try other drugs. </a:t>
            </a:r>
          </a:p>
          <a:p>
            <a:pPr>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Historically since 2002 to 2015 rates of underage drinking have remained stable.  </a:t>
            </a:r>
          </a:p>
        </p:txBody>
      </p:sp>
      <p:sp>
        <p:nvSpPr>
          <p:cNvPr id="4" name="TextBox 3">
            <a:extLst>
              <a:ext uri="{FF2B5EF4-FFF2-40B4-BE49-F238E27FC236}">
                <a16:creationId xmlns:a16="http://schemas.microsoft.com/office/drawing/2014/main" id="{95163965-4EA1-45A1-8226-0C3219BE30BA}"/>
              </a:ext>
            </a:extLst>
          </p:cNvPr>
          <p:cNvSpPr txBox="1"/>
          <p:nvPr/>
        </p:nvSpPr>
        <p:spPr>
          <a:xfrm>
            <a:off x="7531750" y="6467673"/>
            <a:ext cx="466025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(Alcohol.org, 2019; HHS, 2019;YRBSS, 2016)</a:t>
            </a:r>
          </a:p>
        </p:txBody>
      </p:sp>
    </p:spTree>
    <p:extLst>
      <p:ext uri="{BB962C8B-B14F-4D97-AF65-F5344CB8AC3E}">
        <p14:creationId xmlns:p14="http://schemas.microsoft.com/office/powerpoint/2010/main" val="1260116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6E948-FFC0-461C-B74D-D3B20F89D0A9}"/>
              </a:ext>
            </a:extLst>
          </p:cNvPr>
          <p:cNvSpPr>
            <a:spLocks noGrp="1"/>
          </p:cNvSpPr>
          <p:nvPr>
            <p:ph idx="1"/>
          </p:nvPr>
        </p:nvSpPr>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Worldwide, more than a quarter (26.5%) of all 15–19-year-olds are current drinkers, amounting to 155 million adolescents: </a:t>
            </a:r>
          </a:p>
          <a:p>
            <a:endParaRPr lang="en-US" dirty="0"/>
          </a:p>
        </p:txBody>
      </p:sp>
      <p:graphicFrame>
        <p:nvGraphicFramePr>
          <p:cNvPr id="4" name="Table 4">
            <a:extLst>
              <a:ext uri="{FF2B5EF4-FFF2-40B4-BE49-F238E27FC236}">
                <a16:creationId xmlns:a16="http://schemas.microsoft.com/office/drawing/2014/main" id="{E9D97B3A-2A8D-473C-8688-69CA6ADFB818}"/>
              </a:ext>
            </a:extLst>
          </p:cNvPr>
          <p:cNvGraphicFramePr>
            <a:graphicFrameLocks noGrp="1"/>
          </p:cNvGraphicFramePr>
          <p:nvPr>
            <p:extLst>
              <p:ext uri="{D42A27DB-BD31-4B8C-83A1-F6EECF244321}">
                <p14:modId xmlns:p14="http://schemas.microsoft.com/office/powerpoint/2010/main" val="2214918092"/>
              </p:ext>
            </p:extLst>
          </p:nvPr>
        </p:nvGraphicFramePr>
        <p:xfrm>
          <a:off x="2961640" y="2956560"/>
          <a:ext cx="6883400" cy="2773680"/>
        </p:xfrm>
        <a:graphic>
          <a:graphicData uri="http://schemas.openxmlformats.org/drawingml/2006/table">
            <a:tbl>
              <a:tblPr firstRow="1" bandRow="1">
                <a:tableStyleId>{5C22544A-7EE6-4342-B048-85BDC9FD1C3A}</a:tableStyleId>
              </a:tblPr>
              <a:tblGrid>
                <a:gridCol w="3576320">
                  <a:extLst>
                    <a:ext uri="{9D8B030D-6E8A-4147-A177-3AD203B41FA5}">
                      <a16:colId xmlns:a16="http://schemas.microsoft.com/office/drawing/2014/main" val="1607020991"/>
                    </a:ext>
                  </a:extLst>
                </a:gridCol>
                <a:gridCol w="3307080">
                  <a:extLst>
                    <a:ext uri="{9D8B030D-6E8A-4147-A177-3AD203B41FA5}">
                      <a16:colId xmlns:a16="http://schemas.microsoft.com/office/drawing/2014/main" val="963563936"/>
                    </a:ext>
                  </a:extLst>
                </a:gridCol>
              </a:tblGrid>
              <a:tr h="396240">
                <a:tc>
                  <a:txBody>
                    <a:bodyPr/>
                    <a:lstStyle/>
                    <a:p>
                      <a:pPr algn="ctr"/>
                      <a:r>
                        <a:rPr lang="en-US" dirty="0">
                          <a:latin typeface="Times New Roman" panose="02020603050405020304" pitchFamily="18" charset="0"/>
                          <a:cs typeface="Times New Roman" panose="02020603050405020304" pitchFamily="18" charset="0"/>
                        </a:rPr>
                        <a:t>Region</a:t>
                      </a:r>
                    </a:p>
                  </a:txBody>
                  <a:tcPr/>
                </a:tc>
                <a:tc>
                  <a:txBody>
                    <a:bodyPr/>
                    <a:lstStyle/>
                    <a:p>
                      <a:pPr algn="ctr"/>
                      <a:r>
                        <a:rPr lang="en-US" dirty="0">
                          <a:latin typeface="Times New Roman" panose="02020603050405020304" pitchFamily="18" charset="0"/>
                          <a:cs typeface="Times New Roman" panose="02020603050405020304" pitchFamily="18" charset="0"/>
                        </a:rPr>
                        <a:t>Adolescents (15-19) in millions </a:t>
                      </a:r>
                    </a:p>
                  </a:txBody>
                  <a:tcPr/>
                </a:tc>
                <a:extLst>
                  <a:ext uri="{0D108BD9-81ED-4DB2-BD59-A6C34878D82A}">
                    <a16:rowId xmlns:a16="http://schemas.microsoft.com/office/drawing/2014/main" val="3639770146"/>
                  </a:ext>
                </a:extLst>
              </a:tr>
              <a:tr h="396240">
                <a:tc>
                  <a:txBody>
                    <a:bodyPr/>
                    <a:lstStyle/>
                    <a:p>
                      <a:pPr algn="ctr"/>
                      <a:r>
                        <a:rPr lang="en-US" dirty="0">
                          <a:latin typeface="Times New Roman" panose="02020603050405020304" pitchFamily="18" charset="0"/>
                          <a:cs typeface="Times New Roman" panose="02020603050405020304" pitchFamily="18" charset="0"/>
                        </a:rPr>
                        <a:t>African Region</a:t>
                      </a:r>
                    </a:p>
                  </a:txBody>
                  <a:tcPr/>
                </a:tc>
                <a:tc>
                  <a:txBody>
                    <a:bodyPr/>
                    <a:lstStyle/>
                    <a:p>
                      <a:pPr algn="ctr"/>
                      <a:r>
                        <a:rPr lang="en-US" dirty="0">
                          <a:latin typeface="Times New Roman" panose="02020603050405020304" pitchFamily="18" charset="0"/>
                          <a:cs typeface="Times New Roman" panose="02020603050405020304" pitchFamily="18" charset="0"/>
                        </a:rPr>
                        <a:t>22.5 </a:t>
                      </a:r>
                    </a:p>
                  </a:txBody>
                  <a:tcPr/>
                </a:tc>
                <a:extLst>
                  <a:ext uri="{0D108BD9-81ED-4DB2-BD59-A6C34878D82A}">
                    <a16:rowId xmlns:a16="http://schemas.microsoft.com/office/drawing/2014/main" val="319735469"/>
                  </a:ext>
                </a:extLst>
              </a:tr>
              <a:tr h="396240">
                <a:tc>
                  <a:txBody>
                    <a:bodyPr/>
                    <a:lstStyle/>
                    <a:p>
                      <a:pPr algn="ctr"/>
                      <a:r>
                        <a:rPr lang="en-US" dirty="0">
                          <a:latin typeface="Times New Roman" panose="02020603050405020304" pitchFamily="18" charset="0"/>
                          <a:cs typeface="Times New Roman" panose="02020603050405020304" pitchFamily="18" charset="0"/>
                        </a:rPr>
                        <a:t>The Americas</a:t>
                      </a:r>
                    </a:p>
                  </a:txBody>
                  <a:tcPr/>
                </a:tc>
                <a:tc>
                  <a:txBody>
                    <a:bodyPr/>
                    <a:lstStyle/>
                    <a:p>
                      <a:pPr algn="ctr"/>
                      <a:r>
                        <a:rPr lang="en-US" dirty="0">
                          <a:latin typeface="Times New Roman" panose="02020603050405020304" pitchFamily="18" charset="0"/>
                          <a:cs typeface="Times New Roman" panose="02020603050405020304" pitchFamily="18" charset="0"/>
                        </a:rPr>
                        <a:t>29.9</a:t>
                      </a:r>
                    </a:p>
                  </a:txBody>
                  <a:tcPr/>
                </a:tc>
                <a:extLst>
                  <a:ext uri="{0D108BD9-81ED-4DB2-BD59-A6C34878D82A}">
                    <a16:rowId xmlns:a16="http://schemas.microsoft.com/office/drawing/2014/main" val="2480740029"/>
                  </a:ext>
                </a:extLst>
              </a:tr>
              <a:tr h="396240">
                <a:tc>
                  <a:txBody>
                    <a:bodyPr/>
                    <a:lstStyle/>
                    <a:p>
                      <a:pPr algn="ctr"/>
                      <a:r>
                        <a:rPr lang="en-US" dirty="0">
                          <a:latin typeface="Times New Roman" panose="02020603050405020304" pitchFamily="18" charset="0"/>
                          <a:cs typeface="Times New Roman" panose="02020603050405020304" pitchFamily="18" charset="0"/>
                        </a:rPr>
                        <a:t>Mediterranean Region</a:t>
                      </a:r>
                    </a:p>
                  </a:txBody>
                  <a:tcPr/>
                </a:tc>
                <a:tc>
                  <a:txBody>
                    <a:bodyPr/>
                    <a:lstStyle/>
                    <a:p>
                      <a:pPr algn="ctr"/>
                      <a:r>
                        <a:rPr lang="en-US" dirty="0">
                          <a:latin typeface="Times New Roman" panose="02020603050405020304" pitchFamily="18" charset="0"/>
                          <a:cs typeface="Times New Roman" panose="02020603050405020304" pitchFamily="18" charset="0"/>
                        </a:rPr>
                        <a:t>.7 </a:t>
                      </a:r>
                    </a:p>
                  </a:txBody>
                  <a:tcPr/>
                </a:tc>
                <a:extLst>
                  <a:ext uri="{0D108BD9-81ED-4DB2-BD59-A6C34878D82A}">
                    <a16:rowId xmlns:a16="http://schemas.microsoft.com/office/drawing/2014/main" val="4056649111"/>
                  </a:ext>
                </a:extLst>
              </a:tr>
              <a:tr h="396240">
                <a:tc>
                  <a:txBody>
                    <a:bodyPr/>
                    <a:lstStyle/>
                    <a:p>
                      <a:pPr algn="ctr"/>
                      <a:r>
                        <a:rPr lang="en-US" dirty="0">
                          <a:latin typeface="Times New Roman" panose="02020603050405020304" pitchFamily="18" charset="0"/>
                          <a:cs typeface="Times New Roman" panose="02020603050405020304" pitchFamily="18" charset="0"/>
                        </a:rPr>
                        <a:t>South-East Asia Region</a:t>
                      </a:r>
                    </a:p>
                  </a:txBody>
                  <a:tcPr/>
                </a:tc>
                <a:tc>
                  <a:txBody>
                    <a:bodyPr/>
                    <a:lstStyle/>
                    <a:p>
                      <a:pPr algn="ctr"/>
                      <a:r>
                        <a:rPr lang="en-US" dirty="0">
                          <a:latin typeface="Times New Roman" panose="02020603050405020304" pitchFamily="18" charset="0"/>
                          <a:cs typeface="Times New Roman" panose="02020603050405020304" pitchFamily="18" charset="0"/>
                        </a:rPr>
                        <a:t>37.9 </a:t>
                      </a:r>
                    </a:p>
                  </a:txBody>
                  <a:tcPr/>
                </a:tc>
                <a:extLst>
                  <a:ext uri="{0D108BD9-81ED-4DB2-BD59-A6C34878D82A}">
                    <a16:rowId xmlns:a16="http://schemas.microsoft.com/office/drawing/2014/main" val="1554335250"/>
                  </a:ext>
                </a:extLst>
              </a:tr>
              <a:tr h="396240">
                <a:tc>
                  <a:txBody>
                    <a:bodyPr/>
                    <a:lstStyle/>
                    <a:p>
                      <a:pPr algn="ctr"/>
                      <a:r>
                        <a:rPr lang="en-US" dirty="0">
                          <a:latin typeface="Times New Roman" panose="02020603050405020304" pitchFamily="18" charset="0"/>
                          <a:cs typeface="Times New Roman" panose="02020603050405020304" pitchFamily="18" charset="0"/>
                        </a:rPr>
                        <a:t>Western Pacific Region</a:t>
                      </a:r>
                    </a:p>
                  </a:txBody>
                  <a:tcPr/>
                </a:tc>
                <a:tc>
                  <a:txBody>
                    <a:bodyPr/>
                    <a:lstStyle/>
                    <a:p>
                      <a:pPr algn="ctr"/>
                      <a:r>
                        <a:rPr lang="en-US" dirty="0">
                          <a:latin typeface="Times New Roman" panose="02020603050405020304" pitchFamily="18" charset="0"/>
                          <a:cs typeface="Times New Roman" panose="02020603050405020304" pitchFamily="18" charset="0"/>
                        </a:rPr>
                        <a:t>41.9</a:t>
                      </a:r>
                    </a:p>
                  </a:txBody>
                  <a:tcPr/>
                </a:tc>
                <a:extLst>
                  <a:ext uri="{0D108BD9-81ED-4DB2-BD59-A6C34878D82A}">
                    <a16:rowId xmlns:a16="http://schemas.microsoft.com/office/drawing/2014/main" val="2026147855"/>
                  </a:ext>
                </a:extLst>
              </a:tr>
              <a:tr h="396240">
                <a:tc>
                  <a:txBody>
                    <a:bodyPr/>
                    <a:lstStyle/>
                    <a:p>
                      <a:endParaRPr lang="en-US"/>
                    </a:p>
                  </a:txBody>
                  <a:tcPr/>
                </a:tc>
                <a:tc>
                  <a:txBody>
                    <a:bodyPr/>
                    <a:lstStyle/>
                    <a:p>
                      <a:endParaRPr lang="en-US" dirty="0"/>
                    </a:p>
                  </a:txBody>
                  <a:tcPr/>
                </a:tc>
                <a:extLst>
                  <a:ext uri="{0D108BD9-81ED-4DB2-BD59-A6C34878D82A}">
                    <a16:rowId xmlns:a16="http://schemas.microsoft.com/office/drawing/2014/main" val="625277471"/>
                  </a:ext>
                </a:extLst>
              </a:tr>
            </a:tbl>
          </a:graphicData>
        </a:graphic>
      </p:graphicFrame>
      <p:sp>
        <p:nvSpPr>
          <p:cNvPr id="6" name="TextBox 5">
            <a:extLst>
              <a:ext uri="{FF2B5EF4-FFF2-40B4-BE49-F238E27FC236}">
                <a16:creationId xmlns:a16="http://schemas.microsoft.com/office/drawing/2014/main" id="{A5B431D0-783E-46CA-9907-1678D27A9C34}"/>
              </a:ext>
            </a:extLst>
          </p:cNvPr>
          <p:cNvSpPr txBox="1"/>
          <p:nvPr/>
        </p:nvSpPr>
        <p:spPr>
          <a:xfrm>
            <a:off x="9845040" y="6386731"/>
            <a:ext cx="1505540"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(WHO, 2018)</a:t>
            </a:r>
          </a:p>
        </p:txBody>
      </p:sp>
      <p:sp>
        <p:nvSpPr>
          <p:cNvPr id="7" name="Title 1">
            <a:extLst>
              <a:ext uri="{FF2B5EF4-FFF2-40B4-BE49-F238E27FC236}">
                <a16:creationId xmlns:a16="http://schemas.microsoft.com/office/drawing/2014/main" id="{37747C95-C2E7-4081-ABB5-0A6A2C7E24B9}"/>
              </a:ext>
            </a:extLst>
          </p:cNvPr>
          <p:cNvSpPr txBox="1">
            <a:spLocks/>
          </p:cNvSpPr>
          <p:nvPr/>
        </p:nvSpPr>
        <p:spPr>
          <a:xfrm>
            <a:off x="332060" y="263527"/>
            <a:ext cx="1101852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2"/>
                </a:solidFill>
                <a:latin typeface="Times New Roman" panose="02020603050405020304" pitchFamily="18" charset="0"/>
                <a:cs typeface="Times New Roman" panose="02020603050405020304" pitchFamily="18" charset="0"/>
              </a:rPr>
              <a:t>ALCOHOL IN ADOLESCENTS GLOBALLY</a:t>
            </a:r>
          </a:p>
        </p:txBody>
      </p:sp>
    </p:spTree>
    <p:extLst>
      <p:ext uri="{BB962C8B-B14F-4D97-AF65-F5344CB8AC3E}">
        <p14:creationId xmlns:p14="http://schemas.microsoft.com/office/powerpoint/2010/main" val="99471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F52414B9-BDDD-4D01-A6F2-4E5493F6AC35}"/>
              </a:ext>
            </a:extLst>
          </p:cNvPr>
          <p:cNvPicPr>
            <a:picLocks noGrp="1"/>
          </p:cNvPicPr>
          <p:nvPr>
            <p:ph idx="1"/>
          </p:nvPr>
        </p:nvPicPr>
        <p:blipFill rotWithShape="1">
          <a:blip r:embed="rId3"/>
          <a:srcRect l="28978" t="19767" r="24425" b="32124"/>
          <a:stretch/>
        </p:blipFill>
        <p:spPr bwMode="auto">
          <a:xfrm>
            <a:off x="1184116" y="0"/>
            <a:ext cx="10002044" cy="6203824"/>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67049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Content Placeholder 15">
            <a:extLst>
              <a:ext uri="{FF2B5EF4-FFF2-40B4-BE49-F238E27FC236}">
                <a16:creationId xmlns:a16="http://schemas.microsoft.com/office/drawing/2014/main" id="{98A851E7-E24C-4E9E-8305-69AB6BCD9949}"/>
              </a:ext>
            </a:extLst>
          </p:cNvPr>
          <p:cNvPicPr>
            <a:picLocks noGrp="1"/>
          </p:cNvPicPr>
          <p:nvPr>
            <p:ph idx="1"/>
          </p:nvPr>
        </p:nvPicPr>
        <p:blipFill rotWithShape="1">
          <a:blip r:embed="rId3"/>
          <a:srcRect l="28863" t="15175" r="25772" b="43302"/>
          <a:stretch/>
        </p:blipFill>
        <p:spPr bwMode="auto">
          <a:xfrm>
            <a:off x="719108" y="110067"/>
            <a:ext cx="10909012" cy="622424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664282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9C7D2-F6BC-4129-9AC1-556C4A176404}"/>
              </a:ext>
            </a:extLst>
          </p:cNvPr>
          <p:cNvSpPr>
            <a:spLocks noGrp="1"/>
          </p:cNvSpPr>
          <p:nvPr>
            <p:ph type="title"/>
          </p:nvPr>
        </p:nvSpPr>
        <p:spPr>
          <a:xfrm>
            <a:off x="6411685" y="634946"/>
            <a:ext cx="5127171" cy="1450757"/>
          </a:xfrm>
        </p:spPr>
        <p:txBody>
          <a:bodyPr>
            <a:normAutofit/>
          </a:bodyPr>
          <a:lstStyle/>
          <a:p>
            <a:r>
              <a:rPr lang="en-US" sz="4400" b="1">
                <a:latin typeface="Times New Roman" panose="02020603050405020304" pitchFamily="18" charset="0"/>
                <a:cs typeface="Times New Roman" panose="02020603050405020304" pitchFamily="18" charset="0"/>
              </a:rPr>
              <a:t>ADOLECENT BINGE DRINKING</a:t>
            </a:r>
          </a:p>
        </p:txBody>
      </p:sp>
      <p:pic>
        <p:nvPicPr>
          <p:cNvPr id="4" name="Picture 3">
            <a:extLst>
              <a:ext uri="{FF2B5EF4-FFF2-40B4-BE49-F238E27FC236}">
                <a16:creationId xmlns:a16="http://schemas.microsoft.com/office/drawing/2014/main" id="{19AEF304-89CA-4DBA-B49B-7147E1C1A6A5}"/>
              </a:ext>
            </a:extLst>
          </p:cNvPr>
          <p:cNvPicPr/>
          <p:nvPr/>
        </p:nvPicPr>
        <p:blipFill rotWithShape="1">
          <a:blip r:embed="rId3"/>
          <a:srcRect l="13301" t="19704" r="53455" b="7519"/>
          <a:stretch/>
        </p:blipFill>
        <p:spPr bwMode="auto">
          <a:xfrm>
            <a:off x="1238219" y="645106"/>
            <a:ext cx="4261573" cy="5247747"/>
          </a:xfrm>
          <a:prstGeom prst="rect">
            <a:avLst/>
          </a:prstGeom>
          <a:extLst>
            <a:ext uri="{53640926-AAD7-44D8-BBD7-CCE9431645EC}">
              <a14:shadowObscured xmlns:a14="http://schemas.microsoft.com/office/drawing/2010/main"/>
            </a:ext>
          </a:extLst>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7ED9C1-3FB5-4F27-97BA-18DC93EEDD41}"/>
              </a:ext>
            </a:extLst>
          </p:cNvPr>
          <p:cNvSpPr>
            <a:spLocks noGrp="1"/>
          </p:cNvSpPr>
          <p:nvPr>
            <p:ph idx="1"/>
          </p:nvPr>
        </p:nvSpPr>
        <p:spPr>
          <a:xfrm>
            <a:off x="6411683" y="2198914"/>
            <a:ext cx="5493446" cy="4047534"/>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Binge drinking is the most harmful way adolescents use alcohol.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From those who drink, 18% binge drank alcohol.</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Young males are more likely to engage in binge drinking.</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Violence behavior such as; motor vehicle accidents, homicide and suicide can result from binge drinking</a:t>
            </a:r>
            <a:r>
              <a:rPr lang="en-US" dirty="0">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2F2AB45B-646C-4C38-A93F-1BDD4E0E5C37}"/>
              </a:ext>
            </a:extLst>
          </p:cNvPr>
          <p:cNvSpPr txBox="1"/>
          <p:nvPr/>
        </p:nvSpPr>
        <p:spPr>
          <a:xfrm>
            <a:off x="10139499" y="6400800"/>
            <a:ext cx="1543628" cy="369332"/>
          </a:xfrm>
          <a:prstGeom prst="rect">
            <a:avLst/>
          </a:prstGeom>
          <a:noFill/>
        </p:spPr>
        <p:txBody>
          <a:bodyPr wrap="none" rtlCol="0">
            <a:spAutoFit/>
          </a:bodyPr>
          <a:lstStyle/>
          <a:p>
            <a:r>
              <a:rPr lang="en-US" b="1" dirty="0">
                <a:solidFill>
                  <a:schemeClr val="bg1"/>
                </a:solidFill>
              </a:rPr>
              <a:t>(NIAAA, 2004)</a:t>
            </a:r>
          </a:p>
        </p:txBody>
      </p:sp>
    </p:spTree>
    <p:extLst>
      <p:ext uri="{BB962C8B-B14F-4D97-AF65-F5344CB8AC3E}">
        <p14:creationId xmlns:p14="http://schemas.microsoft.com/office/powerpoint/2010/main" val="1566354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B203-5BC0-4D55-8E37-614065277B46}"/>
              </a:ext>
            </a:extLst>
          </p:cNvPr>
          <p:cNvSpPr>
            <a:spLocks noGrp="1"/>
          </p:cNvSpPr>
          <p:nvPr>
            <p:ph type="title"/>
          </p:nvPr>
        </p:nvSpPr>
        <p:spPr>
          <a:xfrm>
            <a:off x="1363980" y="1444843"/>
            <a:ext cx="9464040" cy="254803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PREVALENCE BY REGION: MARIHUANA</a:t>
            </a:r>
          </a:p>
        </p:txBody>
      </p:sp>
    </p:spTree>
    <p:extLst>
      <p:ext uri="{BB962C8B-B14F-4D97-AF65-F5344CB8AC3E}">
        <p14:creationId xmlns:p14="http://schemas.microsoft.com/office/powerpoint/2010/main" val="5874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68791C-50F0-4F67-8F8E-3E2568E7D8EA}"/>
              </a:ext>
            </a:extLst>
          </p:cNvPr>
          <p:cNvSpPr txBox="1"/>
          <p:nvPr/>
        </p:nvSpPr>
        <p:spPr>
          <a:xfrm>
            <a:off x="1259893" y="414344"/>
            <a:ext cx="9039593" cy="1754326"/>
          </a:xfrm>
          <a:prstGeom prst="rect">
            <a:avLst/>
          </a:prstGeom>
          <a:noFill/>
        </p:spPr>
        <p:txBody>
          <a:bodyPr wrap="square" rtlCol="0">
            <a:spAutoFit/>
          </a:bodyPr>
          <a:lstStyle/>
          <a:p>
            <a:pPr algn="ctr"/>
            <a:r>
              <a:rPr lang="en-US" sz="3600" b="1" dirty="0">
                <a:solidFill>
                  <a:schemeClr val="accent1">
                    <a:lumMod val="75000"/>
                  </a:schemeClr>
                </a:solidFill>
                <a:latin typeface="Times New Roman" panose="02020603050405020304" pitchFamily="18" charset="0"/>
                <a:cs typeface="Times New Roman" panose="02020603050405020304" pitchFamily="18" charset="0"/>
              </a:rPr>
              <a:t>INTRODUCTION TO ADOLESCENT SUSBTANCE USE</a:t>
            </a:r>
          </a:p>
          <a:p>
            <a:endParaRPr lang="en-US" sz="3600" dirty="0">
              <a:solidFill>
                <a:schemeClr val="accent2"/>
              </a:solidFill>
            </a:endParaRPr>
          </a:p>
        </p:txBody>
      </p:sp>
      <p:sp>
        <p:nvSpPr>
          <p:cNvPr id="5" name="Content Placeholder 4">
            <a:extLst>
              <a:ext uri="{FF2B5EF4-FFF2-40B4-BE49-F238E27FC236}">
                <a16:creationId xmlns:a16="http://schemas.microsoft.com/office/drawing/2014/main" id="{F681B03D-451E-453F-9A9E-73E8B76E3732}"/>
              </a:ext>
            </a:extLst>
          </p:cNvPr>
          <p:cNvSpPr>
            <a:spLocks noGrp="1"/>
          </p:cNvSpPr>
          <p:nvPr>
            <p:ph idx="1"/>
          </p:nvPr>
        </p:nvSpPr>
        <p:spPr>
          <a:xfrm>
            <a:off x="673768" y="1961269"/>
            <a:ext cx="11129211" cy="4482387"/>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Learning Objectives: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prioritize adolescent substance abuse as a global public health problem.</a:t>
            </a:r>
            <a:endParaRPr lang="en-US" sz="2800" dirty="0">
              <a:solidFill>
                <a:schemeClr val="accent2"/>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800" dirty="0">
                <a:solidFill>
                  <a:schemeClr val="accent2"/>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 understand the issue of adolescent substance use and its impact to societies.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learn about the prevalence of different types of substances adolescents are exposed to across the globe.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understand the differences between use, misuse and abuse of substances among adolescents.</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learn about the factors that impact future adolescent substance use. </a:t>
            </a:r>
          </a:p>
          <a:p>
            <a:pPr>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2713435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D6E3ACC-6A87-4125-9BDD-7DD4B6D9A5D5}"/>
              </a:ext>
            </a:extLst>
          </p:cNvPr>
          <p:cNvPicPr>
            <a:picLocks/>
          </p:cNvPicPr>
          <p:nvPr/>
        </p:nvPicPr>
        <p:blipFill rotWithShape="1">
          <a:blip r:embed="rId3"/>
          <a:srcRect l="22460" t="26914" r="50248" b="15302"/>
          <a:stretch/>
        </p:blipFill>
        <p:spPr bwMode="auto">
          <a:xfrm>
            <a:off x="2727803" y="598090"/>
            <a:ext cx="6622674" cy="5610686"/>
          </a:xfrm>
          <a:prstGeom prst="rect">
            <a:avLst/>
          </a:prstGeom>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9CC5DE3E-1189-413A-B6DC-B8FECDE343B4}"/>
              </a:ext>
            </a:extLst>
          </p:cNvPr>
          <p:cNvSpPr txBox="1"/>
          <p:nvPr/>
        </p:nvSpPr>
        <p:spPr>
          <a:xfrm>
            <a:off x="9931453" y="5899559"/>
            <a:ext cx="2029605" cy="869513"/>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b="1" spc="-50" dirty="0">
                <a:solidFill>
                  <a:srgbClr val="FFFFFF"/>
                </a:solidFill>
                <a:latin typeface="Times New Roman" panose="02020603050405020304" pitchFamily="18" charset="0"/>
                <a:ea typeface="+mj-ea"/>
                <a:cs typeface="Times New Roman" panose="02020603050405020304" pitchFamily="18" charset="0"/>
              </a:rPr>
              <a:t>(UNODC, 2018)</a:t>
            </a:r>
          </a:p>
        </p:txBody>
      </p:sp>
    </p:spTree>
    <p:extLst>
      <p:ext uri="{BB962C8B-B14F-4D97-AF65-F5344CB8AC3E}">
        <p14:creationId xmlns:p14="http://schemas.microsoft.com/office/powerpoint/2010/main" val="2886674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E02C-549B-48AD-8285-B6DE32EEA78C}"/>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MARIHUANA (CANNABIS) </a:t>
            </a:r>
          </a:p>
        </p:txBody>
      </p:sp>
      <p:sp>
        <p:nvSpPr>
          <p:cNvPr id="3" name="Content Placeholder 2">
            <a:extLst>
              <a:ext uri="{FF2B5EF4-FFF2-40B4-BE49-F238E27FC236}">
                <a16:creationId xmlns:a16="http://schemas.microsoft.com/office/drawing/2014/main" id="{35F2579F-795A-47EB-AC92-2B1E9DBBB1C7}"/>
              </a:ext>
            </a:extLst>
          </p:cNvPr>
          <p:cNvSpPr>
            <a:spLocks noGrp="1"/>
          </p:cNvSpPr>
          <p:nvPr>
            <p:ph idx="1"/>
          </p:nvPr>
        </p:nvSpPr>
        <p:spPr>
          <a:xfrm>
            <a:off x="1097280" y="1957647"/>
            <a:ext cx="10466671" cy="3945467"/>
          </a:xfrm>
        </p:spPr>
        <p:txBody>
          <a:bodyPr>
            <a:normAutofit lnSpcReduction="10000"/>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Cannabis use can have a negative impact in the adolescent brain, resulting in irreversible neurological damage.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Cannabis use among adolescents has increased overtime as it can be viewed as a socially accepted behavior in many countries globally.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Cannabis is the preferred drug of choice among young people. It is often consumed along with other substances.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Social norms in some countries have created a cultural acceptance of Marihuana use.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Early onset is a predictor of chronic substance use among adolescents.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84BD1A1-D766-4D46-AE68-5C3E33F79310}"/>
              </a:ext>
            </a:extLst>
          </p:cNvPr>
          <p:cNvSpPr txBox="1"/>
          <p:nvPr/>
        </p:nvSpPr>
        <p:spPr>
          <a:xfrm>
            <a:off x="8423020" y="6386731"/>
            <a:ext cx="376898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(OAS/CICAD, 2019; UNODC, 2018)</a:t>
            </a:r>
          </a:p>
        </p:txBody>
      </p:sp>
    </p:spTree>
    <p:extLst>
      <p:ext uri="{BB962C8B-B14F-4D97-AF65-F5344CB8AC3E}">
        <p14:creationId xmlns:p14="http://schemas.microsoft.com/office/powerpoint/2010/main" val="993144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D4B0-8974-41C6-B11A-5A6E6677EAE4}"/>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MARIHUANA CONTINUED</a:t>
            </a:r>
          </a:p>
        </p:txBody>
      </p:sp>
      <p:sp>
        <p:nvSpPr>
          <p:cNvPr id="3" name="Content Placeholder 2">
            <a:extLst>
              <a:ext uri="{FF2B5EF4-FFF2-40B4-BE49-F238E27FC236}">
                <a16:creationId xmlns:a16="http://schemas.microsoft.com/office/drawing/2014/main" id="{46B99279-176C-491A-89C5-79F479598C76}"/>
              </a:ext>
            </a:extLst>
          </p:cNvPr>
          <p:cNvSpPr>
            <a:spLocks noGrp="1"/>
          </p:cNvSpPr>
          <p:nvPr>
            <p:ph idx="1"/>
          </p:nvPr>
        </p:nvSpPr>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Smoking Marihuana can lead to breathing problems in the future.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Eating Marihuana can lead to poisoning.</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Using marihuana in adolescence can damage the developing brain.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Research suggest that using marihuana before the age of 16 are at high risk of developing drug use disorders and mental health problems such as anxiety, depression, and personality disorders.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Adolescents experience lack of motivation, poor school performance and general dissatisfaction with life.  </a:t>
            </a:r>
            <a:endParaRPr lang="en-US" dirty="0"/>
          </a:p>
        </p:txBody>
      </p:sp>
      <p:sp>
        <p:nvSpPr>
          <p:cNvPr id="4" name="TextBox 3">
            <a:extLst>
              <a:ext uri="{FF2B5EF4-FFF2-40B4-BE49-F238E27FC236}">
                <a16:creationId xmlns:a16="http://schemas.microsoft.com/office/drawing/2014/main" id="{AAA463FB-E832-4A03-9F57-F0F845C15266}"/>
              </a:ext>
            </a:extLst>
          </p:cNvPr>
          <p:cNvSpPr txBox="1"/>
          <p:nvPr/>
        </p:nvSpPr>
        <p:spPr>
          <a:xfrm>
            <a:off x="6952808" y="6386731"/>
            <a:ext cx="5070619"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(NIDA, 2017; OAS/CICAD, 2019; UNODC, 2018)</a:t>
            </a:r>
          </a:p>
        </p:txBody>
      </p:sp>
    </p:spTree>
    <p:extLst>
      <p:ext uri="{BB962C8B-B14F-4D97-AF65-F5344CB8AC3E}">
        <p14:creationId xmlns:p14="http://schemas.microsoft.com/office/powerpoint/2010/main" val="2128995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Trends in Alcohol, Cigarette and Marijuana Use: 30-day prevalence in 12th graders">
            <a:extLst>
              <a:ext uri="{FF2B5EF4-FFF2-40B4-BE49-F238E27FC236}">
                <a16:creationId xmlns:a16="http://schemas.microsoft.com/office/drawing/2014/main" id="{3A05D073-F407-4084-AE8D-F296E6F949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8571" y="217403"/>
            <a:ext cx="5321746" cy="5979491"/>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B430FE-B559-447D-B51C-F0D24FAF383E}"/>
              </a:ext>
            </a:extLst>
          </p:cNvPr>
          <p:cNvSpPr>
            <a:spLocks noGrp="1"/>
          </p:cNvSpPr>
          <p:nvPr>
            <p:ph idx="1"/>
          </p:nvPr>
        </p:nvSpPr>
        <p:spPr>
          <a:xfrm>
            <a:off x="6487748" y="2577768"/>
            <a:ext cx="4746558" cy="1594603"/>
          </a:xfrm>
        </p:spPr>
        <p:txBody>
          <a:bodyPr>
            <a:normAutofit/>
          </a:bodyPr>
          <a:lstStyle/>
          <a:p>
            <a:r>
              <a:rPr lang="en-US" dirty="0">
                <a:latin typeface="Times New Roman" panose="02020603050405020304" pitchFamily="18" charset="0"/>
                <a:cs typeface="Times New Roman" panose="02020603050405020304" pitchFamily="18" charset="0"/>
              </a:rPr>
              <a:t>Trends in Alcohol, Cigarette and Marijuana Use: 30-day prevalence in 12</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graders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endParaRPr lang="en-US" dirty="0"/>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8071F7B3-EC06-4977-AFAC-8B49C2E8EDC1}"/>
              </a:ext>
            </a:extLst>
          </p:cNvPr>
          <p:cNvSpPr txBox="1"/>
          <p:nvPr/>
        </p:nvSpPr>
        <p:spPr>
          <a:xfrm>
            <a:off x="9628094" y="6458932"/>
            <a:ext cx="228780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(Johnston et al, 2018)</a:t>
            </a:r>
          </a:p>
        </p:txBody>
      </p:sp>
    </p:spTree>
    <p:extLst>
      <p:ext uri="{BB962C8B-B14F-4D97-AF65-F5344CB8AC3E}">
        <p14:creationId xmlns:p14="http://schemas.microsoft.com/office/powerpoint/2010/main" val="3887500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B0CB-43BC-4522-BD3F-E0FF428BC2A8}"/>
              </a:ext>
            </a:extLst>
          </p:cNvPr>
          <p:cNvSpPr>
            <a:spLocks noGrp="1"/>
          </p:cNvSpPr>
          <p:nvPr>
            <p:ph type="title"/>
          </p:nvPr>
        </p:nvSpPr>
        <p:spPr>
          <a:xfrm>
            <a:off x="1066800" y="197824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OTHER SUSBTANCES </a:t>
            </a:r>
          </a:p>
        </p:txBody>
      </p:sp>
    </p:spTree>
    <p:extLst>
      <p:ext uri="{BB962C8B-B14F-4D97-AF65-F5344CB8AC3E}">
        <p14:creationId xmlns:p14="http://schemas.microsoft.com/office/powerpoint/2010/main" val="3326862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30A4D-F5F5-433D-95EF-B9CE74ECE45E}"/>
              </a:ext>
            </a:extLst>
          </p:cNvPr>
          <p:cNvSpPr>
            <a:spLocks noGrp="1"/>
          </p:cNvSpPr>
          <p:nvPr>
            <p:ph type="title"/>
          </p:nvPr>
        </p:nvSpPr>
        <p:spPr>
          <a:xfrm>
            <a:off x="7867744" y="290957"/>
            <a:ext cx="3690257" cy="1450757"/>
          </a:xfrm>
        </p:spPr>
        <p:txBody>
          <a:bodyPr>
            <a:normAutofit/>
          </a:bodyPr>
          <a:lstStyle/>
          <a:p>
            <a:r>
              <a:rPr lang="en-US" sz="4400" b="1" dirty="0">
                <a:latin typeface="Times New Roman" panose="02020603050405020304" pitchFamily="18" charset="0"/>
                <a:cs typeface="Times New Roman" panose="02020603050405020304" pitchFamily="18" charset="0"/>
              </a:rPr>
              <a:t>INHALANTS</a:t>
            </a:r>
          </a:p>
        </p:txBody>
      </p:sp>
      <p:pic>
        <p:nvPicPr>
          <p:cNvPr id="6" name="Picture 5">
            <a:extLst>
              <a:ext uri="{FF2B5EF4-FFF2-40B4-BE49-F238E27FC236}">
                <a16:creationId xmlns:a16="http://schemas.microsoft.com/office/drawing/2014/main" id="{69BFEB9A-4C34-4403-9288-F86313F2DE28}"/>
              </a:ext>
            </a:extLst>
          </p:cNvPr>
          <p:cNvPicPr/>
          <p:nvPr/>
        </p:nvPicPr>
        <p:blipFill rotWithShape="1">
          <a:blip r:embed="rId3"/>
          <a:srcRect l="25066" t="14559" r="26303" b="22801"/>
          <a:stretch/>
        </p:blipFill>
        <p:spPr bwMode="auto">
          <a:xfrm>
            <a:off x="633999" y="794080"/>
            <a:ext cx="6909801" cy="5006408"/>
          </a:xfrm>
          <a:prstGeom prst="rect">
            <a:avLst/>
          </a:prstGeom>
          <a:extLst>
            <a:ext uri="{53640926-AAD7-44D8-BBD7-CCE9431645EC}">
              <a14:shadowObscured xmlns:a14="http://schemas.microsoft.com/office/drawing/2010/main"/>
            </a:ext>
          </a:extLst>
        </p:spPr>
      </p:pic>
      <p:cxnSp>
        <p:nvCxnSpPr>
          <p:cNvPr id="19" name="Straight Connector 1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6505DB-5B8B-4F9D-A1AD-9E125CA7AFA6}"/>
              </a:ext>
            </a:extLst>
          </p:cNvPr>
          <p:cNvSpPr>
            <a:spLocks noGrp="1"/>
          </p:cNvSpPr>
          <p:nvPr>
            <p:ph idx="1"/>
          </p:nvPr>
        </p:nvSpPr>
        <p:spPr>
          <a:xfrm>
            <a:off x="7859485" y="2198914"/>
            <a:ext cx="4129315" cy="3670180"/>
          </a:xfrm>
        </p:spPr>
        <p:txBody>
          <a:bodyPr>
            <a:normAutofit/>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Definition of Inhalants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Volatile Solvents</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Aerosol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Gasses</a:t>
            </a:r>
          </a:p>
          <a:p>
            <a:pPr lvl="1">
              <a:buFont typeface="Arial" panose="020B0604020202020204" pitchFamily="34" charset="0"/>
              <a:buChar char="•"/>
            </a:pPr>
            <a:endParaRPr lang="en-US" sz="3200" dirty="0"/>
          </a:p>
          <a:p>
            <a:pPr lvl="1">
              <a:buFont typeface="Arial" panose="020B0604020202020204" pitchFamily="34" charset="0"/>
              <a:buChar char="•"/>
            </a:pPr>
            <a:endParaRPr lang="en-US" dirty="0"/>
          </a:p>
          <a:p>
            <a:endParaRPr lang="en-US" dirty="0"/>
          </a:p>
        </p:txBody>
      </p:sp>
      <p:sp>
        <p:nvSpPr>
          <p:cNvPr id="20" name="Rectangle 1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4E35D98E-F390-4FA2-9DA3-9EB352D07BF8}"/>
              </a:ext>
            </a:extLst>
          </p:cNvPr>
          <p:cNvSpPr txBox="1"/>
          <p:nvPr/>
        </p:nvSpPr>
        <p:spPr>
          <a:xfrm>
            <a:off x="9077044" y="6444734"/>
            <a:ext cx="3114955" cy="369332"/>
          </a:xfrm>
          <a:prstGeom prst="rect">
            <a:avLst/>
          </a:prstGeom>
          <a:noFill/>
        </p:spPr>
        <p:txBody>
          <a:bodyPr wrap="none" rtlCol="0">
            <a:spAutoFit/>
          </a:bodyPr>
          <a:lstStyle/>
          <a:p>
            <a:pPr>
              <a:spcAft>
                <a:spcPts val="600"/>
              </a:spcAft>
            </a:pPr>
            <a:r>
              <a:rPr lang="en-US" b="1" dirty="0">
                <a:solidFill>
                  <a:schemeClr val="bg1"/>
                </a:solidFill>
                <a:latin typeface="Times New Roman" panose="02020603050405020304" pitchFamily="18" charset="0"/>
                <a:cs typeface="Times New Roman" panose="02020603050405020304" pitchFamily="18" charset="0"/>
              </a:rPr>
              <a:t>(CDC, 2019; SAMHSA, 2017)</a:t>
            </a:r>
          </a:p>
        </p:txBody>
      </p:sp>
    </p:spTree>
    <p:extLst>
      <p:ext uri="{BB962C8B-B14F-4D97-AF65-F5344CB8AC3E}">
        <p14:creationId xmlns:p14="http://schemas.microsoft.com/office/powerpoint/2010/main" val="756461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E6BF6-BAA5-4970-985E-C3B1E74D8BED}"/>
              </a:ext>
            </a:extLst>
          </p:cNvPr>
          <p:cNvSpPr>
            <a:spLocks noGrp="1"/>
          </p:cNvSpPr>
          <p:nvPr>
            <p:ph type="title"/>
          </p:nvPr>
        </p:nvSpPr>
        <p:spPr>
          <a:xfrm>
            <a:off x="955314" y="5390548"/>
            <a:ext cx="10909073" cy="1057655"/>
          </a:xfrm>
        </p:spPr>
        <p:txBody>
          <a:bodyPr vert="horz" lIns="91440" tIns="45720" rIns="91440" bIns="45720" rtlCol="0" anchor="b">
            <a:normAutofit/>
          </a:bodyPr>
          <a:lstStyle/>
          <a:p>
            <a:pPr algn="ctr"/>
            <a:r>
              <a:rPr lang="en-US" b="1" dirty="0">
                <a:solidFill>
                  <a:schemeClr val="accent2"/>
                </a:solidFill>
                <a:latin typeface="Times New Roman" panose="02020603050405020304" pitchFamily="18" charset="0"/>
                <a:cs typeface="Times New Roman" panose="02020603050405020304" pitchFamily="18" charset="0"/>
              </a:rPr>
              <a:t>ABOUT INHALANT USE</a:t>
            </a:r>
          </a:p>
        </p:txBody>
      </p:sp>
      <p:pic>
        <p:nvPicPr>
          <p:cNvPr id="4" name="Picture 3">
            <a:extLst>
              <a:ext uri="{FF2B5EF4-FFF2-40B4-BE49-F238E27FC236}">
                <a16:creationId xmlns:a16="http://schemas.microsoft.com/office/drawing/2014/main" id="{447A3D34-5E91-4940-8B49-97C2D6474103}"/>
              </a:ext>
            </a:extLst>
          </p:cNvPr>
          <p:cNvPicPr/>
          <p:nvPr/>
        </p:nvPicPr>
        <p:blipFill rotWithShape="1">
          <a:blip r:embed="rId3"/>
          <a:srcRect l="11045" t="28019" r="56700" b="6919"/>
          <a:stretch/>
        </p:blipFill>
        <p:spPr bwMode="auto">
          <a:xfrm>
            <a:off x="6578399" y="573706"/>
            <a:ext cx="5285988" cy="4750357"/>
          </a:xfrm>
          <a:prstGeom prst="rect">
            <a:avLst/>
          </a:prstGeom>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F87D63-FE9E-4170-BD21-E8D9FBB296AA}"/>
              </a:ext>
            </a:extLst>
          </p:cNvPr>
          <p:cNvPicPr/>
          <p:nvPr/>
        </p:nvPicPr>
        <p:blipFill rotWithShape="1">
          <a:blip r:embed="rId4"/>
          <a:srcRect l="24818" t="16987" r="26551" b="6479"/>
          <a:stretch/>
        </p:blipFill>
        <p:spPr bwMode="auto">
          <a:xfrm>
            <a:off x="284796" y="247622"/>
            <a:ext cx="5885501" cy="5257037"/>
          </a:xfrm>
          <a:prstGeom prst="rect">
            <a:avLst/>
          </a:prstGeom>
          <a:extLst>
            <a:ext uri="{53640926-AAD7-44D8-BBD7-CCE9431645EC}">
              <a14:shadowObscured xmlns:a14="http://schemas.microsoft.com/office/drawing/2010/main"/>
            </a:ext>
          </a:extLst>
        </p:spPr>
      </p:pic>
      <p:cxnSp>
        <p:nvCxnSpPr>
          <p:cNvPr id="20" name="Straight Connector 19">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32953CB0-9ED3-4959-9F30-6714D841A42A}"/>
              </a:ext>
            </a:extLst>
          </p:cNvPr>
          <p:cNvSpPr txBox="1"/>
          <p:nvPr/>
        </p:nvSpPr>
        <p:spPr>
          <a:xfrm>
            <a:off x="9077044" y="6444734"/>
            <a:ext cx="3114955" cy="369332"/>
          </a:xfrm>
          <a:prstGeom prst="rect">
            <a:avLst/>
          </a:prstGeom>
          <a:noFill/>
        </p:spPr>
        <p:txBody>
          <a:bodyPr wrap="none" rtlCol="0">
            <a:spAutoFit/>
          </a:bodyPr>
          <a:lstStyle/>
          <a:p>
            <a:pPr>
              <a:spcAft>
                <a:spcPts val="600"/>
              </a:spcAft>
            </a:pPr>
            <a:r>
              <a:rPr lang="en-US" b="1" dirty="0">
                <a:solidFill>
                  <a:schemeClr val="bg1"/>
                </a:solidFill>
                <a:latin typeface="Times New Roman" panose="02020603050405020304" pitchFamily="18" charset="0"/>
                <a:cs typeface="Times New Roman" panose="02020603050405020304" pitchFamily="18" charset="0"/>
              </a:rPr>
              <a:t>(CDC, 2019; SAMHSA, 2017)</a:t>
            </a:r>
          </a:p>
        </p:txBody>
      </p:sp>
    </p:spTree>
    <p:extLst>
      <p:ext uri="{BB962C8B-B14F-4D97-AF65-F5344CB8AC3E}">
        <p14:creationId xmlns:p14="http://schemas.microsoft.com/office/powerpoint/2010/main" val="3752804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38AB-8BC6-4EC4-802F-51266E1EA09E}"/>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COCAINE &amp; ECSTASY </a:t>
            </a:r>
          </a:p>
        </p:txBody>
      </p:sp>
      <p:sp>
        <p:nvSpPr>
          <p:cNvPr id="3" name="Content Placeholder 2">
            <a:extLst>
              <a:ext uri="{FF2B5EF4-FFF2-40B4-BE49-F238E27FC236}">
                <a16:creationId xmlns:a16="http://schemas.microsoft.com/office/drawing/2014/main" id="{D2B25C4E-3C0E-40F9-A157-27691FF1C0D2}"/>
              </a:ext>
            </a:extLst>
          </p:cNvPr>
          <p:cNvSpPr>
            <a:spLocks noGrp="1"/>
          </p:cNvSpPr>
          <p:nvPr>
            <p:ph idx="1"/>
          </p:nvPr>
        </p:nvSpPr>
        <p:spPr>
          <a:xfrm>
            <a:off x="387458" y="1737360"/>
            <a:ext cx="11484244" cy="5120640"/>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Cocaine</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Indicators of cocaine use vary by population, past year prevalence ranges from 0.03% to almost 2%.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clear differences in cocaine use among boys and girls in secondary school, with higher rates of use among boys.</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 use in the general population ranges from 0.01% to a maximum of 0.9%.</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“Ecstasy” use tends to be higher among boys than girls—except for Guatemala, Panama, and Uruguay, where they are roughly equal.</a:t>
            </a:r>
          </a:p>
          <a:p>
            <a:pPr lvl="1">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Club drugs such as “ecstasy”, methamphetamine, cocaine, ketamine, LSD and GHB are used in high-income countries</a:t>
            </a:r>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5FE061A5-05D6-4C7F-AD35-8097E78002E2}"/>
              </a:ext>
            </a:extLst>
          </p:cNvPr>
          <p:cNvSpPr txBox="1"/>
          <p:nvPr/>
        </p:nvSpPr>
        <p:spPr>
          <a:xfrm>
            <a:off x="8440615" y="6488668"/>
            <a:ext cx="3826689"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(OAS/CICAD, 2019; UNODC, 2018)</a:t>
            </a:r>
          </a:p>
        </p:txBody>
      </p:sp>
    </p:spTree>
    <p:extLst>
      <p:ext uri="{BB962C8B-B14F-4D97-AF65-F5344CB8AC3E}">
        <p14:creationId xmlns:p14="http://schemas.microsoft.com/office/powerpoint/2010/main" val="2442543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EBD70-8432-4012-BF86-8963DE9D6E36}"/>
              </a:ext>
            </a:extLst>
          </p:cNvPr>
          <p:cNvSpPr>
            <a:spLocks noGrp="1"/>
          </p:cNvSpPr>
          <p:nvPr>
            <p:ph type="title"/>
          </p:nvPr>
        </p:nvSpPr>
        <p:spPr>
          <a:xfrm>
            <a:off x="4974771" y="634946"/>
            <a:ext cx="6574972" cy="1450757"/>
          </a:xfrm>
        </p:spPr>
        <p:txBody>
          <a:bodyPr>
            <a:normAutofit/>
          </a:bodyPr>
          <a:lstStyle/>
          <a:p>
            <a:r>
              <a:rPr lang="en-US" sz="4400" b="1" dirty="0">
                <a:solidFill>
                  <a:schemeClr val="accent2"/>
                </a:solidFill>
                <a:latin typeface="Times New Roman" panose="02020603050405020304" pitchFamily="18" charset="0"/>
                <a:cs typeface="Times New Roman" panose="02020603050405020304" pitchFamily="18" charset="0"/>
              </a:rPr>
              <a:t>OPIOIDS &amp; PRESCRIPTION DRUGS </a:t>
            </a:r>
          </a:p>
        </p:txBody>
      </p:sp>
      <p:pic>
        <p:nvPicPr>
          <p:cNvPr id="5" name="Picture 4" descr="A screenshot of a cell phone&#10;&#10;Description automatically generated">
            <a:extLst>
              <a:ext uri="{FF2B5EF4-FFF2-40B4-BE49-F238E27FC236}">
                <a16:creationId xmlns:a16="http://schemas.microsoft.com/office/drawing/2014/main" id="{9550D6B5-6A93-42CA-9117-7C69874BE255}"/>
              </a:ext>
            </a:extLst>
          </p:cNvPr>
          <p:cNvPicPr/>
          <p:nvPr/>
        </p:nvPicPr>
        <p:blipFill rotWithShape="1">
          <a:blip r:embed="rId3"/>
          <a:srcRect l="8997" t="23181" r="71708" b="36955"/>
          <a:stretch/>
        </p:blipFill>
        <p:spPr bwMode="auto">
          <a:xfrm>
            <a:off x="633999" y="972240"/>
            <a:ext cx="4001315" cy="4650087"/>
          </a:xfrm>
          <a:prstGeom prst="rect">
            <a:avLst/>
          </a:prstGeom>
          <a:extLst>
            <a:ext uri="{53640926-AAD7-44D8-BBD7-CCE9431645EC}">
              <a14:shadowObscured xmlns:a14="http://schemas.microsoft.com/office/drawing/2010/main"/>
            </a:ext>
          </a:extLst>
        </p:spPr>
      </p:pic>
      <p:cxnSp>
        <p:nvCxnSpPr>
          <p:cNvPr id="19"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4B576D-ADEB-402E-8CF5-661CC539BFB3}"/>
              </a:ext>
            </a:extLst>
          </p:cNvPr>
          <p:cNvSpPr>
            <a:spLocks noGrp="1"/>
          </p:cNvSpPr>
          <p:nvPr>
            <p:ph idx="1"/>
          </p:nvPr>
        </p:nvSpPr>
        <p:spPr>
          <a:xfrm>
            <a:off x="4805042" y="2194973"/>
            <a:ext cx="7217230" cy="4387863"/>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Opioid use has increased over time.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Heroin is an opioid and the only illegal drug across the world.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Prescribed opioids include; oxycodone (OxyContin®), hydrocodone (Vicodin®), codeine, and morphine, among others.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In 2016, 3.6 percent of adolescents ages 12-17 reported misusing opioids over the past year.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Females are more likely to misuse prescription opioids.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Youth Opioid use is directly linked to sexual risk behavior.  </a:t>
            </a:r>
          </a:p>
          <a:p>
            <a:pPr>
              <a:buFont typeface="Arial" panose="020B0604020202020204" pitchFamily="34" charset="0"/>
              <a:buChar char="•"/>
            </a:pPr>
            <a:endParaRPr lang="en-US" dirty="0"/>
          </a:p>
        </p:txBody>
      </p:sp>
      <p:sp>
        <p:nvSpPr>
          <p:cNvPr id="20"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7283D6DF-ABEB-46A1-9FBC-60A1AED03221}"/>
              </a:ext>
            </a:extLst>
          </p:cNvPr>
          <p:cNvSpPr txBox="1"/>
          <p:nvPr/>
        </p:nvSpPr>
        <p:spPr>
          <a:xfrm>
            <a:off x="8653852" y="6465421"/>
            <a:ext cx="3538148" cy="369332"/>
          </a:xfrm>
          <a:prstGeom prst="rect">
            <a:avLst/>
          </a:prstGeom>
          <a:noFill/>
        </p:spPr>
        <p:txBody>
          <a:bodyPr wrap="none" rtlCol="0">
            <a:spAutoFit/>
          </a:bodyPr>
          <a:lstStyle/>
          <a:p>
            <a:pPr>
              <a:spcAft>
                <a:spcPts val="600"/>
              </a:spcAft>
            </a:pPr>
            <a:r>
              <a:rPr lang="en-US" b="1">
                <a:solidFill>
                  <a:schemeClr val="bg1"/>
                </a:solidFill>
                <a:latin typeface="Times New Roman" panose="02020603050405020304" pitchFamily="18" charset="0"/>
                <a:cs typeface="Times New Roman" panose="02020603050405020304" pitchFamily="18" charset="0"/>
              </a:rPr>
              <a:t>(HHS, 2019; Hudgings et al, 2019)</a:t>
            </a:r>
          </a:p>
        </p:txBody>
      </p:sp>
    </p:spTree>
    <p:extLst>
      <p:ext uri="{BB962C8B-B14F-4D97-AF65-F5344CB8AC3E}">
        <p14:creationId xmlns:p14="http://schemas.microsoft.com/office/powerpoint/2010/main" val="409287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E7A3-3D72-4102-A983-AAEE93E5B404}"/>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OTHER TRENDS </a:t>
            </a:r>
          </a:p>
        </p:txBody>
      </p:sp>
      <p:sp>
        <p:nvSpPr>
          <p:cNvPr id="3" name="Content Placeholder 2">
            <a:extLst>
              <a:ext uri="{FF2B5EF4-FFF2-40B4-BE49-F238E27FC236}">
                <a16:creationId xmlns:a16="http://schemas.microsoft.com/office/drawing/2014/main" id="{7B9CED04-CCDA-47F5-85A7-69E7E4B20355}"/>
              </a:ext>
            </a:extLst>
          </p:cNvPr>
          <p:cNvSpPr>
            <a:spLocks noGrp="1"/>
          </p:cNvSpPr>
          <p:nvPr>
            <p:ph idx="1"/>
          </p:nvPr>
        </p:nvSpPr>
        <p:spPr>
          <a:xfrm>
            <a:off x="265090" y="1737360"/>
            <a:ext cx="11722780" cy="4579622"/>
          </a:xfrm>
        </p:spPr>
        <p:txBody>
          <a:bodyPr>
            <a:no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Bath Salts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“Bath salts” are usually swallowed, snorted through the nose, inhaled, or injected with a needle. Snorting or injecting is the most harmful.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Bath salts can produce feelings of joy and increased social interaction, including an increased sex drive. But they can also cause paranoia, nervousness, and hallucinations (seeing or hearing things that are not real).</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Researchers do know that bath salts are chemically like amphetamines, cocaine, and MDMA.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 of adolescents has used bath salts.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Energy Drinks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 caffeine content per serving.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adolescent energy drink consumption has significantly increased in the past 10 years.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CDC reports that drinkers aged 15 to 23 who mix alcohol with energy drinks are four times more likely to binge drink at high intensity (i.e., consume six or more drinks per binge episode) than drinkers who do not mix alcohol with energy drinks.</a:t>
            </a:r>
          </a:p>
        </p:txBody>
      </p:sp>
      <p:sp>
        <p:nvSpPr>
          <p:cNvPr id="4" name="TextBox 3">
            <a:extLst>
              <a:ext uri="{FF2B5EF4-FFF2-40B4-BE49-F238E27FC236}">
                <a16:creationId xmlns:a16="http://schemas.microsoft.com/office/drawing/2014/main" id="{2807226B-566D-432B-A5AD-6C436C81803B}"/>
              </a:ext>
            </a:extLst>
          </p:cNvPr>
          <p:cNvSpPr txBox="1"/>
          <p:nvPr/>
        </p:nvSpPr>
        <p:spPr>
          <a:xfrm>
            <a:off x="7347725" y="6488668"/>
            <a:ext cx="484427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(CDC, 2018; NIDA, 2019; Ruiz &amp; Scherr, 2018)</a:t>
            </a:r>
          </a:p>
        </p:txBody>
      </p:sp>
    </p:spTree>
    <p:extLst>
      <p:ext uri="{BB962C8B-B14F-4D97-AF65-F5344CB8AC3E}">
        <p14:creationId xmlns:p14="http://schemas.microsoft.com/office/powerpoint/2010/main" val="309330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5F2B-88AC-4647-9368-322AF9D99AB8}"/>
              </a:ext>
            </a:extLst>
          </p:cNvPr>
          <p:cNvSpPr>
            <a:spLocks noGrp="1"/>
          </p:cNvSpPr>
          <p:nvPr>
            <p:ph type="title"/>
          </p:nvPr>
        </p:nvSpPr>
        <p:spPr>
          <a:xfrm>
            <a:off x="536188" y="0"/>
            <a:ext cx="11241544" cy="1715643"/>
          </a:xfrm>
        </p:spPr>
        <p:txBody>
          <a:bodyPr>
            <a:normAutofit/>
          </a:bodyPr>
          <a:lstStyle/>
          <a:p>
            <a:pPr algn="ctr"/>
            <a:r>
              <a:rPr lang="en-US" sz="3600" b="1" dirty="0">
                <a:solidFill>
                  <a:schemeClr val="accent2"/>
                </a:solidFill>
                <a:latin typeface="Times New Roman" panose="02020603050405020304" pitchFamily="18" charset="0"/>
                <a:cs typeface="Times New Roman" panose="02020603050405020304" pitchFamily="18" charset="0"/>
              </a:rPr>
              <a:t>ADOLESCENT SUSBTANCE USE AS A PUBLIC HEALTH CRISIS</a:t>
            </a:r>
          </a:p>
        </p:txBody>
      </p:sp>
      <p:sp>
        <p:nvSpPr>
          <p:cNvPr id="3" name="Content Placeholder 2">
            <a:extLst>
              <a:ext uri="{FF2B5EF4-FFF2-40B4-BE49-F238E27FC236}">
                <a16:creationId xmlns:a16="http://schemas.microsoft.com/office/drawing/2014/main" id="{1DC58069-92AE-47AF-B545-1DBB99A433E4}"/>
              </a:ext>
            </a:extLst>
          </p:cNvPr>
          <p:cNvSpPr>
            <a:spLocks noGrp="1"/>
          </p:cNvSpPr>
          <p:nvPr>
            <p:ph idx="1"/>
          </p:nvPr>
        </p:nvSpPr>
        <p:spPr>
          <a:xfrm>
            <a:off x="950456" y="1806974"/>
            <a:ext cx="10485120" cy="4602589"/>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 substance use is a global public health problem. The harmful use of alcohol causes disease, social and economic burdens in societies.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Drug use and health consequences is highest among young people.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Early use of substances increases a person’s chances of developing an addiction.  Drugs change brains—and this can lead to serious neurological damage, drug misuse and other serious problems. </a:t>
            </a:r>
          </a:p>
        </p:txBody>
      </p:sp>
      <p:sp>
        <p:nvSpPr>
          <p:cNvPr id="4" name="Rectangle 3">
            <a:extLst>
              <a:ext uri="{FF2B5EF4-FFF2-40B4-BE49-F238E27FC236}">
                <a16:creationId xmlns:a16="http://schemas.microsoft.com/office/drawing/2014/main" id="{41CE0D85-DE45-4474-9487-324444D3F9B0}"/>
              </a:ext>
            </a:extLst>
          </p:cNvPr>
          <p:cNvSpPr/>
          <p:nvPr/>
        </p:nvSpPr>
        <p:spPr>
          <a:xfrm>
            <a:off x="6156960" y="6409563"/>
            <a:ext cx="5776261" cy="369332"/>
          </a:xfrm>
          <a:prstGeom prst="rect">
            <a:avLst/>
          </a:prstGeom>
        </p:spPr>
        <p:txBody>
          <a:bodyPr wrap="none">
            <a:spAutoFit/>
          </a:bodyPr>
          <a:lstStyle/>
          <a:p>
            <a:r>
              <a:rPr lang="en-US" dirty="0">
                <a:solidFill>
                  <a:schemeClr val="bg1"/>
                </a:solidFill>
              </a:rPr>
              <a:t>(</a:t>
            </a:r>
            <a:r>
              <a:rPr lang="en-US" b="1" dirty="0">
                <a:solidFill>
                  <a:schemeClr val="bg1"/>
                </a:solidFill>
                <a:latin typeface="Times New Roman" panose="02020603050405020304" pitchFamily="18" charset="0"/>
                <a:cs typeface="Times New Roman" panose="02020603050405020304" pitchFamily="18" charset="0"/>
              </a:rPr>
              <a:t>PLNDP, 2001, UNODC, 2018; WHO, 2001, WHO, 2014) </a:t>
            </a:r>
          </a:p>
        </p:txBody>
      </p:sp>
    </p:spTree>
    <p:extLst>
      <p:ext uri="{BB962C8B-B14F-4D97-AF65-F5344CB8AC3E}">
        <p14:creationId xmlns:p14="http://schemas.microsoft.com/office/powerpoint/2010/main" val="2536003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E6AE-0C65-4C3C-866B-40353FAD45F4}"/>
              </a:ext>
            </a:extLst>
          </p:cNvPr>
          <p:cNvSpPr>
            <a:spLocks noGrp="1"/>
          </p:cNvSpPr>
          <p:nvPr>
            <p:ph type="title"/>
          </p:nvPr>
        </p:nvSpPr>
        <p:spPr/>
        <p:txBody>
          <a:bodyPr/>
          <a:lstStyle/>
          <a:p>
            <a:r>
              <a:rPr lang="en-US" b="1" dirty="0">
                <a:solidFill>
                  <a:schemeClr val="accent2"/>
                </a:solidFill>
                <a:latin typeface="Times New Roman" panose="02020603050405020304" pitchFamily="18" charset="0"/>
                <a:cs typeface="Times New Roman" panose="02020603050405020304" pitchFamily="18" charset="0"/>
              </a:rPr>
              <a:t>OTHER TRENDS </a:t>
            </a:r>
            <a:endParaRPr lang="en-US" dirty="0"/>
          </a:p>
        </p:txBody>
      </p:sp>
      <p:sp>
        <p:nvSpPr>
          <p:cNvPr id="3" name="Content Placeholder 2">
            <a:extLst>
              <a:ext uri="{FF2B5EF4-FFF2-40B4-BE49-F238E27FC236}">
                <a16:creationId xmlns:a16="http://schemas.microsoft.com/office/drawing/2014/main" id="{54F108D2-6EAF-4094-86D7-EB833192A18C}"/>
              </a:ext>
            </a:extLst>
          </p:cNvPr>
          <p:cNvSpPr>
            <a:spLocks noGrp="1"/>
          </p:cNvSpPr>
          <p:nvPr>
            <p:ph idx="1"/>
          </p:nvPr>
        </p:nvSpPr>
        <p:spPr>
          <a:xfrm>
            <a:off x="1215267" y="2050365"/>
            <a:ext cx="7338797" cy="4023360"/>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E-cigarettes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Contain nicotine a highly addictive substance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Trend that began with the introduction of e-cigarettes to help smokers quit cigarettes.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Adolescent use had increased throughout the past few years in developed countries.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study found that user characteristics are mostly white male and female adolescents.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 average of 25% of students used e-cigarettes, which is correlated to use of other substances.</a:t>
            </a:r>
          </a:p>
          <a:p>
            <a:pPr lvl="1">
              <a:buFont typeface="Arial" panose="020B0604020202020204" pitchFamily="34" charset="0"/>
              <a:buChar char="•"/>
            </a:pPr>
            <a:r>
              <a:rPr lang="en-US" dirty="0"/>
              <a:t>Data from the 2019 Monitoring the Future Survey of 8th, 10th and 12th graders show alarmingly high rates of e-cigarette use compared to just a year ago, with rates doubling in the past two years. </a:t>
            </a:r>
            <a:endParaRPr lang="en-US" sz="2000"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2E4C7B57-EAB9-4084-AAF1-980928C8759E}"/>
              </a:ext>
            </a:extLst>
          </p:cNvPr>
          <p:cNvSpPr txBox="1"/>
          <p:nvPr/>
        </p:nvSpPr>
        <p:spPr>
          <a:xfrm>
            <a:off x="7480454" y="6488668"/>
            <a:ext cx="471154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(CDC, 2020; </a:t>
            </a:r>
            <a:r>
              <a:rPr lang="en-US" b="1" dirty="0" err="1">
                <a:solidFill>
                  <a:schemeClr val="bg1"/>
                </a:solidFill>
                <a:latin typeface="Times New Roman" panose="02020603050405020304" pitchFamily="18" charset="0"/>
                <a:cs typeface="Times New Roman" panose="02020603050405020304" pitchFamily="18" charset="0"/>
              </a:rPr>
              <a:t>Hrywna</a:t>
            </a:r>
            <a:r>
              <a:rPr lang="en-US" b="1" dirty="0">
                <a:solidFill>
                  <a:schemeClr val="bg1"/>
                </a:solidFill>
                <a:latin typeface="Times New Roman" panose="02020603050405020304" pitchFamily="18" charset="0"/>
                <a:cs typeface="Times New Roman" panose="02020603050405020304" pitchFamily="18" charset="0"/>
              </a:rPr>
              <a:t> et al, 2020; NIDA, 2019)</a:t>
            </a:r>
          </a:p>
        </p:txBody>
      </p:sp>
      <p:pic>
        <p:nvPicPr>
          <p:cNvPr id="1026" name="Picture 2" descr="Illustrations of the different e-cigarette devices such as JUUL, Mark Ten Elite and PAX Era.">
            <a:extLst>
              <a:ext uri="{FF2B5EF4-FFF2-40B4-BE49-F238E27FC236}">
                <a16:creationId xmlns:a16="http://schemas.microsoft.com/office/drawing/2014/main" id="{AE161D91-67DA-4EB0-B44F-D7A42715F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537" y="631669"/>
            <a:ext cx="333375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558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6A3A02-9B3B-4FA8-A029-9481B00BC9A1}"/>
              </a:ext>
            </a:extLst>
          </p:cNvPr>
          <p:cNvPicPr/>
          <p:nvPr/>
        </p:nvPicPr>
        <p:blipFill rotWithShape="1">
          <a:blip r:embed="rId3"/>
          <a:srcRect l="13140" t="15173" r="11061" b="6970"/>
          <a:stretch/>
        </p:blipFill>
        <p:spPr bwMode="auto">
          <a:xfrm>
            <a:off x="942974" y="168910"/>
            <a:ext cx="10288905" cy="601853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37D132C9-185D-42C2-8C79-0CF5583C8D0B}"/>
              </a:ext>
            </a:extLst>
          </p:cNvPr>
          <p:cNvSpPr txBox="1"/>
          <p:nvPr/>
        </p:nvSpPr>
        <p:spPr>
          <a:xfrm>
            <a:off x="10104120" y="6334998"/>
            <a:ext cx="190308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 2018)</a:t>
            </a:r>
          </a:p>
        </p:txBody>
      </p:sp>
    </p:spTree>
    <p:extLst>
      <p:ext uri="{BB962C8B-B14F-4D97-AF65-F5344CB8AC3E}">
        <p14:creationId xmlns:p14="http://schemas.microsoft.com/office/powerpoint/2010/main" val="1626055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6A7F-8A48-4A4A-A61C-03BBEE138BF7}"/>
              </a:ext>
            </a:extLst>
          </p:cNvPr>
          <p:cNvSpPr>
            <a:spLocks noGrp="1"/>
          </p:cNvSpPr>
          <p:nvPr>
            <p:ph type="title"/>
          </p:nvPr>
        </p:nvSpPr>
        <p:spPr>
          <a:xfrm>
            <a:off x="248920" y="0"/>
            <a:ext cx="1175512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ROUTES OF  DRUG ADMINISTRATION</a:t>
            </a:r>
          </a:p>
        </p:txBody>
      </p:sp>
      <p:sp>
        <p:nvSpPr>
          <p:cNvPr id="3" name="Content Placeholder 2">
            <a:extLst>
              <a:ext uri="{FF2B5EF4-FFF2-40B4-BE49-F238E27FC236}">
                <a16:creationId xmlns:a16="http://schemas.microsoft.com/office/drawing/2014/main" id="{58267E59-9FB8-4C92-BAF6-7E9DC5AE9077}"/>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Oral – swallowed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Sublingually –Placed under tongue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Buccally – Placed between cheek/gums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IV – Given by injection into vein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Rectal –Placed into rectum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Ocular route- Placed in the eye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Nasally -Sprayed into the nose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Inhalation –Inhaling vapors by mouth and/or nose into lungs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Applied to the skin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97534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6026-2D44-48B1-8896-7284570C62CB}"/>
              </a:ext>
            </a:extLst>
          </p:cNvPr>
          <p:cNvSpPr>
            <a:spLocks noGrp="1"/>
          </p:cNvSpPr>
          <p:nvPr>
            <p:ph type="title"/>
          </p:nvPr>
        </p:nvSpPr>
        <p:spPr>
          <a:xfrm>
            <a:off x="624840" y="2263353"/>
            <a:ext cx="10942320" cy="1450757"/>
          </a:xfrm>
        </p:spPr>
        <p:txBody>
          <a:bodyPr>
            <a:noAutofit/>
          </a:bodyPr>
          <a:lstStyle/>
          <a:p>
            <a:pPr algn="ctr"/>
            <a:r>
              <a:rPr lang="en-US" sz="3600" b="1" dirty="0">
                <a:solidFill>
                  <a:schemeClr val="accent2"/>
                </a:solidFill>
                <a:latin typeface="Times New Roman" panose="02020603050405020304" pitchFamily="18" charset="0"/>
                <a:cs typeface="Times New Roman" panose="02020603050405020304" pitchFamily="18" charset="0"/>
              </a:rPr>
              <a:t>PREDISPOSITION TO SUBSTANCE USE/ABUSE</a:t>
            </a:r>
          </a:p>
        </p:txBody>
      </p:sp>
    </p:spTree>
    <p:extLst>
      <p:ext uri="{BB962C8B-B14F-4D97-AF65-F5344CB8AC3E}">
        <p14:creationId xmlns:p14="http://schemas.microsoft.com/office/powerpoint/2010/main" val="1849357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024A58E4-B13D-4446-85E4-CD29792A2A5C}"/>
              </a:ext>
            </a:extLst>
          </p:cNvPr>
          <p:cNvPicPr/>
          <p:nvPr/>
        </p:nvPicPr>
        <p:blipFill rotWithShape="1">
          <a:blip r:embed="rId3"/>
          <a:srcRect l="8438" t="9927" r="38338" b="6920"/>
          <a:stretch/>
        </p:blipFill>
        <p:spPr bwMode="auto">
          <a:xfrm>
            <a:off x="633999" y="671454"/>
            <a:ext cx="6275667" cy="5515092"/>
          </a:xfrm>
          <a:prstGeom prst="rect">
            <a:avLst/>
          </a:prstGeom>
          <a:extLst>
            <a:ext uri="{53640926-AAD7-44D8-BBD7-CCE9431645EC}">
              <a14:shadowObscured xmlns:a14="http://schemas.microsoft.com/office/drawing/2010/main"/>
            </a:ext>
          </a:extLst>
        </p:spPr>
      </p:pic>
      <p:sp>
        <p:nvSpPr>
          <p:cNvPr id="2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106FA50-EDE2-448C-9403-F5651D6DDE8E}"/>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b="1" dirty="0">
                <a:solidFill>
                  <a:srgbClr val="FFFFFF"/>
                </a:solidFill>
                <a:latin typeface="Times New Roman" panose="02020603050405020304" pitchFamily="18" charset="0"/>
                <a:cs typeface="Times New Roman" panose="02020603050405020304" pitchFamily="18" charset="0"/>
              </a:rPr>
              <a:t>GENETICS</a:t>
            </a:r>
          </a:p>
        </p:txBody>
      </p:sp>
      <p:sp>
        <p:nvSpPr>
          <p:cNvPr id="29"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60A88F55-5D60-4900-A854-7A297CE39E7D}"/>
              </a:ext>
            </a:extLst>
          </p:cNvPr>
          <p:cNvSpPr txBox="1"/>
          <p:nvPr/>
        </p:nvSpPr>
        <p:spPr>
          <a:xfrm>
            <a:off x="8287461" y="6149650"/>
            <a:ext cx="3236784"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(Bevilacqua &amp; Goldman, 2009)</a:t>
            </a:r>
          </a:p>
        </p:txBody>
      </p:sp>
    </p:spTree>
    <p:extLst>
      <p:ext uri="{BB962C8B-B14F-4D97-AF65-F5344CB8AC3E}">
        <p14:creationId xmlns:p14="http://schemas.microsoft.com/office/powerpoint/2010/main" val="3329996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6A013-3D1E-4EB1-8903-E9FE0B2858AF}"/>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Predisposition due to Mental Health vulnerabilities </a:t>
            </a:r>
          </a:p>
        </p:txBody>
      </p:sp>
      <p:sp>
        <p:nvSpPr>
          <p:cNvPr id="3" name="Content Placeholder 2">
            <a:extLst>
              <a:ext uri="{FF2B5EF4-FFF2-40B4-BE49-F238E27FC236}">
                <a16:creationId xmlns:a16="http://schemas.microsoft.com/office/drawing/2014/main" id="{7140723D-C9F4-4F9E-B7BB-699FFCAFFAFB}"/>
              </a:ext>
            </a:extLst>
          </p:cNvPr>
          <p:cNvSpPr>
            <a:spLocks noGrp="1"/>
          </p:cNvSpPr>
          <p:nvPr>
            <p:ph idx="1"/>
          </p:nvPr>
        </p:nvSpPr>
        <p:spPr>
          <a:xfrm>
            <a:off x="1566334" y="2453119"/>
            <a:ext cx="5151120" cy="3838786"/>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Learning Disorders (ADD/ADHD)</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Mental Illness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Childhood Trauma </a:t>
            </a:r>
          </a:p>
          <a:p>
            <a:endParaRPr lang="en-US" dirty="0"/>
          </a:p>
        </p:txBody>
      </p:sp>
      <p:sp>
        <p:nvSpPr>
          <p:cNvPr id="4" name="TextBox 3">
            <a:extLst>
              <a:ext uri="{FF2B5EF4-FFF2-40B4-BE49-F238E27FC236}">
                <a16:creationId xmlns:a16="http://schemas.microsoft.com/office/drawing/2014/main" id="{3DD5344D-FD59-45EF-921A-93F09EA83F0E}"/>
              </a:ext>
            </a:extLst>
          </p:cNvPr>
          <p:cNvSpPr txBox="1"/>
          <p:nvPr/>
        </p:nvSpPr>
        <p:spPr>
          <a:xfrm>
            <a:off x="7946414" y="6386731"/>
            <a:ext cx="424558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(APA, 2001; NIDA, 2018; NCTSN, 2008)</a:t>
            </a:r>
          </a:p>
        </p:txBody>
      </p:sp>
    </p:spTree>
    <p:extLst>
      <p:ext uri="{BB962C8B-B14F-4D97-AF65-F5344CB8AC3E}">
        <p14:creationId xmlns:p14="http://schemas.microsoft.com/office/powerpoint/2010/main" val="2881244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0E186-8B36-4284-93BA-FF9D29FB4198}"/>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GENERAL RISK/PROTECTIVE FACTORS </a:t>
            </a:r>
          </a:p>
        </p:txBody>
      </p:sp>
      <p:sp>
        <p:nvSpPr>
          <p:cNvPr id="3" name="Content Placeholder 2">
            <a:extLst>
              <a:ext uri="{FF2B5EF4-FFF2-40B4-BE49-F238E27FC236}">
                <a16:creationId xmlns:a16="http://schemas.microsoft.com/office/drawing/2014/main" id="{F003624A-DFF9-4375-9E4C-5350DFE1DF38}"/>
              </a:ext>
            </a:extLst>
          </p:cNvPr>
          <p:cNvSpPr>
            <a:spLocks noGrp="1"/>
          </p:cNvSpPr>
          <p:nvPr>
            <p:ph idx="1"/>
          </p:nvPr>
        </p:nvSpPr>
        <p:spPr>
          <a:xfrm>
            <a:off x="1264920" y="2013374"/>
            <a:ext cx="4367784"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Child’s attachment style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Household Environment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Early onset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Self-esteem </a:t>
            </a:r>
          </a:p>
        </p:txBody>
      </p:sp>
      <p:sp>
        <p:nvSpPr>
          <p:cNvPr id="4" name="TextBox 3">
            <a:extLst>
              <a:ext uri="{FF2B5EF4-FFF2-40B4-BE49-F238E27FC236}">
                <a16:creationId xmlns:a16="http://schemas.microsoft.com/office/drawing/2014/main" id="{50E73A23-F57E-4EAC-ACE6-8F6545F4A310}"/>
              </a:ext>
            </a:extLst>
          </p:cNvPr>
          <p:cNvSpPr txBox="1"/>
          <p:nvPr/>
        </p:nvSpPr>
        <p:spPr>
          <a:xfrm>
            <a:off x="5963606" y="6433804"/>
            <a:ext cx="6070957"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(CDC, 2019; DHHS, 2011; Maharaj et al, 2009; NIDA, 2003)</a:t>
            </a:r>
          </a:p>
        </p:txBody>
      </p:sp>
      <p:sp>
        <p:nvSpPr>
          <p:cNvPr id="5" name="Content Placeholder 2">
            <a:extLst>
              <a:ext uri="{FF2B5EF4-FFF2-40B4-BE49-F238E27FC236}">
                <a16:creationId xmlns:a16="http://schemas.microsoft.com/office/drawing/2014/main" id="{6536F629-E8C1-4BCD-9D06-FEE39F3427D9}"/>
              </a:ext>
            </a:extLst>
          </p:cNvPr>
          <p:cNvSpPr txBox="1">
            <a:spLocks/>
          </p:cNvSpPr>
          <p:nvPr/>
        </p:nvSpPr>
        <p:spPr>
          <a:xfrm>
            <a:off x="7050024" y="2088311"/>
            <a:ext cx="4367784"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Academic performance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Peers &amp; social norms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Community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Poverty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529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D5DD58D-594B-4696-8D89-2DF1039BBB55}"/>
              </a:ext>
            </a:extLst>
          </p:cNvPr>
          <p:cNvPicPr>
            <a:picLocks noGrp="1"/>
          </p:cNvPicPr>
          <p:nvPr>
            <p:ph idx="1"/>
          </p:nvPr>
        </p:nvPicPr>
        <p:blipFill rotWithShape="1">
          <a:blip r:embed="rId3"/>
          <a:srcRect l="25036" t="30135" r="28292" b="23048"/>
          <a:stretch/>
        </p:blipFill>
        <p:spPr bwMode="auto">
          <a:xfrm>
            <a:off x="1036517" y="521208"/>
            <a:ext cx="10043859" cy="5810632"/>
          </a:xfrm>
          <a:prstGeom prst="rect">
            <a:avLst/>
          </a:prstGeom>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9DC5F4C-FDC2-4B59-BB43-55C325E0AC82}"/>
              </a:ext>
            </a:extLst>
          </p:cNvPr>
          <p:cNvSpPr txBox="1"/>
          <p:nvPr/>
        </p:nvSpPr>
        <p:spPr>
          <a:xfrm>
            <a:off x="9907247" y="6464808"/>
            <a:ext cx="1762021"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(UNODC, 2018)</a:t>
            </a:r>
          </a:p>
        </p:txBody>
      </p:sp>
    </p:spTree>
    <p:extLst>
      <p:ext uri="{BB962C8B-B14F-4D97-AF65-F5344CB8AC3E}">
        <p14:creationId xmlns:p14="http://schemas.microsoft.com/office/powerpoint/2010/main" val="1997227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D708-62DF-46F9-ABA1-9889F0E7A73A}"/>
              </a:ext>
            </a:extLst>
          </p:cNvPr>
          <p:cNvSpPr>
            <a:spLocks noGrp="1"/>
          </p:cNvSpPr>
          <p:nvPr>
            <p:ph type="title"/>
          </p:nvPr>
        </p:nvSpPr>
        <p:spPr/>
        <p:txBody>
          <a:bodyPr>
            <a:normAutofit/>
          </a:bodyPr>
          <a:lstStyle/>
          <a:p>
            <a:pPr algn="ctr"/>
            <a:r>
              <a:rPr lang="en-US" sz="5400" b="1" dirty="0">
                <a:solidFill>
                  <a:schemeClr val="accent2"/>
                </a:solidFill>
                <a:latin typeface="Times New Roman" panose="02020603050405020304" pitchFamily="18" charset="0"/>
                <a:cs typeface="Times New Roman" panose="02020603050405020304" pitchFamily="18" charset="0"/>
              </a:rPr>
              <a:t>Summary </a:t>
            </a:r>
          </a:p>
        </p:txBody>
      </p:sp>
      <p:sp>
        <p:nvSpPr>
          <p:cNvPr id="3" name="Content Placeholder 2">
            <a:extLst>
              <a:ext uri="{FF2B5EF4-FFF2-40B4-BE49-F238E27FC236}">
                <a16:creationId xmlns:a16="http://schemas.microsoft.com/office/drawing/2014/main" id="{0E345F0C-CB80-4523-AA3C-C4102816CBE3}"/>
              </a:ext>
            </a:extLst>
          </p:cNvPr>
          <p:cNvSpPr>
            <a:spLocks noGrp="1"/>
          </p:cNvSpPr>
          <p:nvPr>
            <p:ph idx="1"/>
          </p:nvPr>
        </p:nvSpPr>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 substance abuse is a global public health problem where societies are tremendously affected.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International standards state that adolescents should not use substances as it can permanently damage the developing brain.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Alcohol and Marihuana are the most common drugs used among adolescents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combination of genetics, environmental and social factors can impact adolescent substance use.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178761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62E067-EC52-47B7-982B-4B63ACA3EAC2}"/>
              </a:ext>
            </a:extLst>
          </p:cNvPr>
          <p:cNvSpPr>
            <a:spLocks noGrp="1"/>
          </p:cNvSpPr>
          <p:nvPr>
            <p:ph idx="1"/>
          </p:nvPr>
        </p:nvSpPr>
        <p:spPr>
          <a:xfrm>
            <a:off x="1066800" y="2061781"/>
            <a:ext cx="10058400" cy="4023360"/>
          </a:xfrm>
        </p:spPr>
        <p:txBody>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Often during adolescence there, is exposure to substances such as cigarettes and alcohol for the first time. </a:t>
            </a:r>
          </a:p>
          <a:p>
            <a:pPr>
              <a:buFont typeface="Arial" panose="020B0604020202020204" pitchFamily="34" charset="0"/>
              <a:buChar char="•"/>
            </a:pPr>
            <a:endParaRPr lang="en-US" sz="28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The goal is to build international treatment capacity through; psychoeducation, counseling, training, professionalizing, and expanding the regional treatment workforce</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7CBB0EA7-ABA6-426C-8323-5BE667A9A03D}"/>
              </a:ext>
            </a:extLst>
          </p:cNvPr>
          <p:cNvSpPr txBox="1">
            <a:spLocks/>
          </p:cNvSpPr>
          <p:nvPr/>
        </p:nvSpPr>
        <p:spPr>
          <a:xfrm>
            <a:off x="505708" y="21717"/>
            <a:ext cx="11241544" cy="171564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a:solidFill>
                  <a:schemeClr val="accent2"/>
                </a:solidFill>
                <a:latin typeface="Times New Roman" panose="02020603050405020304" pitchFamily="18" charset="0"/>
                <a:cs typeface="Times New Roman" panose="02020603050405020304" pitchFamily="18" charset="0"/>
              </a:rPr>
              <a:t>ADOLESCENT SUSBTANCE USE AS A PUBLIC HEALTH CRISIS</a:t>
            </a:r>
            <a:endParaRPr lang="en-US" sz="3600" b="1" dirty="0">
              <a:solidFill>
                <a:schemeClr val="accent2"/>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EDAC368-C642-4E8E-9A8D-296721C8E3D9}"/>
              </a:ext>
            </a:extLst>
          </p:cNvPr>
          <p:cNvSpPr/>
          <p:nvPr/>
        </p:nvSpPr>
        <p:spPr>
          <a:xfrm>
            <a:off x="6156960" y="6409563"/>
            <a:ext cx="5776261" cy="369332"/>
          </a:xfrm>
          <a:prstGeom prst="rect">
            <a:avLst/>
          </a:prstGeom>
        </p:spPr>
        <p:txBody>
          <a:bodyPr wrap="none">
            <a:spAutoFit/>
          </a:bodyPr>
          <a:lstStyle/>
          <a:p>
            <a:r>
              <a:rPr lang="en-US" dirty="0">
                <a:solidFill>
                  <a:schemeClr val="bg1"/>
                </a:solidFill>
              </a:rPr>
              <a:t>(</a:t>
            </a:r>
            <a:r>
              <a:rPr lang="en-US" b="1" dirty="0">
                <a:solidFill>
                  <a:schemeClr val="bg1"/>
                </a:solidFill>
                <a:latin typeface="Times New Roman" panose="02020603050405020304" pitchFamily="18" charset="0"/>
                <a:cs typeface="Times New Roman" panose="02020603050405020304" pitchFamily="18" charset="0"/>
              </a:rPr>
              <a:t>PLNDP, 2001, UNODC, 2018; WHO, 2001, WHO, 2014) </a:t>
            </a:r>
          </a:p>
        </p:txBody>
      </p:sp>
    </p:spTree>
    <p:extLst>
      <p:ext uri="{BB962C8B-B14F-4D97-AF65-F5344CB8AC3E}">
        <p14:creationId xmlns:p14="http://schemas.microsoft.com/office/powerpoint/2010/main" val="388766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AE53-8A82-4D90-A92A-9E80001F3AB0}"/>
              </a:ext>
            </a:extLst>
          </p:cNvPr>
          <p:cNvSpPr>
            <a:spLocks noGrp="1"/>
          </p:cNvSpPr>
          <p:nvPr>
            <p:ph type="title"/>
          </p:nvPr>
        </p:nvSpPr>
        <p:spPr>
          <a:xfrm>
            <a:off x="1097280" y="286603"/>
            <a:ext cx="10058400" cy="1450757"/>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INTERNATIONAL STANDARDS </a:t>
            </a:r>
          </a:p>
        </p:txBody>
      </p:sp>
      <p:sp>
        <p:nvSpPr>
          <p:cNvPr id="3" name="Content Placeholder 2">
            <a:extLst>
              <a:ext uri="{FF2B5EF4-FFF2-40B4-BE49-F238E27FC236}">
                <a16:creationId xmlns:a16="http://schemas.microsoft.com/office/drawing/2014/main" id="{2787DF78-B491-4F55-AA26-04B0103291B2}"/>
              </a:ext>
            </a:extLst>
          </p:cNvPr>
          <p:cNvSpPr>
            <a:spLocks noGrp="1"/>
          </p:cNvSpPr>
          <p:nvPr>
            <p:ph idx="1"/>
          </p:nvPr>
        </p:nvSpPr>
        <p:spPr>
          <a:xfrm>
            <a:off x="1229626" y="2254807"/>
            <a:ext cx="5303521" cy="2016403"/>
          </a:xfrm>
        </p:spPr>
        <p:txBody>
          <a:bodyPr>
            <a:normAutofit fontScale="92500" lnSpcReduction="20000"/>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United Nations’ International Standards on Drug Use Prevention state that adolescents should avoid and abstain from substances to encourage health development and benefit societies. </a:t>
            </a:r>
          </a:p>
          <a:p>
            <a:endParaRPr lang="en-US" dirty="0"/>
          </a:p>
          <a:p>
            <a:endParaRPr lang="en-US" dirty="0"/>
          </a:p>
        </p:txBody>
      </p:sp>
      <p:pic>
        <p:nvPicPr>
          <p:cNvPr id="5" name="Picture 4">
            <a:extLst>
              <a:ext uri="{FF2B5EF4-FFF2-40B4-BE49-F238E27FC236}">
                <a16:creationId xmlns:a16="http://schemas.microsoft.com/office/drawing/2014/main" id="{2C2D2BA6-B6AF-443F-A9A1-A9438D090D79}"/>
              </a:ext>
            </a:extLst>
          </p:cNvPr>
          <p:cNvPicPr/>
          <p:nvPr/>
        </p:nvPicPr>
        <p:blipFill rotWithShape="1">
          <a:blip r:embed="rId3"/>
          <a:srcRect l="42838" t="43184" r="44151" b="33686"/>
          <a:stretch/>
        </p:blipFill>
        <p:spPr bwMode="auto">
          <a:xfrm>
            <a:off x="8020570" y="2084317"/>
            <a:ext cx="3135109" cy="3135014"/>
          </a:xfrm>
          <a:prstGeom prst="rect">
            <a:avLst/>
          </a:prstGeom>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7FAD6EE1-7D7B-40D0-8137-FD787F1FA79F}"/>
              </a:ext>
            </a:extLst>
          </p:cNvPr>
          <p:cNvSpPr txBox="1"/>
          <p:nvPr/>
        </p:nvSpPr>
        <p:spPr>
          <a:xfrm>
            <a:off x="10034337" y="6386731"/>
            <a:ext cx="1762021" cy="369332"/>
          </a:xfrm>
          <a:prstGeom prst="rect">
            <a:avLst/>
          </a:prstGeom>
          <a:noFill/>
        </p:spPr>
        <p:txBody>
          <a:bodyPr wrap="none" rtlCol="0">
            <a:spAutoFit/>
          </a:bodyPr>
          <a:lstStyle/>
          <a:p>
            <a:pPr>
              <a:spcAft>
                <a:spcPts val="600"/>
              </a:spcAft>
            </a:pPr>
            <a:r>
              <a:rPr lang="en-US" b="1" dirty="0">
                <a:solidFill>
                  <a:schemeClr val="bg1"/>
                </a:solidFill>
                <a:latin typeface="Times New Roman" panose="02020603050405020304" pitchFamily="18" charset="0"/>
                <a:cs typeface="Times New Roman" panose="02020603050405020304" pitchFamily="18" charset="0"/>
              </a:rPr>
              <a:t>(UNODC, 2015)</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71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BE1D-65E6-4F78-8620-6817E015A0B5}"/>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Complete the sentences… </a:t>
            </a:r>
          </a:p>
        </p:txBody>
      </p:sp>
      <p:sp>
        <p:nvSpPr>
          <p:cNvPr id="3" name="Content Placeholder 2">
            <a:extLst>
              <a:ext uri="{FF2B5EF4-FFF2-40B4-BE49-F238E27FC236}">
                <a16:creationId xmlns:a16="http://schemas.microsoft.com/office/drawing/2014/main" id="{2421BF0B-C42D-498D-8403-A9EE0C0F5114}"/>
              </a:ext>
            </a:extLst>
          </p:cNvPr>
          <p:cNvSpPr>
            <a:spLocks noGrp="1"/>
          </p:cNvSpPr>
          <p:nvPr>
            <p:ph idx="1"/>
          </p:nvPr>
        </p:nvSpPr>
        <p:spPr>
          <a:xfrm>
            <a:off x="1097280" y="2298282"/>
            <a:ext cx="10347960" cy="3050957"/>
          </a:xfrm>
        </p:spPr>
        <p:txBody>
          <a:bodyPr>
            <a:normAutofit/>
          </a:bodyPr>
          <a:lstStyle/>
          <a:p>
            <a:pPr algn="ctr">
              <a:defRPr/>
            </a:pPr>
            <a:r>
              <a:rPr lang="en-US" altLang="es-ES_tradnl" sz="4000"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Adolescents today are...</a:t>
            </a:r>
          </a:p>
          <a:p>
            <a:pPr algn="ctr">
              <a:defRPr/>
            </a:pPr>
            <a:r>
              <a:rPr lang="en-US" altLang="es-ES_tradnl" sz="4000"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Adolescents today should ..</a:t>
            </a:r>
          </a:p>
          <a:p>
            <a:pPr algn="ctr">
              <a:defRPr/>
            </a:pPr>
            <a:r>
              <a:rPr lang="en-US" altLang="es-ES_tradnl" sz="4000"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When I was an adolescent, I felt...</a:t>
            </a:r>
          </a:p>
          <a:p>
            <a:pPr algn="ctr">
              <a:defRPr/>
            </a:pPr>
            <a:r>
              <a:rPr lang="en-US" altLang="es-ES_tradnl" sz="4000"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When I was an adolescent, I wanted...</a:t>
            </a:r>
          </a:p>
          <a:p>
            <a:endParaRPr lang="en-US" dirty="0"/>
          </a:p>
        </p:txBody>
      </p:sp>
    </p:spTree>
    <p:extLst>
      <p:ext uri="{BB962C8B-B14F-4D97-AF65-F5344CB8AC3E}">
        <p14:creationId xmlns:p14="http://schemas.microsoft.com/office/powerpoint/2010/main" val="244692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E7DCC-5A8A-4F99-A04A-79C387B296F6}"/>
              </a:ext>
            </a:extLst>
          </p:cNvPr>
          <p:cNvSpPr>
            <a:spLocks noGrp="1"/>
          </p:cNvSpPr>
          <p:nvPr>
            <p:ph type="title"/>
          </p:nvPr>
        </p:nvSpPr>
        <p:spPr>
          <a:xfrm>
            <a:off x="1282653" y="304308"/>
            <a:ext cx="10425476" cy="1450757"/>
          </a:xfrm>
        </p:spPr>
        <p:txBody>
          <a:bodyPr>
            <a:normAutofit/>
          </a:bodyPr>
          <a:lstStyle/>
          <a:p>
            <a:r>
              <a:rPr lang="en-US" sz="4100" b="1" dirty="0">
                <a:solidFill>
                  <a:schemeClr val="accent2"/>
                </a:solidFill>
                <a:latin typeface="Times New Roman" panose="02020603050405020304" pitchFamily="18" charset="0"/>
                <a:cs typeface="Times New Roman" panose="02020603050405020304" pitchFamily="18" charset="0"/>
              </a:rPr>
              <a:t>What are my values on Adolescent AOD Use?</a:t>
            </a:r>
          </a:p>
        </p:txBody>
      </p:sp>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F99E8E-555B-440E-B5AC-AA2360F2B8FF}"/>
              </a:ext>
            </a:extLst>
          </p:cNvPr>
          <p:cNvSpPr>
            <a:spLocks noGrp="1"/>
          </p:cNvSpPr>
          <p:nvPr>
            <p:ph idx="1"/>
          </p:nvPr>
        </p:nvSpPr>
        <p:spPr>
          <a:xfrm>
            <a:off x="1569721" y="2059373"/>
            <a:ext cx="4400004" cy="3670180"/>
          </a:xfrm>
        </p:spPr>
        <p:txBody>
          <a:bodyPr>
            <a:normAutofit/>
          </a:bodyPr>
          <a:lstStyle/>
          <a:p>
            <a:pPr>
              <a:buFont typeface="Arial" panose="020B0604020202020204" pitchFamily="34" charset="0"/>
              <a:buChar char="•"/>
            </a:pPr>
            <a:endParaRPr lang="en-US" altLang="es-ES_tradnl" sz="2400" dirty="0">
              <a:latin typeface="Times New Roman" panose="02020603050405020304" pitchFamily="18" charset="0"/>
              <a:ea typeface="Arial Narrow" panose="020B0606020202030204" pitchFamily="34" charset="0"/>
              <a:cs typeface="Times New Roman" panose="02020603050405020304" pitchFamily="18" charset="0"/>
            </a:endParaRPr>
          </a:p>
          <a:p>
            <a:pPr>
              <a:buFont typeface="Arial" panose="020B0604020202020204" pitchFamily="34" charset="0"/>
              <a:buChar char="•"/>
            </a:pPr>
            <a:endParaRPr lang="en-US" altLang="es-ES_tradnl" sz="2400" dirty="0">
              <a:latin typeface="Times New Roman" panose="02020603050405020304" pitchFamily="18" charset="0"/>
              <a:ea typeface="Arial Narrow" panose="020B0606020202030204" pitchFamily="34" charset="0"/>
              <a:cs typeface="Times New Roman" panose="02020603050405020304" pitchFamily="18" charset="0"/>
            </a:endParaRPr>
          </a:p>
          <a:p>
            <a:pPr>
              <a:buFont typeface="Arial" panose="020B0604020202020204" pitchFamily="34" charset="0"/>
              <a:buChar char="•"/>
            </a:pPr>
            <a:r>
              <a:rPr lang="en-US" altLang="es-ES_tradnl" sz="2400" dirty="0">
                <a:latin typeface="Times New Roman" panose="02020603050405020304" pitchFamily="18" charset="0"/>
                <a:ea typeface="Arial Narrow" panose="020B0606020202030204" pitchFamily="34" charset="0"/>
                <a:cs typeface="Times New Roman" panose="02020603050405020304" pitchFamily="18" charset="0"/>
              </a:rPr>
              <a:t>Identifying personal values regarding adolescent alcohol and other drug (AOD) use is important for effective communication about these issues with your clients</a:t>
            </a:r>
            <a:r>
              <a:rPr lang="en-US" altLang="es-ES_tradnl" dirty="0">
                <a:latin typeface="Arial Narrow" panose="020B0606020202030204" pitchFamily="34" charset="0"/>
                <a:ea typeface="Arial Narrow" panose="020B0606020202030204" pitchFamily="34" charset="0"/>
                <a:cs typeface="Arial Narrow" panose="020B0606020202030204" pitchFamily="34" charset="0"/>
              </a:rPr>
              <a:t>/</a:t>
            </a:r>
            <a:endParaRPr lang="en-US" dirty="0"/>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8" name="Picture 4" descr="Image result for values images">
            <a:extLst>
              <a:ext uri="{FF2B5EF4-FFF2-40B4-BE49-F238E27FC236}">
                <a16:creationId xmlns:a16="http://schemas.microsoft.com/office/drawing/2014/main" id="{829D763C-1860-4CC5-B9BF-985CB263F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79639"/>
            <a:ext cx="5264640" cy="384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95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973A7-6692-4E3E-8BBF-CD30ACB32772}"/>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accent2"/>
                </a:solidFill>
                <a:latin typeface="Times New Roman" panose="02020603050405020304" pitchFamily="18" charset="0"/>
                <a:cs typeface="Times New Roman" panose="02020603050405020304" pitchFamily="18" charset="0"/>
              </a:rPr>
              <a:t>Forced Choices Exercise </a:t>
            </a:r>
          </a:p>
        </p:txBody>
      </p:sp>
      <p:pic>
        <p:nvPicPr>
          <p:cNvPr id="2050" name="Picture 2" descr="Image result for teen choices">
            <a:extLst>
              <a:ext uri="{FF2B5EF4-FFF2-40B4-BE49-F238E27FC236}">
                <a16:creationId xmlns:a16="http://schemas.microsoft.com/office/drawing/2014/main" id="{95EE6067-11A7-407D-9C7F-B8A13D7434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3999" y="863087"/>
            <a:ext cx="6912217" cy="46081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38581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9213</Words>
  <Application>Microsoft Office PowerPoint</Application>
  <PresentationFormat>Widescreen</PresentationFormat>
  <Paragraphs>908</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Aparajita</vt:lpstr>
      <vt:lpstr>Arial</vt:lpstr>
      <vt:lpstr>Arial Narrow</vt:lpstr>
      <vt:lpstr>Calibri</vt:lpstr>
      <vt:lpstr>Calibri Light</vt:lpstr>
      <vt:lpstr>Times New Roman</vt:lpstr>
      <vt:lpstr>Retrospect</vt:lpstr>
      <vt:lpstr>Introduction to Adolescent Substance Use</vt:lpstr>
      <vt:lpstr>INTRODUCTION TO ADOLESCENT SUBSTANCE USE</vt:lpstr>
      <vt:lpstr>PowerPoint Presentation</vt:lpstr>
      <vt:lpstr>ADOLESCENT SUSBTANCE USE AS A PUBLIC HEALTH CRISIS</vt:lpstr>
      <vt:lpstr>PowerPoint Presentation</vt:lpstr>
      <vt:lpstr>INTERNATIONAL STANDARDS </vt:lpstr>
      <vt:lpstr>Complete the sentences… </vt:lpstr>
      <vt:lpstr>What are my values on Adolescent AOD Use?</vt:lpstr>
      <vt:lpstr>Forced Choices Exercise </vt:lpstr>
      <vt:lpstr>DEFINITION OF SUBSTANCE ABUSE</vt:lpstr>
      <vt:lpstr>TYPES OF SUSBTANCES </vt:lpstr>
      <vt:lpstr>PREVALENCE BY REGION: CIGARRETES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 BY REGION: ALCOHOL</vt:lpstr>
      <vt:lpstr>PowerPoint Presentation</vt:lpstr>
      <vt:lpstr>ALCOHOL IN ADOLESCENTS </vt:lpstr>
      <vt:lpstr>PowerPoint Presentation</vt:lpstr>
      <vt:lpstr>PowerPoint Presentation</vt:lpstr>
      <vt:lpstr>PowerPoint Presentation</vt:lpstr>
      <vt:lpstr>ADOLECENT BINGE DRINKING</vt:lpstr>
      <vt:lpstr>PREVALENCE BY REGION: MARIHUANA</vt:lpstr>
      <vt:lpstr>PowerPoint Presentation</vt:lpstr>
      <vt:lpstr>MARIHUANA (CANNABIS) </vt:lpstr>
      <vt:lpstr>MARIHUANA CONTINUED</vt:lpstr>
      <vt:lpstr>PowerPoint Presentation</vt:lpstr>
      <vt:lpstr>OTHER SUSBTANCES </vt:lpstr>
      <vt:lpstr>INHALANTS</vt:lpstr>
      <vt:lpstr>ABOUT INHALANT USE</vt:lpstr>
      <vt:lpstr>COCAINE &amp; ECSTASY </vt:lpstr>
      <vt:lpstr>OPIOIDS &amp; PRESCRIPTION DRUGS </vt:lpstr>
      <vt:lpstr>OTHER TRENDS </vt:lpstr>
      <vt:lpstr>OTHER TRENDS </vt:lpstr>
      <vt:lpstr>PowerPoint Presentation</vt:lpstr>
      <vt:lpstr>ROUTES OF  DRUG ADMINISTRATION</vt:lpstr>
      <vt:lpstr>PREDISPOSITION TO SUBSTANCE USE/ABUSE</vt:lpstr>
      <vt:lpstr>GENETICS</vt:lpstr>
      <vt:lpstr>Predisposition due to Mental Health vulnerabilities </vt:lpstr>
      <vt:lpstr>GENERAL RISK/PROTECTIVE FACTORS </vt:lpstr>
      <vt:lpstr>PowerPoint Presentation</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Adolescent Substance Use</dc:title>
  <dc:creator>Ana Sierra</dc:creator>
  <cp:lastModifiedBy>Ana Sierra</cp:lastModifiedBy>
  <cp:revision>1</cp:revision>
  <dcterms:created xsi:type="dcterms:W3CDTF">2020-03-09T18:44:55Z</dcterms:created>
  <dcterms:modified xsi:type="dcterms:W3CDTF">2020-03-09T19:46:39Z</dcterms:modified>
</cp:coreProperties>
</file>